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vsdx" ContentType="application/vnd.ms-visio.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9"/>
  </p:notesMasterIdLst>
  <p:sldIdLst>
    <p:sldId id="642" r:id="rId2"/>
    <p:sldId id="455" r:id="rId3"/>
    <p:sldId id="450" r:id="rId4"/>
    <p:sldId id="598" r:id="rId5"/>
    <p:sldId id="462" r:id="rId6"/>
    <p:sldId id="604" r:id="rId7"/>
    <p:sldId id="466" r:id="rId8"/>
    <p:sldId id="606" r:id="rId9"/>
    <p:sldId id="607" r:id="rId10"/>
    <p:sldId id="529" r:id="rId11"/>
    <p:sldId id="473" r:id="rId12"/>
    <p:sldId id="608" r:id="rId13"/>
    <p:sldId id="532" r:id="rId14"/>
    <p:sldId id="489" r:id="rId15"/>
    <p:sldId id="490" r:id="rId16"/>
    <p:sldId id="611" r:id="rId17"/>
    <p:sldId id="612"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68" autoAdjust="0"/>
    <p:restoredTop sz="94660"/>
  </p:normalViewPr>
  <p:slideViewPr>
    <p:cSldViewPr snapToGrid="0">
      <p:cViewPr varScale="1">
        <p:scale>
          <a:sx n="85" d="100"/>
          <a:sy n="85" d="100"/>
        </p:scale>
        <p:origin x="90" y="31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2E9E77B-DD40-4066-8DCE-F953387ED784}" type="datetimeFigureOut">
              <a:rPr lang="en-US" smtClean="0"/>
              <a:t>1/2/2024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70E17E3-ED4C-4AB0-A9FA-71CDAAEFF5B8}" type="slidenum">
              <a:rPr lang="en-US" smtClean="0"/>
              <a:t>‹#›</a:t>
            </a:fld>
            <a:endParaRPr lang="en-US"/>
          </a:p>
        </p:txBody>
      </p:sp>
    </p:spTree>
    <p:extLst>
      <p:ext uri="{BB962C8B-B14F-4D97-AF65-F5344CB8AC3E}">
        <p14:creationId xmlns:p14="http://schemas.microsoft.com/office/powerpoint/2010/main" val="14720604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9811057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55000" lnSpcReduction="20000"/>
          </a:bodyPr>
          <a:lstStyle/>
          <a:p>
            <a:r>
              <a:rPr lang="en-US" sz="1600" b="1" i="1" u="none" kern="1200">
                <a:solidFill>
                  <a:schemeClr val="tx1"/>
                </a:solidFill>
                <a:effectLst/>
                <a:latin typeface="+mn-lt"/>
                <a:ea typeface="+mn-ea"/>
                <a:cs typeface="+mn-cs"/>
              </a:rPr>
              <a:t>MAPCO Express 35.0</a:t>
            </a:r>
          </a:p>
          <a:p>
            <a:pPr marL="285750" marR="0" lvl="0" indent="-285750" algn="l" defTabSz="121917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US" sz="1600" kern="1200">
                <a:solidFill>
                  <a:schemeClr val="tx1"/>
                </a:solidFill>
                <a:effectLst/>
                <a:latin typeface="+mn-lt"/>
                <a:ea typeface="+mn-ea"/>
                <a:cs typeface="+mn-cs"/>
              </a:rPr>
              <a:t>Stores that have been closed through December 27, 2020 are </a:t>
            </a:r>
            <a:r>
              <a:rPr lang="en-US" sz="1600" b="1" i="1" kern="1200">
                <a:solidFill>
                  <a:schemeClr val="tx1"/>
                </a:solidFill>
                <a:effectLst/>
                <a:latin typeface="+mn-lt"/>
                <a:ea typeface="+mn-ea"/>
                <a:cs typeface="+mn-cs"/>
              </a:rPr>
              <a:t>excluded</a:t>
            </a:r>
            <a:r>
              <a:rPr lang="en-US" sz="1600" kern="1200">
                <a:solidFill>
                  <a:schemeClr val="tx1"/>
                </a:solidFill>
                <a:effectLst/>
                <a:latin typeface="+mn-lt"/>
                <a:ea typeface="+mn-ea"/>
                <a:cs typeface="+mn-cs"/>
              </a:rPr>
              <a:t> from the RMA back data.</a:t>
            </a:r>
          </a:p>
          <a:p>
            <a:endParaRPr lang="en-US" sz="1600" b="1" i="1" u="none" kern="1200">
              <a:solidFill>
                <a:schemeClr val="tx1"/>
              </a:solidFill>
              <a:effectLst/>
              <a:latin typeface="+mn-lt"/>
              <a:ea typeface="+mn-ea"/>
              <a:cs typeface="+mn-cs"/>
            </a:endParaRPr>
          </a:p>
          <a:p>
            <a:r>
              <a:rPr lang="en-US" sz="1600" b="1" i="1" u="none" kern="1200">
                <a:solidFill>
                  <a:schemeClr val="tx1"/>
                </a:solidFill>
                <a:effectLst/>
                <a:latin typeface="+mn-lt"/>
                <a:ea typeface="+mn-ea"/>
                <a:cs typeface="+mn-cs"/>
              </a:rPr>
              <a:t>MAPCO Express 34.01</a:t>
            </a:r>
          </a:p>
          <a:p>
            <a:pPr marL="285750" lvl="0" indent="-285750" algn="l" defTabSz="1219170" rtl="0" eaLnBrk="1" latinLnBrk="0" hangingPunct="1">
              <a:buFont typeface="Wingdings" panose="05000000000000000000" pitchFamily="2" charset="2"/>
              <a:buChar char="Ø"/>
            </a:pPr>
            <a:r>
              <a:rPr lang="en-US" sz="1600" kern="1200">
                <a:solidFill>
                  <a:schemeClr val="tx1"/>
                </a:solidFill>
                <a:effectLst/>
                <a:latin typeface="+mn-lt"/>
                <a:ea typeface="+mn-ea"/>
                <a:cs typeface="+mn-cs"/>
              </a:rPr>
              <a:t>Stores that have been closed or sold during the period January 4, 2015 – March 29, 2020 are </a:t>
            </a:r>
            <a:r>
              <a:rPr lang="en-US" sz="1600" b="1" i="1" kern="1200">
                <a:solidFill>
                  <a:schemeClr val="tx1"/>
                </a:solidFill>
                <a:effectLst/>
                <a:latin typeface="+mn-lt"/>
                <a:ea typeface="+mn-ea"/>
                <a:cs typeface="+mn-cs"/>
              </a:rPr>
              <a:t>excluded</a:t>
            </a:r>
            <a:r>
              <a:rPr lang="en-US" sz="1600" kern="1200">
                <a:solidFill>
                  <a:schemeClr val="tx1"/>
                </a:solidFill>
                <a:effectLst/>
                <a:latin typeface="+mn-lt"/>
                <a:ea typeface="+mn-ea"/>
                <a:cs typeface="+mn-cs"/>
              </a:rPr>
              <a:t> from the RMA back data.</a:t>
            </a:r>
          </a:p>
          <a:p>
            <a:endParaRPr lang="en-US" sz="1600" b="1" i="1" u="none" kern="1200">
              <a:solidFill>
                <a:schemeClr val="tx1"/>
              </a:solidFill>
              <a:effectLst/>
              <a:latin typeface="+mn-lt"/>
              <a:ea typeface="+mn-ea"/>
              <a:cs typeface="+mn-cs"/>
            </a:endParaRPr>
          </a:p>
          <a:p>
            <a:r>
              <a:rPr lang="en-US" sz="1600" b="1" i="1" u="none" kern="1200">
                <a:solidFill>
                  <a:schemeClr val="tx1"/>
                </a:solidFill>
                <a:effectLst/>
                <a:latin typeface="+mn-lt"/>
                <a:ea typeface="+mn-ea"/>
                <a:cs typeface="+mn-cs"/>
              </a:rPr>
              <a:t>MAPCO Express 34.0</a:t>
            </a:r>
          </a:p>
          <a:p>
            <a:pPr marL="285750" lvl="0" indent="-285750" algn="l" defTabSz="1219170" rtl="0" eaLnBrk="1" latinLnBrk="0" hangingPunct="1">
              <a:buFont typeface="Wingdings" panose="05000000000000000000" pitchFamily="2" charset="2"/>
              <a:buChar char="Ø"/>
            </a:pPr>
            <a:r>
              <a:rPr lang="en-US" sz="1600" kern="1200">
                <a:solidFill>
                  <a:schemeClr val="tx1"/>
                </a:solidFill>
                <a:effectLst/>
                <a:latin typeface="+mn-lt"/>
                <a:ea typeface="+mn-ea"/>
                <a:cs typeface="+mn-cs"/>
              </a:rPr>
              <a:t>NEW geographies – MAPCO Express’ geographies were evaluated for CRMAs, which are now available for Convenience volumetric release where releasable. </a:t>
            </a:r>
          </a:p>
          <a:p>
            <a:pPr marL="285750" lvl="0" indent="-285750" algn="l" defTabSz="1219170" rtl="0" eaLnBrk="1" latinLnBrk="0" hangingPunct="1">
              <a:buFont typeface="Wingdings" panose="05000000000000000000" pitchFamily="2" charset="2"/>
              <a:buChar char="Ø"/>
            </a:pPr>
            <a:r>
              <a:rPr lang="en-US" sz="1600" kern="1200">
                <a:solidFill>
                  <a:schemeClr val="tx1"/>
                </a:solidFill>
                <a:effectLst/>
                <a:latin typeface="+mn-lt"/>
                <a:ea typeface="+mn-ea"/>
                <a:cs typeface="+mn-cs"/>
              </a:rPr>
              <a:t>Stores that have been closed or sold during the period January 4, 2015 – November 3, 2019 are </a:t>
            </a:r>
            <a:r>
              <a:rPr lang="en-US" sz="1600" b="1" i="1" kern="1200">
                <a:solidFill>
                  <a:schemeClr val="tx1"/>
                </a:solidFill>
                <a:effectLst/>
                <a:latin typeface="+mn-lt"/>
                <a:ea typeface="+mn-ea"/>
                <a:cs typeface="+mn-cs"/>
              </a:rPr>
              <a:t>excluded</a:t>
            </a:r>
            <a:r>
              <a:rPr lang="en-US" sz="1600" kern="1200">
                <a:solidFill>
                  <a:schemeClr val="tx1"/>
                </a:solidFill>
                <a:effectLst/>
                <a:latin typeface="+mn-lt"/>
                <a:ea typeface="+mn-ea"/>
                <a:cs typeface="+mn-cs"/>
              </a:rPr>
              <a:t> from the RMA back data.</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1" i="1"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i="1"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rPr>
              <a:t>MAPCO Express </a:t>
            </a:r>
            <a:r>
              <a:rPr lang="en-US" sz="1200" b="1" i="1" u="none" strike="noStrike" kern="1600" baseline="0">
                <a:solidFill>
                  <a:srgbClr val="CC0000"/>
                </a:solidFill>
                <a:latin typeface="Verdana"/>
                <a:ea typeface="Verdana" panose="020B0604030504040204" pitchFamily="34" charset="0"/>
                <a:cs typeface="Times New Roman"/>
              </a:rPr>
              <a:t>31</a:t>
            </a:r>
            <a:r>
              <a:rPr lang="en-US" sz="1200" b="1" i="1" kern="1600">
                <a:solidFill>
                  <a:srgbClr val="CC0000"/>
                </a:solidFill>
                <a:latin typeface="Verdana"/>
                <a:ea typeface="Times New Roman"/>
                <a:cs typeface="Times New Roman"/>
              </a:rPr>
              <a:t>.0</a:t>
            </a:r>
            <a:endParaRPr lang="en-US" sz="1200" kern="1200">
              <a:solidFill>
                <a:schemeClr val="tx1"/>
              </a:solidFill>
              <a:effectLst/>
              <a:latin typeface="+mn-lt"/>
              <a:ea typeface="+mn-ea"/>
              <a:cs typeface="+mn-cs"/>
            </a:endParaRPr>
          </a:p>
          <a:p>
            <a:pPr marL="285750" marR="0" lvl="0" indent="-285750" algn="l" defTabSz="121917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US" sz="1600" kern="1200">
                <a:solidFill>
                  <a:schemeClr val="tx1"/>
                </a:solidFill>
                <a:effectLst/>
                <a:latin typeface="+mn-lt"/>
                <a:ea typeface="+mn-ea"/>
                <a:cs typeface="+mn-cs"/>
              </a:rPr>
              <a:t>NEW geographies and reporting structure – </a:t>
            </a:r>
          </a:p>
          <a:p>
            <a:pPr marL="628650" marR="0" lvl="1" indent="-171450" algn="l" defTabSz="121917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lang="en-US" sz="1200" kern="1200">
                <a:solidFill>
                  <a:schemeClr val="tx1"/>
                </a:solidFill>
                <a:effectLst/>
                <a:latin typeface="+mn-lt"/>
                <a:ea typeface="+mn-ea"/>
                <a:cs typeface="+mn-cs"/>
              </a:rPr>
              <a:t>New census data – MAPCO Express census data back to week ending April 29, 2018 (IRI week 2017) are available.</a:t>
            </a:r>
          </a:p>
          <a:p>
            <a:pPr marL="628650" marR="0" lvl="1" indent="-171450" algn="l" defTabSz="121917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lang="en-US" sz="1200" kern="1200">
                <a:solidFill>
                  <a:schemeClr val="tx1"/>
                </a:solidFill>
                <a:effectLst/>
                <a:latin typeface="+mn-lt"/>
                <a:ea typeface="+mn-ea"/>
                <a:cs typeface="+mn-cs"/>
              </a:rPr>
              <a:t>CRMAs will be evaluated with a future restatement.</a:t>
            </a:r>
          </a:p>
          <a:p>
            <a:pPr marL="285750" marR="0" lvl="0" indent="-285750" algn="l" defTabSz="121917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US" sz="1600" kern="1200">
                <a:solidFill>
                  <a:schemeClr val="tx1"/>
                </a:solidFill>
                <a:effectLst/>
                <a:latin typeface="+mn-lt"/>
                <a:ea typeface="+mn-ea"/>
                <a:cs typeface="+mn-cs"/>
              </a:rPr>
              <a:t>Sample-based MAPCO Express SRMAs have been removed now that their census RMAs are available.</a:t>
            </a:r>
          </a:p>
          <a:p>
            <a:pPr marL="285750" marR="0" lvl="0" indent="-285750" algn="l" defTabSz="121917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US" sz="1600" kern="1200">
                <a:solidFill>
                  <a:schemeClr val="tx1"/>
                </a:solidFill>
                <a:effectLst/>
                <a:latin typeface="+mn-lt"/>
                <a:ea typeface="+mn-ea"/>
                <a:cs typeface="+mn-cs"/>
              </a:rPr>
              <a:t>Stores that have been closed or sold during the period January 1, 2013 – December 9, 2018 are </a:t>
            </a:r>
            <a:r>
              <a:rPr lang="en-US" sz="1600" b="1" i="1" kern="1200">
                <a:solidFill>
                  <a:schemeClr val="tx1"/>
                </a:solidFill>
                <a:effectLst/>
                <a:latin typeface="+mn-lt"/>
                <a:ea typeface="+mn-ea"/>
                <a:cs typeface="+mn-cs"/>
              </a:rPr>
              <a:t>excluded</a:t>
            </a:r>
            <a:r>
              <a:rPr lang="en-US" sz="1600" kern="1200">
                <a:solidFill>
                  <a:schemeClr val="tx1"/>
                </a:solidFill>
                <a:effectLst/>
                <a:latin typeface="+mn-lt"/>
                <a:ea typeface="+mn-ea"/>
                <a:cs typeface="+mn-cs"/>
              </a:rPr>
              <a:t> from the RMA back data.</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1" i="1"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i="1"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rPr>
              <a:t>MAPCO Express </a:t>
            </a:r>
            <a:r>
              <a:rPr lang="en-US" sz="1200" b="1" i="1" u="none" strike="noStrike" kern="1600" baseline="0">
                <a:solidFill>
                  <a:srgbClr val="CC0000"/>
                </a:solidFill>
                <a:latin typeface="Verdana"/>
                <a:ea typeface="Verdana" panose="020B0604030504040204" pitchFamily="34" charset="0"/>
                <a:cs typeface="Times New Roman"/>
              </a:rPr>
              <a:t>30</a:t>
            </a:r>
            <a:r>
              <a:rPr lang="en-US" sz="1200" b="1" i="1" kern="1600">
                <a:solidFill>
                  <a:srgbClr val="CC0000"/>
                </a:solidFill>
                <a:latin typeface="Verdana"/>
                <a:ea typeface="Times New Roman"/>
                <a:cs typeface="Times New Roman"/>
              </a:rPr>
              <a:t>.0</a:t>
            </a:r>
            <a:endParaRPr lang="en-US" sz="1200" kern="1200">
              <a:solidFill>
                <a:schemeClr val="tx1"/>
              </a:solidFill>
              <a:effectLst/>
              <a:latin typeface="+mn-lt"/>
              <a:ea typeface="+mn-ea"/>
              <a:cs typeface="+mn-cs"/>
            </a:endParaRPr>
          </a:p>
          <a:p>
            <a:pPr marL="285750" marR="0" lvl="0" indent="-285750" algn="l" defTabSz="121917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US" sz="1600" kern="1200">
                <a:solidFill>
                  <a:schemeClr val="tx1"/>
                </a:solidFill>
                <a:effectLst/>
                <a:latin typeface="+mn-lt"/>
                <a:ea typeface="+mn-ea"/>
                <a:cs typeface="+mn-cs"/>
              </a:rPr>
              <a:t>Stores that have been closed or sold during the period January 6, 2013 – July 8, 2018 are </a:t>
            </a:r>
            <a:r>
              <a:rPr lang="en-US" sz="1600" b="1" i="1" kern="1200">
                <a:solidFill>
                  <a:schemeClr val="tx1"/>
                </a:solidFill>
                <a:effectLst/>
                <a:latin typeface="+mn-lt"/>
                <a:ea typeface="+mn-ea"/>
                <a:cs typeface="+mn-cs"/>
              </a:rPr>
              <a:t>excluded</a:t>
            </a:r>
            <a:r>
              <a:rPr lang="en-US" sz="1600" kern="1200">
                <a:solidFill>
                  <a:schemeClr val="tx1"/>
                </a:solidFill>
                <a:effectLst/>
                <a:latin typeface="+mn-lt"/>
                <a:ea typeface="+mn-ea"/>
                <a:cs typeface="+mn-cs"/>
              </a:rPr>
              <a:t> from (S)RMA back data for Convenience retailers.</a:t>
            </a:r>
          </a:p>
          <a:p>
            <a:pPr marL="0" marR="0" lvl="0" indent="0" algn="l" defTabSz="1219170" rtl="0" eaLnBrk="1" fontAlgn="auto" latinLnBrk="0" hangingPunct="1">
              <a:lnSpc>
                <a:spcPct val="100000"/>
              </a:lnSpc>
              <a:spcBef>
                <a:spcPts val="0"/>
              </a:spcBef>
              <a:spcAft>
                <a:spcPts val="0"/>
              </a:spcAft>
              <a:buClrTx/>
              <a:buSzTx/>
              <a:buFont typeface="Wingdings" panose="05000000000000000000" pitchFamily="2" charset="2"/>
              <a:buNone/>
              <a:tabLst/>
              <a:defRPr/>
            </a:pPr>
            <a:endParaRPr lang="en-US" sz="1600" kern="1200">
              <a:solidFill>
                <a:schemeClr val="tx1"/>
              </a:solidFill>
              <a:effectLst/>
              <a:latin typeface="+mn-lt"/>
              <a:ea typeface="+mn-ea"/>
              <a:cs typeface="+mn-cs"/>
            </a:endParaRPr>
          </a:p>
          <a:p>
            <a:pPr marL="0" marR="0" lvl="0" indent="0" algn="l" defTabSz="1219170" rtl="0" eaLnBrk="1" fontAlgn="auto" latinLnBrk="0" hangingPunct="1">
              <a:lnSpc>
                <a:spcPct val="100000"/>
              </a:lnSpc>
              <a:spcBef>
                <a:spcPts val="0"/>
              </a:spcBef>
              <a:spcAft>
                <a:spcPts val="0"/>
              </a:spcAft>
              <a:buClrTx/>
              <a:buSzTx/>
              <a:buFont typeface="Wingdings" panose="05000000000000000000" pitchFamily="2" charset="2"/>
              <a:buNone/>
              <a:tabLst/>
              <a:defRPr/>
            </a:pPr>
            <a:r>
              <a:rPr lang="en-US" sz="1600" b="1" i="1" kern="1200">
                <a:solidFill>
                  <a:schemeClr val="tx1"/>
                </a:solidFill>
                <a:effectLst/>
                <a:latin typeface="+mn-lt"/>
                <a:ea typeface="+mn-ea"/>
                <a:cs typeface="+mn-cs"/>
              </a:rPr>
              <a:t>MAPCO Express 28.0</a:t>
            </a:r>
          </a:p>
          <a:p>
            <a:pPr marL="285750" marR="0" lvl="0" indent="-285750" algn="l" defTabSz="121917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US" sz="1600" kern="1200">
                <a:solidFill>
                  <a:schemeClr val="tx1"/>
                </a:solidFill>
                <a:effectLst/>
                <a:latin typeface="+mn-lt"/>
                <a:ea typeface="+mn-ea"/>
                <a:cs typeface="+mn-cs"/>
              </a:rPr>
              <a:t>Stores that have been closed or sold during the period January 6, 2013 – January 7, 2018 are </a:t>
            </a:r>
            <a:r>
              <a:rPr lang="en-US" sz="1600" b="1" i="1" kern="1200">
                <a:solidFill>
                  <a:schemeClr val="tx1"/>
                </a:solidFill>
                <a:effectLst/>
                <a:latin typeface="+mn-lt"/>
                <a:ea typeface="+mn-ea"/>
                <a:cs typeface="+mn-cs"/>
              </a:rPr>
              <a:t>excluded</a:t>
            </a:r>
            <a:r>
              <a:rPr lang="en-US" sz="1600" kern="1200">
                <a:solidFill>
                  <a:schemeClr val="tx1"/>
                </a:solidFill>
                <a:effectLst/>
                <a:latin typeface="+mn-lt"/>
                <a:ea typeface="+mn-ea"/>
                <a:cs typeface="+mn-cs"/>
              </a:rPr>
              <a:t> from (S)RMA back data for Convenience retailers.</a:t>
            </a:r>
          </a:p>
          <a:p>
            <a:pPr marL="0" marR="0" lvl="0" indent="0" algn="l" defTabSz="1219170" rtl="0" eaLnBrk="1" fontAlgn="auto" latinLnBrk="0" hangingPunct="1">
              <a:lnSpc>
                <a:spcPct val="100000"/>
              </a:lnSpc>
              <a:spcBef>
                <a:spcPts val="0"/>
              </a:spcBef>
              <a:spcAft>
                <a:spcPts val="0"/>
              </a:spcAft>
              <a:buClrTx/>
              <a:buSzTx/>
              <a:buFont typeface="Wingdings" panose="05000000000000000000" pitchFamily="2" charset="2"/>
              <a:buNone/>
              <a:tabLst/>
              <a:defRPr/>
            </a:pPr>
            <a:endParaRPr lang="en-US" sz="1600" kern="1200">
              <a:solidFill>
                <a:schemeClr val="tx1"/>
              </a:solidFill>
              <a:effectLst/>
              <a:latin typeface="+mn-lt"/>
              <a:ea typeface="+mn-ea"/>
              <a:cs typeface="+mn-cs"/>
            </a:endParaRPr>
          </a:p>
          <a:p>
            <a:pPr marL="0" marR="0" lvl="0" indent="0" algn="l" defTabSz="1219170" rtl="0" eaLnBrk="1" fontAlgn="auto" latinLnBrk="0" hangingPunct="1">
              <a:lnSpc>
                <a:spcPct val="100000"/>
              </a:lnSpc>
              <a:spcBef>
                <a:spcPts val="0"/>
              </a:spcBef>
              <a:spcAft>
                <a:spcPts val="0"/>
              </a:spcAft>
              <a:buClrTx/>
              <a:buSzTx/>
              <a:buFont typeface="Wingdings" panose="05000000000000000000" pitchFamily="2" charset="2"/>
              <a:buNone/>
              <a:tabLst/>
              <a:defRPr/>
            </a:pPr>
            <a:r>
              <a:rPr lang="en-US" sz="1600" b="1" i="1" kern="1200">
                <a:solidFill>
                  <a:schemeClr val="tx1"/>
                </a:solidFill>
                <a:effectLst/>
                <a:latin typeface="+mn-lt"/>
                <a:ea typeface="+mn-ea"/>
                <a:cs typeface="+mn-cs"/>
              </a:rPr>
              <a:t>MAPCO Express 27.0</a:t>
            </a:r>
          </a:p>
          <a:p>
            <a:pPr marL="285750" marR="0" lvl="0" indent="-285750" algn="l" defTabSz="121917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US" sz="1600" kern="1200" noProof="0">
                <a:solidFill>
                  <a:schemeClr val="tx1"/>
                </a:solidFill>
                <a:effectLst/>
                <a:latin typeface="+mn-lt"/>
                <a:ea typeface="+mn-ea"/>
                <a:cs typeface="+mn-cs"/>
              </a:rPr>
              <a:t>Stores that have been closed or sold during the period January 1, 2012 – August 27, 2017 are </a:t>
            </a:r>
            <a:r>
              <a:rPr lang="en-US" sz="1600" b="1" i="1" kern="1200">
                <a:solidFill>
                  <a:schemeClr val="tx1"/>
                </a:solidFill>
                <a:effectLst/>
                <a:latin typeface="+mn-lt"/>
                <a:ea typeface="+mn-ea"/>
                <a:cs typeface="+mn-cs"/>
              </a:rPr>
              <a:t>excluded</a:t>
            </a:r>
            <a:r>
              <a:rPr lang="en-US" sz="1600" kern="1200" noProof="0">
                <a:solidFill>
                  <a:schemeClr val="tx1"/>
                </a:solidFill>
                <a:effectLst/>
                <a:latin typeface="+mn-lt"/>
                <a:ea typeface="+mn-ea"/>
                <a:cs typeface="+mn-cs"/>
              </a:rPr>
              <a:t> from (S)RMA back data for ALL Convenience retailers.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1" u="none" strike="noStrike" kern="1200" cap="none" spc="0" normalizeH="0" baseline="0" noProof="0">
              <a:ln>
                <a:noFill/>
              </a:ln>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endParaRPr>
          </a:p>
        </p:txBody>
      </p:sp>
      <p:sp>
        <p:nvSpPr>
          <p:cNvPr id="4" name="Slide Number Placeholder 3"/>
          <p:cNvSpPr>
            <a:spLocks noGrp="1"/>
          </p:cNvSpPr>
          <p:nvPr>
            <p:ph type="sldNum" sz="quarter"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689F83D9-D3A0-400E-BC17-0E11C93BCE4D}" type="slidenum">
              <a:rPr kumimoji="0" lang="en-US" sz="1800" b="0" i="0" u="none" strike="noStrike" kern="1200" cap="none" spc="0" normalizeH="0" baseline="0" noProof="0" smtClean="0">
                <a:ln>
                  <a:noFill/>
                </a:ln>
                <a:solidFill>
                  <a:prstClr val="black"/>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10</a:t>
            </a:fld>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35830974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i="1" u="none" strike="noStrike" kern="1200" baseline="0" err="1">
                <a:solidFill>
                  <a:schemeClr val="tx1"/>
                </a:solidFill>
                <a:latin typeface="Verdana" panose="020B0604030504040204" pitchFamily="34" charset="0"/>
                <a:ea typeface="Verdana" panose="020B0604030504040204" pitchFamily="34" charset="0"/>
                <a:cs typeface="Verdana" panose="020B0604030504040204" pitchFamily="34" charset="0"/>
              </a:rPr>
              <a:t>MotoMart</a:t>
            </a:r>
            <a:r>
              <a:rPr lang="en-US" sz="1200" b="1" i="1" kern="1600" baseline="0">
                <a:solidFill>
                  <a:srgbClr val="CC0000"/>
                </a:solidFill>
                <a:latin typeface="Verdana"/>
                <a:ea typeface="Times New Roman"/>
                <a:cs typeface="Times New Roman"/>
              </a:rPr>
              <a:t> </a:t>
            </a:r>
            <a:r>
              <a:rPr lang="en-US" sz="1200" b="1" i="1"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rPr>
              <a:t>36</a:t>
            </a:r>
            <a:r>
              <a:rPr lang="en-US" sz="1200" b="1" i="1" kern="1600">
                <a:solidFill>
                  <a:srgbClr val="CC0000"/>
                </a:solidFill>
                <a:latin typeface="Verdana"/>
                <a:ea typeface="Times New Roman"/>
                <a:cs typeface="Times New Roman"/>
              </a:rPr>
              <a:t>.0</a:t>
            </a:r>
            <a:endParaRPr lang="en-US" sz="1200" kern="1200">
              <a:solidFill>
                <a:schemeClr val="tx1"/>
              </a:solidFill>
              <a:effectLst/>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US" sz="1200" kern="1200">
                <a:solidFill>
                  <a:schemeClr val="tx1"/>
                </a:solidFill>
                <a:effectLst/>
                <a:latin typeface="+mn-lt"/>
                <a:ea typeface="+mn-ea"/>
                <a:cs typeface="+mn-cs"/>
              </a:rPr>
              <a:t>Stores that have been closed through October 10, 2021 are </a:t>
            </a:r>
            <a:r>
              <a:rPr lang="en-US" sz="1200" b="1" i="1" kern="1200">
                <a:solidFill>
                  <a:schemeClr val="tx1"/>
                </a:solidFill>
                <a:effectLst/>
                <a:latin typeface="+mn-lt"/>
                <a:ea typeface="+mn-ea"/>
                <a:cs typeface="+mn-cs"/>
              </a:rPr>
              <a:t>excluded</a:t>
            </a:r>
            <a:r>
              <a:rPr lang="en-US" sz="1200" kern="1200">
                <a:solidFill>
                  <a:schemeClr val="tx1"/>
                </a:solidFill>
                <a:effectLst/>
                <a:latin typeface="+mn-lt"/>
                <a:ea typeface="+mn-ea"/>
                <a:cs typeface="+mn-cs"/>
              </a:rPr>
              <a:t> from the RMA back data.</a:t>
            </a: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endParaRPr lang="en-US" sz="1200" b="1" i="1"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i="1" u="none" strike="noStrike" kern="1200" baseline="0" err="1">
                <a:solidFill>
                  <a:schemeClr val="tx1"/>
                </a:solidFill>
                <a:latin typeface="Verdana" panose="020B0604030504040204" pitchFamily="34" charset="0"/>
                <a:ea typeface="Verdana" panose="020B0604030504040204" pitchFamily="34" charset="0"/>
                <a:cs typeface="Verdana" panose="020B0604030504040204" pitchFamily="34" charset="0"/>
              </a:rPr>
              <a:t>MotoMart</a:t>
            </a:r>
            <a:r>
              <a:rPr lang="en-US" sz="1200" b="1" i="1" kern="1600" baseline="0">
                <a:solidFill>
                  <a:srgbClr val="CC0000"/>
                </a:solidFill>
                <a:latin typeface="Verdana"/>
                <a:ea typeface="Times New Roman"/>
                <a:cs typeface="Times New Roman"/>
              </a:rPr>
              <a:t> </a:t>
            </a:r>
            <a:r>
              <a:rPr lang="en-US" sz="1200" b="1" i="1"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rPr>
              <a:t>31</a:t>
            </a:r>
            <a:r>
              <a:rPr lang="en-US" sz="1200" b="1" i="1" kern="1600">
                <a:solidFill>
                  <a:srgbClr val="CC0000"/>
                </a:solidFill>
                <a:latin typeface="Verdana"/>
                <a:ea typeface="Times New Roman"/>
                <a:cs typeface="Times New Roman"/>
              </a:rPr>
              <a:t>.0</a:t>
            </a:r>
            <a:endParaRPr lang="en-US" sz="1200" kern="1200">
              <a:solidFill>
                <a:schemeClr val="tx1"/>
              </a:solidFill>
              <a:effectLst/>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US" sz="1200" b="0" i="0"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rPr>
              <a:t>Stores that have been closed or sold during the period January 5, 2014 – December 9, 2018 are </a:t>
            </a:r>
            <a:r>
              <a:rPr lang="en-US" sz="1200" b="1" i="1"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rPr>
              <a:t>excluded</a:t>
            </a:r>
            <a:r>
              <a:rPr lang="en-US" sz="1200" b="0" i="0"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rPr>
              <a:t> from the RMA back data.</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1" i="1"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i="1" u="none" strike="noStrike" kern="1200" baseline="0" err="1">
                <a:solidFill>
                  <a:schemeClr val="tx1"/>
                </a:solidFill>
                <a:latin typeface="Verdana" panose="020B0604030504040204" pitchFamily="34" charset="0"/>
                <a:ea typeface="Verdana" panose="020B0604030504040204" pitchFamily="34" charset="0"/>
                <a:cs typeface="Verdana" panose="020B0604030504040204" pitchFamily="34" charset="0"/>
              </a:rPr>
              <a:t>MotoMart</a:t>
            </a:r>
            <a:r>
              <a:rPr lang="en-US" sz="1200" b="1" i="1"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rPr>
              <a:t> </a:t>
            </a:r>
            <a:r>
              <a:rPr lang="en-US" sz="1200" b="1" i="1" u="none" strike="noStrike" kern="1600" baseline="0">
                <a:solidFill>
                  <a:srgbClr val="CC0000"/>
                </a:solidFill>
                <a:latin typeface="Verdana"/>
                <a:ea typeface="Verdana" panose="020B0604030504040204" pitchFamily="34" charset="0"/>
                <a:cs typeface="Times New Roman"/>
              </a:rPr>
              <a:t>30</a:t>
            </a:r>
            <a:r>
              <a:rPr lang="en-US" sz="1200" b="1" i="1" kern="1600">
                <a:solidFill>
                  <a:srgbClr val="CC0000"/>
                </a:solidFill>
                <a:latin typeface="Verdana"/>
                <a:ea typeface="Times New Roman"/>
                <a:cs typeface="Times New Roman"/>
              </a:rPr>
              <a:t>.0</a:t>
            </a:r>
            <a:endParaRPr lang="en-US" sz="1200" kern="1200">
              <a:solidFill>
                <a:schemeClr val="tx1"/>
              </a:solidFill>
              <a:effectLst/>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US" sz="1200" kern="1200">
                <a:solidFill>
                  <a:schemeClr val="tx1"/>
                </a:solidFill>
                <a:effectLst/>
                <a:latin typeface="+mn-lt"/>
                <a:ea typeface="+mn-ea"/>
                <a:cs typeface="+mn-cs"/>
              </a:rPr>
              <a:t>Stores that have been closed or sold during the period January 6, 2013 – July 8, 2018 are </a:t>
            </a:r>
            <a:r>
              <a:rPr lang="en-US" sz="1200" b="1" i="1" kern="1200">
                <a:solidFill>
                  <a:schemeClr val="tx1"/>
                </a:solidFill>
                <a:effectLst/>
                <a:latin typeface="+mn-lt"/>
                <a:ea typeface="+mn-ea"/>
                <a:cs typeface="+mn-cs"/>
              </a:rPr>
              <a:t>excluded</a:t>
            </a:r>
            <a:r>
              <a:rPr lang="en-US" sz="1200" kern="1200">
                <a:solidFill>
                  <a:schemeClr val="tx1"/>
                </a:solidFill>
                <a:effectLst/>
                <a:latin typeface="+mn-lt"/>
                <a:ea typeface="+mn-ea"/>
                <a:cs typeface="+mn-cs"/>
              </a:rPr>
              <a:t> from (S)RMA back data for Convenience retailers.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1" i="1"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i="1" u="none" strike="noStrike" kern="1200" baseline="0" err="1">
                <a:solidFill>
                  <a:schemeClr val="tx1"/>
                </a:solidFill>
                <a:latin typeface="Verdana" panose="020B0604030504040204" pitchFamily="34" charset="0"/>
                <a:ea typeface="Verdana" panose="020B0604030504040204" pitchFamily="34" charset="0"/>
                <a:cs typeface="Verdana" panose="020B0604030504040204" pitchFamily="34" charset="0"/>
              </a:rPr>
              <a:t>MotoMart</a:t>
            </a:r>
            <a:r>
              <a:rPr lang="en-US" sz="1200" b="1" i="1"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rPr>
              <a:t> </a:t>
            </a:r>
            <a:r>
              <a:rPr lang="en-US" b="1" i="1" kern="1600" baseline="0">
                <a:solidFill>
                  <a:srgbClr val="CC0000"/>
                </a:solidFill>
                <a:latin typeface="Verdana"/>
                <a:ea typeface="Times New Roman"/>
                <a:cs typeface="Times New Roman"/>
              </a:rPr>
              <a:t>28</a:t>
            </a:r>
            <a:r>
              <a:rPr lang="en-US" b="1" i="1" kern="1600">
                <a:solidFill>
                  <a:srgbClr val="CC0000"/>
                </a:solidFill>
                <a:latin typeface="Verdana"/>
                <a:ea typeface="Times New Roman"/>
                <a:cs typeface="Times New Roman"/>
              </a:rPr>
              <a:t>.0</a:t>
            </a:r>
            <a:endParaRPr lang="en-US" sz="1200" kern="1200">
              <a:solidFill>
                <a:schemeClr val="tx1"/>
              </a:solidFill>
              <a:effectLst/>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US" sz="1200" kern="1200">
                <a:solidFill>
                  <a:schemeClr val="tx1"/>
                </a:solidFill>
                <a:effectLst/>
                <a:latin typeface="+mn-lt"/>
                <a:ea typeface="+mn-ea"/>
                <a:cs typeface="+mn-cs"/>
              </a:rPr>
              <a:t>Stores that have been closed or sold during the period January 6, 2013 – January 7, 2018 are </a:t>
            </a:r>
            <a:r>
              <a:rPr lang="en-US" sz="1200" b="1" i="1" kern="1200">
                <a:solidFill>
                  <a:schemeClr val="tx1"/>
                </a:solidFill>
                <a:effectLst/>
                <a:latin typeface="+mn-lt"/>
                <a:ea typeface="+mn-ea"/>
                <a:cs typeface="+mn-cs"/>
              </a:rPr>
              <a:t>excluded</a:t>
            </a:r>
            <a:r>
              <a:rPr lang="en-US" sz="1200" kern="1200">
                <a:solidFill>
                  <a:schemeClr val="tx1"/>
                </a:solidFill>
                <a:effectLst/>
                <a:latin typeface="+mn-lt"/>
                <a:ea typeface="+mn-ea"/>
                <a:cs typeface="+mn-cs"/>
              </a:rPr>
              <a:t> from (S)RMA back data for Convenience retailers.</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b="1" i="1"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b="1" i="1" u="none" strike="noStrike" kern="1200" baseline="0" err="1">
                <a:solidFill>
                  <a:schemeClr val="tx1"/>
                </a:solidFill>
                <a:latin typeface="Verdana" panose="020B0604030504040204" pitchFamily="34" charset="0"/>
                <a:ea typeface="Verdana" panose="020B0604030504040204" pitchFamily="34" charset="0"/>
                <a:cs typeface="Verdana" panose="020B0604030504040204" pitchFamily="34" charset="0"/>
              </a:rPr>
              <a:t>MotoMart</a:t>
            </a:r>
            <a:r>
              <a:rPr lang="en-US" sz="1200" b="1" i="1"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rPr>
              <a:t> </a:t>
            </a:r>
            <a:r>
              <a:rPr lang="en-US" b="1" i="1" kern="1600" baseline="0">
                <a:solidFill>
                  <a:srgbClr val="CC0000"/>
                </a:solidFill>
                <a:latin typeface="Verdana"/>
                <a:ea typeface="Times New Roman"/>
                <a:cs typeface="Times New Roman"/>
              </a:rPr>
              <a:t>27</a:t>
            </a:r>
            <a:r>
              <a:rPr lang="en-US" b="1" i="1" kern="1600">
                <a:solidFill>
                  <a:srgbClr val="CC0000"/>
                </a:solidFill>
                <a:latin typeface="Verdana"/>
                <a:ea typeface="Times New Roman"/>
                <a:cs typeface="Times New Roman"/>
              </a:rPr>
              <a:t>.0</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0" lang="en-US" sz="1200" b="0" i="0" u="none" strike="noStrike" kern="1200" cap="none" spc="0" normalizeH="0" baseline="0" noProof="0">
                <a:ln>
                  <a:noFill/>
                </a:ln>
                <a:solidFill>
                  <a:prstClr val="black"/>
                </a:solidFill>
                <a:effectLst/>
                <a:uLnTx/>
                <a:uFillTx/>
                <a:latin typeface="+mn-lt"/>
                <a:ea typeface="+mn-ea"/>
                <a:cs typeface="+mn-cs"/>
              </a:rPr>
              <a:t>Stores that have been closed or sold during the period January 1, 2012 – August 27, 2017 are </a:t>
            </a:r>
            <a:r>
              <a:rPr kumimoji="0" lang="en-US" sz="1200" b="1" i="1" u="none" strike="noStrike" kern="1200" cap="none" spc="0" normalizeH="0" baseline="0" noProof="0">
                <a:ln>
                  <a:noFill/>
                </a:ln>
                <a:solidFill>
                  <a:prstClr val="black"/>
                </a:solidFill>
                <a:effectLst/>
                <a:uLnTx/>
                <a:uFillTx/>
                <a:latin typeface="+mn-lt"/>
                <a:ea typeface="+mn-ea"/>
                <a:cs typeface="+mn-cs"/>
              </a:rPr>
              <a:t>excluded</a:t>
            </a:r>
            <a:r>
              <a:rPr kumimoji="0" lang="en-US" sz="1200" b="0" i="0" u="none" strike="noStrike" kern="1200" cap="none" spc="0" normalizeH="0" baseline="0" noProof="0">
                <a:ln>
                  <a:noFill/>
                </a:ln>
                <a:solidFill>
                  <a:prstClr val="black"/>
                </a:solidFill>
                <a:effectLst/>
                <a:uLnTx/>
                <a:uFillTx/>
                <a:latin typeface="+mn-lt"/>
                <a:ea typeface="+mn-ea"/>
                <a:cs typeface="+mn-cs"/>
              </a:rPr>
              <a:t> from (S)RMA back data for ALL Convenience retailers.</a:t>
            </a:r>
            <a:endParaRPr kumimoji="0" lang="en-US" sz="1200" b="1" i="1" u="none" strike="noStrike" kern="1200" cap="none" spc="0" normalizeH="0" baseline="0" noProof="0">
              <a:ln>
                <a:noFill/>
              </a:ln>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endParaRPr>
          </a:p>
          <a:p>
            <a:endParaRPr lang="en-US"/>
          </a:p>
        </p:txBody>
      </p:sp>
      <p:sp>
        <p:nvSpPr>
          <p:cNvPr id="4" name="Slide Number Placeholder 3"/>
          <p:cNvSpPr>
            <a:spLocks noGrp="1"/>
          </p:cNvSpPr>
          <p:nvPr>
            <p:ph type="sldNum" sz="quarter"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689F83D9-D3A0-400E-BC17-0E11C93BCE4D}" type="slidenum">
              <a:rPr kumimoji="0" lang="en-US" sz="1800" b="0" i="0" u="none" strike="noStrike" kern="1200" cap="none" spc="0" normalizeH="0" baseline="0" noProof="0" smtClean="0">
                <a:ln>
                  <a:noFill/>
                </a:ln>
                <a:solidFill>
                  <a:prstClr val="black"/>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11</a:t>
            </a:fld>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71327780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40000" lnSpcReduction="20000"/>
          </a:bodyPr>
          <a:lstStyle/>
          <a:p>
            <a:pPr marL="0" marR="0">
              <a:spcBef>
                <a:spcPts val="0"/>
              </a:spcBef>
              <a:spcAft>
                <a:spcPts val="0"/>
              </a:spcAft>
            </a:pPr>
            <a:r>
              <a:rPr lang="en-US" sz="1600" b="1" i="1" u="none" strike="noStrike" kern="1200" baseline="0">
                <a:solidFill>
                  <a:schemeClr val="tx1"/>
                </a:solidFill>
                <a:latin typeface="Verdana" panose="020B0604030504040204" pitchFamily="34" charset="0"/>
                <a:ea typeface="Verdana" panose="020B0604030504040204" pitchFamily="34" charset="0"/>
                <a:cs typeface="Calibri" panose="020F0502020204030204" pitchFamily="34" charset="0"/>
              </a:rPr>
              <a:t>Murphy USA 36.0</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US" sz="1600" kern="1200">
                <a:solidFill>
                  <a:schemeClr val="tx1"/>
                </a:solidFill>
                <a:effectLst/>
                <a:latin typeface="+mn-lt"/>
                <a:ea typeface="+mn-ea"/>
                <a:cs typeface="+mn-cs"/>
              </a:rPr>
              <a:t>Revised geographies –</a:t>
            </a:r>
          </a:p>
          <a:p>
            <a:pPr marL="781035" marR="0" lvl="1"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US" sz="1600" kern="1200">
                <a:solidFill>
                  <a:schemeClr val="tx1"/>
                </a:solidFill>
                <a:effectLst/>
                <a:latin typeface="+mn-lt"/>
                <a:ea typeface="+mn-ea"/>
                <a:cs typeface="+mn-cs"/>
              </a:rPr>
              <a:t>Region 10530 was removed and their counties reassigned across existing geographies.</a:t>
            </a:r>
          </a:p>
          <a:p>
            <a:pPr marL="781035" marR="0" lvl="1"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US" sz="1600" kern="1200">
                <a:solidFill>
                  <a:schemeClr val="tx1"/>
                </a:solidFill>
                <a:effectLst/>
                <a:latin typeface="+mn-lt"/>
                <a:ea typeface="+mn-ea"/>
                <a:cs typeface="+mn-cs"/>
              </a:rPr>
              <a:t>Geography names were updated; changing Regions to Divisions and Divisions to Regions. </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US" sz="1600" kern="1200">
                <a:solidFill>
                  <a:schemeClr val="tx1"/>
                </a:solidFill>
                <a:effectLst/>
                <a:latin typeface="+mn-lt"/>
                <a:ea typeface="+mn-ea"/>
                <a:cs typeface="+mn-cs"/>
              </a:rPr>
              <a:t>County changes were made to Murphy USA RMAs and CRMAs to remove counties where the retailer is no longer present.</a:t>
            </a:r>
          </a:p>
          <a:p>
            <a:pPr marL="781035" marR="0" lvl="1"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US" sz="1600" kern="1200">
                <a:solidFill>
                  <a:schemeClr val="tx1"/>
                </a:solidFill>
                <a:effectLst/>
                <a:latin typeface="+mn-lt"/>
                <a:ea typeface="+mn-ea"/>
                <a:cs typeface="+mn-cs"/>
              </a:rPr>
              <a:t>The county changes resulted in Division 9130 being releasable as a CRMA for volumetric release.</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US" sz="1600" kern="1200">
                <a:solidFill>
                  <a:schemeClr val="tx1"/>
                </a:solidFill>
                <a:effectLst/>
                <a:latin typeface="+mn-lt"/>
                <a:ea typeface="+mn-ea"/>
                <a:cs typeface="+mn-cs"/>
              </a:rPr>
              <a:t>Stores that have been closed through October 10, 2021 are </a:t>
            </a:r>
            <a:r>
              <a:rPr lang="en-US" sz="1600" b="1" i="1" kern="1200">
                <a:solidFill>
                  <a:schemeClr val="tx1"/>
                </a:solidFill>
                <a:effectLst/>
                <a:latin typeface="+mn-lt"/>
                <a:ea typeface="+mn-ea"/>
                <a:cs typeface="+mn-cs"/>
              </a:rPr>
              <a:t>excluded</a:t>
            </a:r>
            <a:r>
              <a:rPr lang="en-US" sz="1600" kern="1200">
                <a:solidFill>
                  <a:schemeClr val="tx1"/>
                </a:solidFill>
                <a:effectLst/>
                <a:latin typeface="+mn-lt"/>
                <a:ea typeface="+mn-ea"/>
                <a:cs typeface="+mn-cs"/>
              </a:rPr>
              <a:t> from the RMA back data.</a:t>
            </a:r>
            <a:endParaRPr lang="en-US" sz="1600" b="1" i="1"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600" b="1" i="1"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600" b="1" i="1"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rPr>
              <a:t>Murphy USA 35.0</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US" sz="1600" kern="1200">
                <a:solidFill>
                  <a:schemeClr val="tx1"/>
                </a:solidFill>
                <a:effectLst/>
                <a:latin typeface="+mn-lt"/>
                <a:ea typeface="+mn-ea"/>
                <a:cs typeface="+mn-cs"/>
              </a:rPr>
              <a:t>Stores that have been closed through December 27, 2020 are </a:t>
            </a:r>
            <a:r>
              <a:rPr lang="en-US" sz="1600" b="1" i="1" kern="1200">
                <a:solidFill>
                  <a:schemeClr val="tx1"/>
                </a:solidFill>
                <a:effectLst/>
                <a:latin typeface="+mn-lt"/>
                <a:ea typeface="+mn-ea"/>
                <a:cs typeface="+mn-cs"/>
              </a:rPr>
              <a:t>excluded</a:t>
            </a:r>
            <a:r>
              <a:rPr lang="en-US" sz="1600" kern="1200">
                <a:solidFill>
                  <a:schemeClr val="tx1"/>
                </a:solidFill>
                <a:effectLst/>
                <a:latin typeface="+mn-lt"/>
                <a:ea typeface="+mn-ea"/>
                <a:cs typeface="+mn-cs"/>
              </a:rPr>
              <a:t> from the RMA back data.</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b="1" i="1"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600" b="1" i="1"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rPr>
              <a:t>Murphy USA 34.01</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US" sz="1600" kern="1200">
                <a:solidFill>
                  <a:schemeClr val="tx1"/>
                </a:solidFill>
                <a:effectLst/>
                <a:latin typeface="+mn-lt"/>
                <a:ea typeface="+mn-ea"/>
                <a:cs typeface="+mn-cs"/>
              </a:rPr>
              <a:t>Stores that have been closed or sold during the period January 4, 2015 – March 29, 2020 are </a:t>
            </a:r>
            <a:r>
              <a:rPr lang="en-US" sz="1600" b="1" i="1" kern="1200">
                <a:solidFill>
                  <a:schemeClr val="tx1"/>
                </a:solidFill>
                <a:effectLst/>
                <a:latin typeface="+mn-lt"/>
                <a:ea typeface="+mn-ea"/>
                <a:cs typeface="+mn-cs"/>
              </a:rPr>
              <a:t>excluded</a:t>
            </a:r>
            <a:r>
              <a:rPr lang="en-US" sz="1600" kern="1200">
                <a:solidFill>
                  <a:schemeClr val="tx1"/>
                </a:solidFill>
                <a:effectLst/>
                <a:latin typeface="+mn-lt"/>
                <a:ea typeface="+mn-ea"/>
                <a:cs typeface="+mn-cs"/>
              </a:rPr>
              <a:t> from the RMA back data.</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b="1" i="1"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600" b="1" i="1"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rPr>
              <a:t>Murphy USA 34.0</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US" sz="1600" kern="1200">
                <a:solidFill>
                  <a:schemeClr val="tx1"/>
                </a:solidFill>
                <a:effectLst/>
                <a:latin typeface="+mn-lt"/>
                <a:ea typeface="+mn-ea"/>
                <a:cs typeface="+mn-cs"/>
              </a:rPr>
              <a:t>NEW geographies and revised reporting structure –</a:t>
            </a:r>
          </a:p>
          <a:p>
            <a:pPr marL="781035" marR="0" lvl="1"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US" sz="1600" kern="1200">
                <a:solidFill>
                  <a:schemeClr val="tx1"/>
                </a:solidFill>
                <a:effectLst/>
                <a:latin typeface="+mn-lt"/>
                <a:ea typeface="+mn-ea"/>
                <a:cs typeface="+mn-cs"/>
              </a:rPr>
              <a:t>New Midwest, Southeast, and Southwest divisions were created, which break out into 13 lower level regions. </a:t>
            </a:r>
          </a:p>
          <a:p>
            <a:pPr marL="781035" marR="0" lvl="1"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US" sz="1600" kern="1200">
                <a:solidFill>
                  <a:schemeClr val="tx1"/>
                </a:solidFill>
                <a:effectLst/>
                <a:latin typeface="+mn-lt"/>
                <a:ea typeface="+mn-ea"/>
                <a:cs typeface="+mn-cs"/>
              </a:rPr>
              <a:t>The Murphy Express and Murphy USA breakouts by banner were removed.</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US" sz="1600" kern="1200">
                <a:solidFill>
                  <a:schemeClr val="tx1"/>
                </a:solidFill>
                <a:effectLst/>
                <a:latin typeface="+mn-lt"/>
                <a:ea typeface="+mn-ea"/>
                <a:cs typeface="+mn-cs"/>
              </a:rPr>
              <a:t>The retailer name has been updated from Murphy Oil Corporation to Murphy USA.</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US" sz="1600" kern="1200">
                <a:solidFill>
                  <a:schemeClr val="tx1"/>
                </a:solidFill>
                <a:effectLst/>
                <a:latin typeface="+mn-lt"/>
                <a:ea typeface="+mn-ea"/>
                <a:cs typeface="+mn-cs"/>
              </a:rPr>
              <a:t>Stores that have been closed or sold during the period January 4, 2015 – November 3, 2019 are </a:t>
            </a:r>
            <a:r>
              <a:rPr lang="en-US" sz="1600" b="1" i="1" kern="1200">
                <a:solidFill>
                  <a:schemeClr val="tx1"/>
                </a:solidFill>
                <a:effectLst/>
                <a:latin typeface="+mn-lt"/>
                <a:ea typeface="+mn-ea"/>
                <a:cs typeface="+mn-cs"/>
              </a:rPr>
              <a:t>excluded</a:t>
            </a:r>
            <a:r>
              <a:rPr lang="en-US" sz="1600" kern="1200">
                <a:solidFill>
                  <a:schemeClr val="tx1"/>
                </a:solidFill>
                <a:effectLst/>
                <a:latin typeface="+mn-lt"/>
                <a:ea typeface="+mn-ea"/>
                <a:cs typeface="+mn-cs"/>
              </a:rPr>
              <a:t> from the RMA back data.</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1" i="1"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i="1"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rPr>
              <a:t>Murphy Oil Corporation 32.0</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US" sz="1200" kern="1200">
                <a:solidFill>
                  <a:schemeClr val="tx1"/>
                </a:solidFill>
                <a:effectLst/>
                <a:latin typeface="+mn-lt"/>
                <a:ea typeface="+mn-ea"/>
                <a:cs typeface="+mn-cs"/>
              </a:rPr>
              <a:t>Stores that have been closed or sold during the period January 5, 2014 – March 31, 2019 are </a:t>
            </a:r>
            <a:r>
              <a:rPr lang="en-US" sz="1200" b="1" i="1" kern="1200">
                <a:solidFill>
                  <a:schemeClr val="tx1"/>
                </a:solidFill>
                <a:effectLst/>
                <a:latin typeface="+mn-lt"/>
                <a:ea typeface="+mn-ea"/>
                <a:cs typeface="+mn-cs"/>
              </a:rPr>
              <a:t>excluded</a:t>
            </a:r>
            <a:r>
              <a:rPr lang="en-US" sz="1200" kern="1200">
                <a:solidFill>
                  <a:schemeClr val="tx1"/>
                </a:solidFill>
                <a:effectLst/>
                <a:latin typeface="+mn-lt"/>
                <a:ea typeface="+mn-ea"/>
                <a:cs typeface="+mn-cs"/>
              </a:rPr>
              <a:t> from the RMA back data.</a:t>
            </a:r>
            <a:endParaRPr lang="en-US" sz="1200" b="1" i="1" kern="1600">
              <a:solidFill>
                <a:srgbClr val="CC0000"/>
              </a:solidFill>
              <a:latin typeface="Verdana"/>
              <a:ea typeface="Times New Roman"/>
              <a:cs typeface="Times New Roman"/>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1" i="1"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i="1"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rPr>
              <a:t>Murphy Oil Corporation</a:t>
            </a:r>
            <a:r>
              <a:rPr lang="en-US" sz="1200" b="1" i="1" kern="1600" baseline="0">
                <a:solidFill>
                  <a:srgbClr val="CC0000"/>
                </a:solidFill>
                <a:latin typeface="Verdana"/>
                <a:ea typeface="Times New Roman"/>
                <a:cs typeface="Times New Roman"/>
              </a:rPr>
              <a:t> </a:t>
            </a:r>
            <a:r>
              <a:rPr lang="en-US" sz="1200" b="1" i="1"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rPr>
              <a:t>31</a:t>
            </a:r>
            <a:r>
              <a:rPr lang="en-US" sz="1200" b="1" i="1" kern="1600">
                <a:solidFill>
                  <a:srgbClr val="CC0000"/>
                </a:solidFill>
                <a:latin typeface="Verdana"/>
                <a:ea typeface="Times New Roman"/>
                <a:cs typeface="Times New Roman"/>
              </a:rPr>
              <a:t>.0</a:t>
            </a:r>
            <a:endParaRPr lang="en-US" sz="1200" kern="1200">
              <a:solidFill>
                <a:schemeClr val="tx1"/>
              </a:solidFill>
              <a:effectLst/>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US" sz="1200" b="0" i="0"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rPr>
              <a:t>Stores that have been closed or sold during the period January 5, 2014 – December 9, 2018 are </a:t>
            </a:r>
            <a:r>
              <a:rPr lang="en-US" sz="1200" b="1" i="1"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rPr>
              <a:t>excluded</a:t>
            </a:r>
            <a:r>
              <a:rPr lang="en-US" sz="1200" b="0" i="0"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rPr>
              <a:t> from the RMA back data.</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1" i="1"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i="1"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rPr>
              <a:t>Murphy Oil Corporation </a:t>
            </a:r>
            <a:r>
              <a:rPr lang="en-US" sz="1200" b="1" i="1" u="none" strike="noStrike" kern="1600" baseline="0">
                <a:solidFill>
                  <a:srgbClr val="CC0000"/>
                </a:solidFill>
                <a:latin typeface="Verdana"/>
                <a:ea typeface="Verdana" panose="020B0604030504040204" pitchFamily="34" charset="0"/>
                <a:cs typeface="Times New Roman"/>
              </a:rPr>
              <a:t>30</a:t>
            </a:r>
            <a:r>
              <a:rPr lang="en-US" sz="1200" b="1" i="1" kern="1600">
                <a:solidFill>
                  <a:srgbClr val="CC0000"/>
                </a:solidFill>
                <a:latin typeface="Verdana"/>
                <a:ea typeface="Times New Roman"/>
                <a:cs typeface="Times New Roman"/>
              </a:rPr>
              <a:t>.0</a:t>
            </a:r>
            <a:endParaRPr lang="en-US" sz="1200" kern="1200">
              <a:solidFill>
                <a:schemeClr val="tx1"/>
              </a:solidFill>
              <a:effectLst/>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US" sz="1200" i="0" kern="1200">
                <a:solidFill>
                  <a:schemeClr val="tx1"/>
                </a:solidFill>
                <a:effectLst/>
                <a:latin typeface="+mn-lt"/>
                <a:ea typeface="+mn-ea"/>
                <a:cs typeface="+mn-cs"/>
              </a:rPr>
              <a:t>Caveat</a:t>
            </a:r>
            <a:r>
              <a:rPr lang="en-US" sz="1200" b="1" i="1" kern="1200">
                <a:solidFill>
                  <a:schemeClr val="tx1"/>
                </a:solidFill>
                <a:effectLst/>
                <a:latin typeface="+mn-lt"/>
                <a:ea typeface="+mn-ea"/>
                <a:cs typeface="+mn-cs"/>
              </a:rPr>
              <a:t> </a:t>
            </a:r>
            <a:r>
              <a:rPr lang="en-US" sz="1200" i="1" kern="1200">
                <a:solidFill>
                  <a:schemeClr val="tx1"/>
                </a:solidFill>
                <a:effectLst/>
                <a:latin typeface="+mn-lt"/>
                <a:ea typeface="+mn-ea"/>
                <a:cs typeface="+mn-cs"/>
              </a:rPr>
              <a:t>–</a:t>
            </a:r>
            <a:r>
              <a:rPr lang="en-US" sz="1200" b="1" i="1" kern="1200">
                <a:solidFill>
                  <a:schemeClr val="tx1"/>
                </a:solidFill>
                <a:effectLst/>
                <a:latin typeface="+mn-lt"/>
                <a:ea typeface="+mn-ea"/>
                <a:cs typeface="+mn-cs"/>
              </a:rPr>
              <a:t> </a:t>
            </a:r>
            <a:r>
              <a:rPr lang="en-US" sz="1200" kern="1200">
                <a:solidFill>
                  <a:schemeClr val="tx1"/>
                </a:solidFill>
                <a:effectLst/>
                <a:latin typeface="+mn-lt"/>
                <a:ea typeface="+mn-ea"/>
                <a:cs typeface="+mn-cs"/>
              </a:rPr>
              <a:t>The population and sample do not differ between lower level geographies and their associated aggregates.  However, what does differ is the geographic construct of the projection.  In the projected aggregates, population stores are represented by the most similar available sample store(s) without the constraint of their lower level geographies. Since the lower levels are not building blocks for their aggregates, the sum of lower levels will not be exactly equal to the aggregate total.</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US" sz="1200" kern="1200">
                <a:solidFill>
                  <a:schemeClr val="tx1"/>
                </a:solidFill>
                <a:effectLst/>
                <a:latin typeface="+mn-lt"/>
                <a:ea typeface="+mn-ea"/>
                <a:cs typeface="+mn-cs"/>
              </a:rPr>
              <a:t>Stores that have been closed or sold during the period January 6, 2013 – July 8, 2018 are </a:t>
            </a:r>
            <a:r>
              <a:rPr lang="en-US" sz="1200" b="1" i="1" kern="1200">
                <a:solidFill>
                  <a:schemeClr val="tx1"/>
                </a:solidFill>
                <a:effectLst/>
                <a:latin typeface="+mn-lt"/>
                <a:ea typeface="+mn-ea"/>
                <a:cs typeface="+mn-cs"/>
              </a:rPr>
              <a:t>excluded</a:t>
            </a:r>
            <a:r>
              <a:rPr lang="en-US" sz="1200" kern="1200">
                <a:solidFill>
                  <a:schemeClr val="tx1"/>
                </a:solidFill>
                <a:effectLst/>
                <a:latin typeface="+mn-lt"/>
                <a:ea typeface="+mn-ea"/>
                <a:cs typeface="+mn-cs"/>
              </a:rPr>
              <a:t> from (S)RMA back data for Convenience retailers.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1" i="1"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i="1"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rPr>
              <a:t>Murphy Oil Corporation </a:t>
            </a:r>
            <a:r>
              <a:rPr lang="en-US" sz="1200" b="1" i="1" kern="1600" baseline="0">
                <a:solidFill>
                  <a:srgbClr val="CC0000"/>
                </a:solidFill>
                <a:latin typeface="Verdana"/>
                <a:ea typeface="Times New Roman"/>
                <a:cs typeface="Times New Roman"/>
              </a:rPr>
              <a:t>28</a:t>
            </a:r>
            <a:r>
              <a:rPr lang="en-US" sz="1200" b="1" i="1" kern="1600">
                <a:solidFill>
                  <a:srgbClr val="CC0000"/>
                </a:solidFill>
                <a:latin typeface="Verdana"/>
                <a:ea typeface="Times New Roman"/>
                <a:cs typeface="Times New Roman"/>
              </a:rPr>
              <a:t>.0</a:t>
            </a:r>
            <a:endParaRPr lang="en-US" sz="1200" kern="1200">
              <a:solidFill>
                <a:schemeClr val="tx1"/>
              </a:solidFill>
              <a:effectLst/>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US" sz="1200" i="0" kern="1200">
                <a:solidFill>
                  <a:schemeClr val="tx1"/>
                </a:solidFill>
                <a:effectLst/>
                <a:latin typeface="+mn-lt"/>
                <a:ea typeface="+mn-ea"/>
                <a:cs typeface="+mn-cs"/>
              </a:rPr>
              <a:t>Caveat</a:t>
            </a:r>
            <a:r>
              <a:rPr lang="en-US" sz="1200" b="1" i="1" kern="1200">
                <a:solidFill>
                  <a:schemeClr val="tx1"/>
                </a:solidFill>
                <a:effectLst/>
                <a:latin typeface="+mn-lt"/>
                <a:ea typeface="+mn-ea"/>
                <a:cs typeface="+mn-cs"/>
              </a:rPr>
              <a:t> </a:t>
            </a:r>
            <a:r>
              <a:rPr lang="en-US" sz="1200" i="1" kern="1200">
                <a:solidFill>
                  <a:schemeClr val="tx1"/>
                </a:solidFill>
                <a:effectLst/>
                <a:latin typeface="+mn-lt"/>
                <a:ea typeface="+mn-ea"/>
                <a:cs typeface="+mn-cs"/>
              </a:rPr>
              <a:t>–</a:t>
            </a:r>
            <a:r>
              <a:rPr lang="en-US" sz="1200" b="1" i="1" kern="1200">
                <a:solidFill>
                  <a:schemeClr val="tx1"/>
                </a:solidFill>
                <a:effectLst/>
                <a:latin typeface="+mn-lt"/>
                <a:ea typeface="+mn-ea"/>
                <a:cs typeface="+mn-cs"/>
              </a:rPr>
              <a:t> </a:t>
            </a:r>
            <a:r>
              <a:rPr lang="en-US" sz="1200" kern="1200">
                <a:solidFill>
                  <a:schemeClr val="tx1"/>
                </a:solidFill>
                <a:effectLst/>
                <a:latin typeface="+mn-lt"/>
                <a:ea typeface="+mn-ea"/>
                <a:cs typeface="+mn-cs"/>
              </a:rPr>
              <a:t>The population and sample do not differ between lower level geographies and their associated aggregates.  However, what does differ is the geographic construct of the projection.  In the projected aggregates, population stores are represented by the most similar available sample store(s) without the constraint of their lower level geographies. Since the lower levels are not building blocks for their aggregates, the sum of lower levels will not be exactly equal to the aggregate total.</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US" sz="1200" kern="1200">
                <a:solidFill>
                  <a:schemeClr val="tx1"/>
                </a:solidFill>
                <a:effectLst/>
                <a:latin typeface="+mn-lt"/>
                <a:ea typeface="+mn-ea"/>
                <a:cs typeface="+mn-cs"/>
              </a:rPr>
              <a:t>Stores that have been closed or sold during the period January 6, 2013 – January 7, 2018 are </a:t>
            </a:r>
            <a:r>
              <a:rPr lang="en-US" sz="1200" b="1" i="1" kern="1200">
                <a:solidFill>
                  <a:schemeClr val="tx1"/>
                </a:solidFill>
                <a:effectLst/>
                <a:latin typeface="+mn-lt"/>
                <a:ea typeface="+mn-ea"/>
                <a:cs typeface="+mn-cs"/>
              </a:rPr>
              <a:t>excluded</a:t>
            </a:r>
            <a:r>
              <a:rPr lang="en-US" sz="1200" kern="1200">
                <a:solidFill>
                  <a:schemeClr val="tx1"/>
                </a:solidFill>
                <a:effectLst/>
                <a:latin typeface="+mn-lt"/>
                <a:ea typeface="+mn-ea"/>
                <a:cs typeface="+mn-cs"/>
              </a:rPr>
              <a:t> from (S)RMA back data for Convenience retailers.</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b="1" i="1"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b="1" i="1"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rPr>
              <a:t>Murphy Oil Corporation </a:t>
            </a:r>
            <a:r>
              <a:rPr lang="en-US" sz="1200" b="1" i="1" kern="1600" baseline="0">
                <a:solidFill>
                  <a:srgbClr val="CC0000"/>
                </a:solidFill>
                <a:latin typeface="Verdana"/>
                <a:ea typeface="Times New Roman"/>
                <a:cs typeface="Times New Roman"/>
              </a:rPr>
              <a:t>27</a:t>
            </a:r>
            <a:r>
              <a:rPr lang="en-US" sz="1200" b="1" i="1" kern="1600">
                <a:solidFill>
                  <a:srgbClr val="CC0000"/>
                </a:solidFill>
                <a:latin typeface="Verdana"/>
                <a:ea typeface="Times New Roman"/>
                <a:cs typeface="Times New Roman"/>
              </a:rPr>
              <a:t>.0</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0" lang="en-US" sz="1200" b="0" i="0" u="none" strike="noStrike" kern="1200" cap="none" spc="0" normalizeH="0" baseline="0" noProof="0">
                <a:ln>
                  <a:noFill/>
                </a:ln>
                <a:solidFill>
                  <a:prstClr val="black"/>
                </a:solidFill>
                <a:effectLst/>
                <a:uLnTx/>
                <a:uFillTx/>
                <a:latin typeface="+mn-lt"/>
                <a:ea typeface="+mn-ea"/>
                <a:cs typeface="+mn-cs"/>
              </a:rPr>
              <a:t>Stores that have been closed or sold during the period January 1, 2012 – August 27, 2017 are </a:t>
            </a:r>
            <a:r>
              <a:rPr kumimoji="0" lang="en-US" sz="1200" b="1" i="1" u="none" strike="noStrike" kern="1200" cap="none" spc="0" normalizeH="0" baseline="0" noProof="0">
                <a:ln>
                  <a:noFill/>
                </a:ln>
                <a:solidFill>
                  <a:prstClr val="black"/>
                </a:solidFill>
                <a:effectLst/>
                <a:uLnTx/>
                <a:uFillTx/>
                <a:latin typeface="+mn-lt"/>
                <a:ea typeface="+mn-ea"/>
                <a:cs typeface="+mn-cs"/>
              </a:rPr>
              <a:t>excluded</a:t>
            </a:r>
            <a:r>
              <a:rPr kumimoji="0" lang="en-US" sz="1200" b="0" i="0" u="none" strike="noStrike" kern="1200" cap="none" spc="0" normalizeH="0" baseline="0" noProof="0">
                <a:ln>
                  <a:noFill/>
                </a:ln>
                <a:solidFill>
                  <a:prstClr val="black"/>
                </a:solidFill>
                <a:effectLst/>
                <a:uLnTx/>
                <a:uFillTx/>
                <a:latin typeface="+mn-lt"/>
                <a:ea typeface="+mn-ea"/>
                <a:cs typeface="+mn-cs"/>
              </a:rPr>
              <a:t> from (S)RMA back data for ALL Convenience retailers.</a:t>
            </a:r>
            <a:endParaRPr kumimoji="0" lang="en-US" sz="1200" b="1" i="1" u="none" strike="noStrike" kern="1200" cap="none" spc="0" normalizeH="0" baseline="0" noProof="0">
              <a:ln>
                <a:noFill/>
              </a:ln>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endParaRPr>
          </a:p>
        </p:txBody>
      </p:sp>
      <p:sp>
        <p:nvSpPr>
          <p:cNvPr id="4" name="Slide Number Placeholder 3"/>
          <p:cNvSpPr>
            <a:spLocks noGrp="1"/>
          </p:cNvSpPr>
          <p:nvPr>
            <p:ph type="sldNum" sz="quarter"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689F83D9-D3A0-400E-BC17-0E11C93BCE4D}" type="slidenum">
              <a:rPr kumimoji="0" lang="en-US" sz="1800" b="0" i="0" u="none" strike="noStrike" kern="1200" cap="none" spc="0" normalizeH="0" baseline="0" noProof="0" smtClean="0">
                <a:ln>
                  <a:noFill/>
                </a:ln>
                <a:solidFill>
                  <a:prstClr val="black"/>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12</a:t>
            </a:fld>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90734749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40000" lnSpcReduction="20000"/>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1" i="1"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rPr>
              <a:t>RaceTrac 36.0</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US" sz="1600" kern="1200">
                <a:solidFill>
                  <a:schemeClr val="tx1"/>
                </a:solidFill>
                <a:effectLst/>
                <a:latin typeface="+mn-lt"/>
                <a:ea typeface="+mn-ea"/>
                <a:cs typeface="+mn-cs"/>
              </a:rPr>
              <a:t>Stores that have been closed through October 10, 2021 are </a:t>
            </a:r>
            <a:r>
              <a:rPr lang="en-US" sz="1600" b="1" i="1" kern="1200">
                <a:solidFill>
                  <a:schemeClr val="tx1"/>
                </a:solidFill>
                <a:effectLst/>
                <a:latin typeface="+mn-lt"/>
                <a:ea typeface="+mn-ea"/>
                <a:cs typeface="+mn-cs"/>
              </a:rPr>
              <a:t>excluded</a:t>
            </a:r>
            <a:r>
              <a:rPr lang="en-US" sz="1600" kern="1200">
                <a:solidFill>
                  <a:schemeClr val="tx1"/>
                </a:solidFill>
                <a:effectLst/>
                <a:latin typeface="+mn-lt"/>
                <a:ea typeface="+mn-ea"/>
                <a:cs typeface="+mn-cs"/>
              </a:rPr>
              <a:t> from the RMA back data.</a:t>
            </a:r>
            <a:endParaRPr lang="en-US" sz="1600" b="1" i="1"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endParaRPr>
          </a:p>
          <a:p>
            <a:pPr marL="0" marR="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endParaRPr lang="en-US" sz="1600" b="1" i="1"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600" b="1" i="1"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rPr>
              <a:t>RaceTrac 35.0</a:t>
            </a:r>
          </a:p>
          <a:p>
            <a:pPr marL="285750" marR="0" lvl="0" indent="-285750" algn="l" defTabSz="121917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US" sz="1600" kern="1200">
                <a:solidFill>
                  <a:schemeClr val="tx1"/>
                </a:solidFill>
                <a:effectLst/>
                <a:latin typeface="+mn-lt"/>
                <a:ea typeface="+mn-ea"/>
                <a:cs typeface="+mn-cs"/>
              </a:rPr>
              <a:t>Stores that have been closed through December 27, 2020 are </a:t>
            </a:r>
            <a:r>
              <a:rPr lang="en-US" sz="1600" b="1" i="1" kern="1200">
                <a:solidFill>
                  <a:schemeClr val="tx1"/>
                </a:solidFill>
                <a:effectLst/>
                <a:latin typeface="+mn-lt"/>
                <a:ea typeface="+mn-ea"/>
                <a:cs typeface="+mn-cs"/>
              </a:rPr>
              <a:t>excluded</a:t>
            </a:r>
            <a:r>
              <a:rPr lang="en-US" sz="1600" kern="1200">
                <a:solidFill>
                  <a:schemeClr val="tx1"/>
                </a:solidFill>
                <a:effectLst/>
                <a:latin typeface="+mn-lt"/>
                <a:ea typeface="+mn-ea"/>
                <a:cs typeface="+mn-cs"/>
              </a:rPr>
              <a:t> from the RMA back data.</a:t>
            </a:r>
          </a:p>
          <a:p>
            <a:endParaRPr lang="en-US" sz="1600" b="1" i="1" u="none" kern="1200">
              <a:solidFill>
                <a:schemeClr val="tx1"/>
              </a:solidFill>
              <a:effectLst/>
              <a:latin typeface="+mn-lt"/>
              <a:ea typeface="+mn-ea"/>
              <a:cs typeface="+mn-cs"/>
            </a:endParaRPr>
          </a:p>
          <a:p>
            <a:r>
              <a:rPr lang="en-US" sz="1600" b="1" i="1" u="none" kern="1200">
                <a:solidFill>
                  <a:schemeClr val="tx1"/>
                </a:solidFill>
                <a:effectLst/>
                <a:latin typeface="+mn-lt"/>
                <a:ea typeface="+mn-ea"/>
                <a:cs typeface="+mn-cs"/>
              </a:rPr>
              <a:t>RaceTrac 34.0</a:t>
            </a:r>
            <a:r>
              <a:rPr lang="en-US" sz="2000" b="1" i="1" u="none" kern="1200">
                <a:solidFill>
                  <a:schemeClr val="tx1"/>
                </a:solidFill>
                <a:effectLst/>
                <a:latin typeface="+mn-lt"/>
                <a:ea typeface="+mn-ea"/>
                <a:cs typeface="+mn-cs"/>
              </a:rPr>
              <a:t>1</a:t>
            </a:r>
            <a:endParaRPr lang="en-US" sz="1600" kern="1200">
              <a:solidFill>
                <a:schemeClr val="tx1"/>
              </a:solidFill>
              <a:effectLst/>
              <a:latin typeface="+mn-lt"/>
              <a:ea typeface="+mn-ea"/>
              <a:cs typeface="+mn-cs"/>
            </a:endParaRPr>
          </a:p>
          <a:p>
            <a:pPr marL="285750" marR="0" lvl="0" indent="-285750" algn="l" defTabSz="121917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US" sz="1600" kern="1200">
                <a:solidFill>
                  <a:schemeClr val="tx1"/>
                </a:solidFill>
                <a:effectLst/>
                <a:latin typeface="+mn-lt"/>
                <a:ea typeface="+mn-ea"/>
                <a:cs typeface="+mn-cs"/>
              </a:rPr>
              <a:t>Stores that have been closed or sold during the period January 4, 2015 – March 29, 2020 are </a:t>
            </a:r>
            <a:r>
              <a:rPr lang="en-US" sz="1600" b="1" i="1" kern="1200">
                <a:solidFill>
                  <a:schemeClr val="tx1"/>
                </a:solidFill>
                <a:effectLst/>
                <a:latin typeface="+mn-lt"/>
                <a:ea typeface="+mn-ea"/>
                <a:cs typeface="+mn-cs"/>
              </a:rPr>
              <a:t>excluded</a:t>
            </a:r>
            <a:r>
              <a:rPr lang="en-US" sz="1600" kern="1200">
                <a:solidFill>
                  <a:schemeClr val="tx1"/>
                </a:solidFill>
                <a:effectLst/>
                <a:latin typeface="+mn-lt"/>
                <a:ea typeface="+mn-ea"/>
                <a:cs typeface="+mn-cs"/>
              </a:rPr>
              <a:t> from the RMA back data.</a:t>
            </a:r>
            <a:endParaRPr lang="en-US" sz="1600" b="1" i="1" u="none" kern="1200">
              <a:solidFill>
                <a:schemeClr val="tx1"/>
              </a:solidFill>
              <a:effectLst/>
              <a:latin typeface="+mn-lt"/>
              <a:ea typeface="+mn-ea"/>
              <a:cs typeface="+mn-cs"/>
            </a:endParaRPr>
          </a:p>
          <a:p>
            <a:endParaRPr lang="en-US" sz="1600" b="1" i="1" u="none" kern="1200">
              <a:solidFill>
                <a:schemeClr val="tx1"/>
              </a:solidFill>
              <a:effectLst/>
              <a:latin typeface="+mn-lt"/>
              <a:ea typeface="+mn-ea"/>
              <a:cs typeface="+mn-cs"/>
            </a:endParaRPr>
          </a:p>
          <a:p>
            <a:r>
              <a:rPr lang="en-US" sz="1600" b="1" i="1" u="none" kern="1200">
                <a:solidFill>
                  <a:schemeClr val="tx1"/>
                </a:solidFill>
                <a:effectLst/>
                <a:latin typeface="+mn-lt"/>
                <a:ea typeface="+mn-ea"/>
                <a:cs typeface="+mn-cs"/>
              </a:rPr>
              <a:t>RaceTrac 34.0</a:t>
            </a:r>
            <a:endParaRPr lang="en-US" sz="2000" b="1" i="1" u="none" kern="1200">
              <a:solidFill>
                <a:schemeClr val="tx1"/>
              </a:solidFill>
              <a:effectLst/>
              <a:latin typeface="+mn-lt"/>
              <a:ea typeface="+mn-ea"/>
              <a:cs typeface="+mn-cs"/>
            </a:endParaRPr>
          </a:p>
          <a:p>
            <a:pPr marL="285750" marR="0" lvl="0" indent="-285750" algn="l" defTabSz="121917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US" sz="1600" kern="1200">
                <a:solidFill>
                  <a:schemeClr val="tx1"/>
                </a:solidFill>
                <a:effectLst/>
                <a:latin typeface="+mn-lt"/>
                <a:ea typeface="+mn-ea"/>
                <a:cs typeface="+mn-cs"/>
              </a:rPr>
              <a:t>Revised reporting structure –</a:t>
            </a:r>
          </a:p>
          <a:p>
            <a:pPr marL="628650" marR="0" lvl="1" indent="-171450" algn="l" defTabSz="121917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lang="en-US" sz="1200" kern="1200">
                <a:solidFill>
                  <a:schemeClr val="tx1"/>
                </a:solidFill>
                <a:effectLst/>
                <a:latin typeface="+mn-lt"/>
                <a:ea typeface="+mn-ea"/>
                <a:cs typeface="+mn-cs"/>
              </a:rPr>
              <a:t>A new geography was created for RaceTrac’s expansion into the Nashville area.</a:t>
            </a:r>
          </a:p>
          <a:p>
            <a:pPr marL="628650" marR="0" lvl="1" indent="-171450" algn="l" defTabSz="121917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lang="en-US" sz="1200" kern="1200">
                <a:solidFill>
                  <a:schemeClr val="tx1"/>
                </a:solidFill>
                <a:effectLst/>
                <a:latin typeface="+mn-lt"/>
                <a:ea typeface="+mn-ea"/>
                <a:cs typeface="+mn-cs"/>
              </a:rPr>
              <a:t>County changes were made to RaceTrac CRMAs to account for expansion and to remove a county where the retailer is no longer present.</a:t>
            </a:r>
          </a:p>
          <a:p>
            <a:pPr marL="285750" marR="0" lvl="0" indent="-285750" algn="l" defTabSz="121917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US" sz="1600" kern="1200">
                <a:solidFill>
                  <a:schemeClr val="tx1"/>
                </a:solidFill>
                <a:effectLst/>
                <a:latin typeface="+mn-lt"/>
                <a:ea typeface="+mn-ea"/>
                <a:cs typeface="+mn-cs"/>
              </a:rPr>
              <a:t>Stores that have been closed or sold during the period January 4, 2015 – November 3, 2019 are </a:t>
            </a:r>
            <a:r>
              <a:rPr lang="en-US" sz="1600" b="1" i="1" kern="1200">
                <a:solidFill>
                  <a:schemeClr val="tx1"/>
                </a:solidFill>
                <a:effectLst/>
                <a:latin typeface="+mn-lt"/>
                <a:ea typeface="+mn-ea"/>
                <a:cs typeface="+mn-cs"/>
              </a:rPr>
              <a:t>excluded</a:t>
            </a:r>
            <a:r>
              <a:rPr lang="en-US" sz="1600" kern="1200">
                <a:solidFill>
                  <a:schemeClr val="tx1"/>
                </a:solidFill>
                <a:effectLst/>
                <a:latin typeface="+mn-lt"/>
                <a:ea typeface="+mn-ea"/>
                <a:cs typeface="+mn-cs"/>
              </a:rPr>
              <a:t> from the RMA back data.</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1" i="1"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i="1"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rPr>
              <a:t>RaceTrac 32.0</a:t>
            </a:r>
          </a:p>
          <a:p>
            <a:pPr marL="285750" marR="0" lvl="0" indent="-285750" algn="l" defTabSz="121917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US" sz="1600" kern="1200">
                <a:solidFill>
                  <a:schemeClr val="tx1"/>
                </a:solidFill>
                <a:effectLst/>
                <a:latin typeface="+mn-lt"/>
                <a:ea typeface="+mn-ea"/>
                <a:cs typeface="+mn-cs"/>
              </a:rPr>
              <a:t>Stores that have been closed or sold during the period January 5, 2014 – March 31, 2019 are </a:t>
            </a:r>
            <a:r>
              <a:rPr lang="en-US" sz="1600" b="1" i="1" kern="1200">
                <a:solidFill>
                  <a:schemeClr val="tx1"/>
                </a:solidFill>
                <a:effectLst/>
                <a:latin typeface="+mn-lt"/>
                <a:ea typeface="+mn-ea"/>
                <a:cs typeface="+mn-cs"/>
              </a:rPr>
              <a:t>excluded</a:t>
            </a:r>
            <a:r>
              <a:rPr lang="en-US" sz="1600" kern="1200">
                <a:solidFill>
                  <a:schemeClr val="tx1"/>
                </a:solidFill>
                <a:effectLst/>
                <a:latin typeface="+mn-lt"/>
                <a:ea typeface="+mn-ea"/>
                <a:cs typeface="+mn-cs"/>
              </a:rPr>
              <a:t> from the RMA back data.</a:t>
            </a:r>
          </a:p>
          <a:p>
            <a:pPr marL="0" marR="0" lvl="0" indent="0" algn="l" defTabSz="1219170" rtl="0" eaLnBrk="1" fontAlgn="auto" latinLnBrk="0" hangingPunct="1">
              <a:lnSpc>
                <a:spcPct val="100000"/>
              </a:lnSpc>
              <a:spcBef>
                <a:spcPts val="0"/>
              </a:spcBef>
              <a:spcAft>
                <a:spcPts val="0"/>
              </a:spcAft>
              <a:buClrTx/>
              <a:buSzTx/>
              <a:buFont typeface="Wingdings" panose="05000000000000000000" pitchFamily="2" charset="2"/>
              <a:buNone/>
              <a:tabLst/>
              <a:defRPr/>
            </a:pPr>
            <a:endParaRPr lang="en-US" sz="1600" kern="1200">
              <a:solidFill>
                <a:schemeClr val="tx1"/>
              </a:solidFill>
              <a:effectLst/>
              <a:latin typeface="+mn-lt"/>
              <a:ea typeface="+mn-ea"/>
              <a:cs typeface="+mn-cs"/>
            </a:endParaRPr>
          </a:p>
          <a:p>
            <a:pPr marL="0" marR="0" lvl="0" indent="0" algn="l" defTabSz="1219170" rtl="0" eaLnBrk="1" fontAlgn="auto" latinLnBrk="0" hangingPunct="1">
              <a:lnSpc>
                <a:spcPct val="100000"/>
              </a:lnSpc>
              <a:spcBef>
                <a:spcPts val="0"/>
              </a:spcBef>
              <a:spcAft>
                <a:spcPts val="0"/>
              </a:spcAft>
              <a:buClrTx/>
              <a:buSzTx/>
              <a:buFont typeface="Wingdings" panose="05000000000000000000" pitchFamily="2" charset="2"/>
              <a:buNone/>
              <a:tabLst/>
              <a:defRPr/>
            </a:pPr>
            <a:r>
              <a:rPr lang="en-US" sz="1600" b="1" i="1" kern="1200">
                <a:solidFill>
                  <a:schemeClr val="tx1"/>
                </a:solidFill>
                <a:effectLst/>
                <a:latin typeface="+mn-lt"/>
                <a:ea typeface="+mn-ea"/>
                <a:cs typeface="+mn-cs"/>
              </a:rPr>
              <a:t>RaceTrac 31.0</a:t>
            </a:r>
          </a:p>
          <a:p>
            <a:pPr marL="285750" marR="0" lvl="0" indent="-285750" algn="l" defTabSz="121917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US" sz="1600" kern="1200">
                <a:solidFill>
                  <a:schemeClr val="tx1"/>
                </a:solidFill>
                <a:effectLst/>
                <a:latin typeface="+mn-lt"/>
                <a:ea typeface="+mn-ea"/>
                <a:cs typeface="+mn-cs"/>
              </a:rPr>
              <a:t>Stores that have been closed or sold during the period January 5, 2014 – December 9, 2018 are </a:t>
            </a:r>
            <a:r>
              <a:rPr lang="en-US" sz="1600" b="1" i="1" kern="1200">
                <a:solidFill>
                  <a:schemeClr val="tx1"/>
                </a:solidFill>
                <a:effectLst/>
                <a:latin typeface="+mn-lt"/>
                <a:ea typeface="+mn-ea"/>
                <a:cs typeface="+mn-cs"/>
              </a:rPr>
              <a:t>excluded</a:t>
            </a:r>
            <a:r>
              <a:rPr lang="en-US" sz="1600" kern="1200">
                <a:solidFill>
                  <a:schemeClr val="tx1"/>
                </a:solidFill>
                <a:effectLst/>
                <a:latin typeface="+mn-lt"/>
                <a:ea typeface="+mn-ea"/>
                <a:cs typeface="+mn-cs"/>
              </a:rPr>
              <a:t> from the RMA back data.</a:t>
            </a:r>
          </a:p>
          <a:p>
            <a:pPr marL="0" marR="0" lvl="0" indent="0" algn="l" defTabSz="1219170" rtl="0" eaLnBrk="1" fontAlgn="auto" latinLnBrk="0" hangingPunct="1">
              <a:lnSpc>
                <a:spcPct val="100000"/>
              </a:lnSpc>
              <a:spcBef>
                <a:spcPts val="0"/>
              </a:spcBef>
              <a:spcAft>
                <a:spcPts val="0"/>
              </a:spcAft>
              <a:buClrTx/>
              <a:buSzTx/>
              <a:buFont typeface="Wingdings" panose="05000000000000000000" pitchFamily="2" charset="2"/>
              <a:buNone/>
              <a:tabLst/>
              <a:defRPr/>
            </a:pPr>
            <a:endParaRPr lang="en-US" sz="1600" kern="1200">
              <a:solidFill>
                <a:schemeClr val="tx1"/>
              </a:solidFill>
              <a:effectLst/>
              <a:latin typeface="+mn-lt"/>
              <a:ea typeface="+mn-ea"/>
              <a:cs typeface="+mn-cs"/>
            </a:endParaRPr>
          </a:p>
          <a:p>
            <a:pPr marL="0" marR="0" lvl="0" indent="0" algn="l" defTabSz="1219170" rtl="0" eaLnBrk="1" fontAlgn="auto" latinLnBrk="0" hangingPunct="1">
              <a:lnSpc>
                <a:spcPct val="100000"/>
              </a:lnSpc>
              <a:spcBef>
                <a:spcPts val="0"/>
              </a:spcBef>
              <a:spcAft>
                <a:spcPts val="0"/>
              </a:spcAft>
              <a:buClrTx/>
              <a:buSzTx/>
              <a:buFont typeface="Wingdings" panose="05000000000000000000" pitchFamily="2" charset="2"/>
              <a:buNone/>
              <a:tabLst/>
              <a:defRPr/>
            </a:pPr>
            <a:r>
              <a:rPr lang="en-US" sz="1600" b="1" i="1" kern="1200">
                <a:solidFill>
                  <a:schemeClr val="tx1"/>
                </a:solidFill>
                <a:effectLst/>
                <a:latin typeface="+mn-lt"/>
                <a:ea typeface="+mn-ea"/>
                <a:cs typeface="+mn-cs"/>
              </a:rPr>
              <a:t>RaceTrac 30.0</a:t>
            </a:r>
          </a:p>
          <a:p>
            <a:pPr marL="285750" marR="0" lvl="0" indent="-285750" algn="l" defTabSz="121917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US" sz="1600" kern="1200">
                <a:solidFill>
                  <a:schemeClr val="tx1"/>
                </a:solidFill>
                <a:effectLst/>
                <a:latin typeface="+mn-lt"/>
                <a:ea typeface="+mn-ea"/>
                <a:cs typeface="+mn-cs"/>
              </a:rPr>
              <a:t>Stores that have been closed or sold during the period January 6, 2013 – July 8, 2018 are </a:t>
            </a:r>
            <a:r>
              <a:rPr lang="en-US" sz="1600" b="1" i="1" kern="1200">
                <a:solidFill>
                  <a:schemeClr val="tx1"/>
                </a:solidFill>
                <a:effectLst/>
                <a:latin typeface="+mn-lt"/>
                <a:ea typeface="+mn-ea"/>
                <a:cs typeface="+mn-cs"/>
              </a:rPr>
              <a:t>excluded</a:t>
            </a:r>
            <a:r>
              <a:rPr lang="en-US" sz="1600" kern="1200">
                <a:solidFill>
                  <a:schemeClr val="tx1"/>
                </a:solidFill>
                <a:effectLst/>
                <a:latin typeface="+mn-lt"/>
                <a:ea typeface="+mn-ea"/>
                <a:cs typeface="+mn-cs"/>
              </a:rPr>
              <a:t> from (S)RMA back data for Convenience retailers.</a:t>
            </a:r>
          </a:p>
          <a:p>
            <a:pPr marL="0" marR="0" lvl="0" indent="0" algn="l" defTabSz="1219170" rtl="0" eaLnBrk="1" fontAlgn="auto" latinLnBrk="0" hangingPunct="1">
              <a:lnSpc>
                <a:spcPct val="100000"/>
              </a:lnSpc>
              <a:spcBef>
                <a:spcPts val="0"/>
              </a:spcBef>
              <a:spcAft>
                <a:spcPts val="0"/>
              </a:spcAft>
              <a:buClrTx/>
              <a:buSzTx/>
              <a:buFont typeface="Wingdings" panose="05000000000000000000" pitchFamily="2" charset="2"/>
              <a:buNone/>
              <a:tabLst/>
              <a:defRPr/>
            </a:pPr>
            <a:endParaRPr lang="en-US" sz="1600" kern="1200">
              <a:solidFill>
                <a:schemeClr val="tx1"/>
              </a:solidFill>
              <a:effectLst/>
              <a:latin typeface="+mn-lt"/>
              <a:ea typeface="+mn-ea"/>
              <a:cs typeface="+mn-cs"/>
            </a:endParaRPr>
          </a:p>
          <a:p>
            <a:pPr marL="0" marR="0" lvl="0" indent="0" algn="l" defTabSz="1219170" rtl="0" eaLnBrk="1" fontAlgn="auto" latinLnBrk="0" hangingPunct="1">
              <a:lnSpc>
                <a:spcPct val="100000"/>
              </a:lnSpc>
              <a:spcBef>
                <a:spcPts val="0"/>
              </a:spcBef>
              <a:spcAft>
                <a:spcPts val="0"/>
              </a:spcAft>
              <a:buClrTx/>
              <a:buSzTx/>
              <a:buFont typeface="Wingdings" panose="05000000000000000000" pitchFamily="2" charset="2"/>
              <a:buNone/>
              <a:tabLst/>
              <a:defRPr/>
            </a:pPr>
            <a:r>
              <a:rPr lang="en-US" sz="1600" b="1" i="1" kern="1200">
                <a:solidFill>
                  <a:schemeClr val="tx1"/>
                </a:solidFill>
                <a:effectLst/>
                <a:latin typeface="+mn-lt"/>
                <a:ea typeface="+mn-ea"/>
                <a:cs typeface="+mn-cs"/>
              </a:rPr>
              <a:t>RaceTrac 28.0</a:t>
            </a:r>
          </a:p>
          <a:p>
            <a:pPr marL="285750" marR="0" lvl="0" indent="-285750" algn="l" defTabSz="121917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US" sz="1600" kern="1200">
                <a:solidFill>
                  <a:schemeClr val="tx1"/>
                </a:solidFill>
                <a:effectLst/>
                <a:latin typeface="+mn-lt"/>
                <a:ea typeface="+mn-ea"/>
                <a:cs typeface="+mn-cs"/>
              </a:rPr>
              <a:t>Stores that have been closed or sold during the period January 6, 2013 – January 7, 2018 are </a:t>
            </a:r>
            <a:r>
              <a:rPr lang="en-US" sz="1600" b="1" i="1" kern="1200">
                <a:solidFill>
                  <a:schemeClr val="tx1"/>
                </a:solidFill>
                <a:effectLst/>
                <a:latin typeface="+mn-lt"/>
                <a:ea typeface="+mn-ea"/>
                <a:cs typeface="+mn-cs"/>
              </a:rPr>
              <a:t>excluded</a:t>
            </a:r>
            <a:r>
              <a:rPr lang="en-US" sz="1600" kern="1200">
                <a:solidFill>
                  <a:schemeClr val="tx1"/>
                </a:solidFill>
                <a:effectLst/>
                <a:latin typeface="+mn-lt"/>
                <a:ea typeface="+mn-ea"/>
                <a:cs typeface="+mn-cs"/>
              </a:rPr>
              <a:t> from (S)RMA back data for Convenience retailers.</a:t>
            </a:r>
          </a:p>
          <a:p>
            <a:pPr marL="0" marR="0" lvl="0" indent="0" algn="l" defTabSz="1219170" rtl="0" eaLnBrk="1" fontAlgn="auto" latinLnBrk="0" hangingPunct="1">
              <a:lnSpc>
                <a:spcPct val="100000"/>
              </a:lnSpc>
              <a:spcBef>
                <a:spcPts val="0"/>
              </a:spcBef>
              <a:spcAft>
                <a:spcPts val="0"/>
              </a:spcAft>
              <a:buClrTx/>
              <a:buSzTx/>
              <a:buFont typeface="Wingdings" panose="05000000000000000000" pitchFamily="2" charset="2"/>
              <a:buNone/>
              <a:tabLst/>
              <a:defRPr/>
            </a:pPr>
            <a:endParaRPr lang="en-US" sz="1600" kern="1200">
              <a:solidFill>
                <a:schemeClr val="tx1"/>
              </a:solidFill>
              <a:effectLst/>
              <a:latin typeface="+mn-lt"/>
              <a:ea typeface="+mn-ea"/>
              <a:cs typeface="+mn-cs"/>
            </a:endParaRPr>
          </a:p>
          <a:p>
            <a:pPr marL="0" marR="0" lvl="0" indent="0" algn="l" defTabSz="1219170" rtl="0" eaLnBrk="1" fontAlgn="auto" latinLnBrk="0" hangingPunct="1">
              <a:lnSpc>
                <a:spcPct val="100000"/>
              </a:lnSpc>
              <a:spcBef>
                <a:spcPts val="0"/>
              </a:spcBef>
              <a:spcAft>
                <a:spcPts val="0"/>
              </a:spcAft>
              <a:buClrTx/>
              <a:buSzTx/>
              <a:buFont typeface="Wingdings" panose="05000000000000000000" pitchFamily="2" charset="2"/>
              <a:buNone/>
              <a:tabLst/>
              <a:defRPr/>
            </a:pPr>
            <a:r>
              <a:rPr lang="en-US" sz="1600" b="1" i="1" kern="1200">
                <a:solidFill>
                  <a:schemeClr val="tx1"/>
                </a:solidFill>
                <a:effectLst/>
                <a:latin typeface="+mn-lt"/>
                <a:ea typeface="+mn-ea"/>
                <a:cs typeface="+mn-cs"/>
              </a:rPr>
              <a:t>RaceTrac 27.0</a:t>
            </a:r>
          </a:p>
          <a:p>
            <a:pPr marL="285750" marR="0" lvl="0" indent="-285750" algn="l" defTabSz="121917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US" sz="1600" kern="1200">
                <a:solidFill>
                  <a:schemeClr val="tx1"/>
                </a:solidFill>
                <a:effectLst/>
                <a:latin typeface="+mn-lt"/>
                <a:ea typeface="+mn-ea"/>
                <a:cs typeface="+mn-cs"/>
              </a:rPr>
              <a:t>NEW geographies – </a:t>
            </a:r>
          </a:p>
          <a:p>
            <a:pPr marL="628650" lvl="1" indent="-171450">
              <a:buFont typeface="Courier New" panose="02070309020205020404" pitchFamily="49" charset="0"/>
              <a:buChar char="o"/>
            </a:pPr>
            <a:r>
              <a:rPr lang="en-US" sz="1200" kern="1200">
                <a:solidFill>
                  <a:schemeClr val="tx1"/>
                </a:solidFill>
                <a:effectLst/>
                <a:latin typeface="+mn-lt"/>
                <a:ea typeface="+mn-ea"/>
                <a:cs typeface="+mn-cs"/>
              </a:rPr>
              <a:t>RaceTrac’s old Regions were replaced with new Regions that reflect their current business.  To allow for CRMA release, two of the Regions were combined into RACETRAC E/S FL.</a:t>
            </a:r>
            <a:endParaRPr lang="en-US" sz="1800" kern="1200">
              <a:solidFill>
                <a:schemeClr val="tx1"/>
              </a:solidFill>
              <a:effectLst/>
              <a:latin typeface="+mn-lt"/>
              <a:ea typeface="+mn-ea"/>
              <a:cs typeface="+mn-cs"/>
            </a:endParaRPr>
          </a:p>
          <a:p>
            <a:pPr marL="628650" lvl="1" indent="-171450">
              <a:buFont typeface="Courier New" panose="02070309020205020404" pitchFamily="49" charset="0"/>
              <a:buChar char="o"/>
            </a:pPr>
            <a:r>
              <a:rPr lang="en-US" sz="1200" kern="1200">
                <a:solidFill>
                  <a:schemeClr val="tx1"/>
                </a:solidFill>
                <a:effectLst/>
                <a:latin typeface="+mn-lt"/>
                <a:ea typeface="+mn-ea"/>
                <a:cs typeface="+mn-cs"/>
              </a:rPr>
              <a:t>RaceTrac now also has a new level, Areas, that build to their Regions.</a:t>
            </a:r>
            <a:endParaRPr lang="en-US" sz="1800" kern="1200">
              <a:solidFill>
                <a:schemeClr val="tx1"/>
              </a:solidFill>
              <a:effectLst/>
              <a:latin typeface="+mn-lt"/>
              <a:ea typeface="+mn-ea"/>
              <a:cs typeface="+mn-cs"/>
            </a:endParaRPr>
          </a:p>
          <a:p>
            <a:pPr marL="285750" marR="0" lvl="0" indent="-285750" algn="l" defTabSz="121917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US" sz="1600" kern="1200">
                <a:solidFill>
                  <a:schemeClr val="tx1"/>
                </a:solidFill>
                <a:effectLst/>
                <a:latin typeface="+mn-lt"/>
                <a:ea typeface="+mn-ea"/>
                <a:cs typeface="+mn-cs"/>
              </a:rPr>
              <a:t>Stores that have been closed or sold during the period January 1, 2012 – August 27, 2017 are </a:t>
            </a:r>
            <a:r>
              <a:rPr lang="en-US" sz="1600" b="1" i="1" kern="1200">
                <a:solidFill>
                  <a:schemeClr val="tx1"/>
                </a:solidFill>
                <a:effectLst/>
                <a:latin typeface="+mn-lt"/>
                <a:ea typeface="+mn-ea"/>
                <a:cs typeface="+mn-cs"/>
              </a:rPr>
              <a:t>excluded</a:t>
            </a:r>
            <a:r>
              <a:rPr lang="en-US" sz="1600" kern="1200">
                <a:solidFill>
                  <a:schemeClr val="tx1"/>
                </a:solidFill>
                <a:effectLst/>
                <a:latin typeface="+mn-lt"/>
                <a:ea typeface="+mn-ea"/>
                <a:cs typeface="+mn-cs"/>
              </a:rPr>
              <a:t> from the RMA back data.</a:t>
            </a: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200" b="1" i="1"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endParaRPr>
          </a:p>
        </p:txBody>
      </p:sp>
      <p:sp>
        <p:nvSpPr>
          <p:cNvPr id="4" name="Slide Number Placeholder 3"/>
          <p:cNvSpPr>
            <a:spLocks noGrp="1"/>
          </p:cNvSpPr>
          <p:nvPr>
            <p:ph type="sldNum" sz="quarter"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689F83D9-D3A0-400E-BC17-0E11C93BCE4D}" type="slidenum">
              <a:rPr kumimoji="0" lang="en-US" sz="1800" b="0" i="0" u="none" strike="noStrike" kern="1200" cap="none" spc="0" normalizeH="0" baseline="0" noProof="0" smtClean="0">
                <a:ln>
                  <a:noFill/>
                </a:ln>
                <a:solidFill>
                  <a:prstClr val="black"/>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13</a:t>
            </a:fld>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73182785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7500" lnSpcReduction="20000"/>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i="1"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rPr>
              <a:t>Timewise 36.0</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US" sz="1200" kern="1200">
                <a:solidFill>
                  <a:schemeClr val="tx1"/>
                </a:solidFill>
                <a:effectLst/>
                <a:latin typeface="+mn-lt"/>
                <a:ea typeface="+mn-ea"/>
                <a:cs typeface="+mn-cs"/>
              </a:rPr>
              <a:t>Stores that have been closed through October 10, 2021 are </a:t>
            </a:r>
            <a:r>
              <a:rPr lang="en-US" sz="1200" b="1" i="1" kern="1200">
                <a:solidFill>
                  <a:schemeClr val="tx1"/>
                </a:solidFill>
                <a:effectLst/>
                <a:latin typeface="+mn-lt"/>
                <a:ea typeface="+mn-ea"/>
                <a:cs typeface="+mn-cs"/>
              </a:rPr>
              <a:t>excluded</a:t>
            </a:r>
            <a:r>
              <a:rPr lang="en-US" sz="1200" kern="1200">
                <a:solidFill>
                  <a:schemeClr val="tx1"/>
                </a:solidFill>
                <a:effectLst/>
                <a:latin typeface="+mn-lt"/>
                <a:ea typeface="+mn-ea"/>
                <a:cs typeface="+mn-cs"/>
              </a:rPr>
              <a:t> from the RMA back data.</a:t>
            </a:r>
            <a:endParaRPr lang="en-US" sz="1200" b="1" i="1"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endParaRPr>
          </a:p>
          <a:p>
            <a:pPr marL="0" marR="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endParaRPr lang="en-US" sz="1200" b="1" i="1"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b="1" i="1"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rPr>
              <a:t>Timewise 35.0</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US" sz="1200" kern="1200">
                <a:solidFill>
                  <a:schemeClr val="tx1"/>
                </a:solidFill>
                <a:effectLst/>
                <a:latin typeface="+mn-lt"/>
                <a:ea typeface="+mn-ea"/>
                <a:cs typeface="+mn-cs"/>
              </a:rPr>
              <a:t>Stores that have been closed through December 27, 2020 are </a:t>
            </a:r>
            <a:r>
              <a:rPr lang="en-US" sz="1200" b="1" i="1" kern="1200">
                <a:solidFill>
                  <a:schemeClr val="tx1"/>
                </a:solidFill>
                <a:effectLst/>
                <a:latin typeface="+mn-lt"/>
                <a:ea typeface="+mn-ea"/>
                <a:cs typeface="+mn-cs"/>
              </a:rPr>
              <a:t>excluded</a:t>
            </a:r>
            <a:r>
              <a:rPr lang="en-US" sz="1200" kern="1200">
                <a:solidFill>
                  <a:schemeClr val="tx1"/>
                </a:solidFill>
                <a:effectLst/>
                <a:latin typeface="+mn-lt"/>
                <a:ea typeface="+mn-ea"/>
                <a:cs typeface="+mn-cs"/>
              </a:rPr>
              <a:t> from the RMA back data.</a:t>
            </a:r>
          </a:p>
          <a:p>
            <a:endParaRPr lang="en-US" sz="1200" b="1" i="1" u="none" kern="1200">
              <a:solidFill>
                <a:schemeClr val="tx1"/>
              </a:solidFill>
              <a:effectLst/>
              <a:latin typeface="+mn-lt"/>
              <a:ea typeface="+mn-ea"/>
              <a:cs typeface="+mn-cs"/>
            </a:endParaRPr>
          </a:p>
          <a:p>
            <a:r>
              <a:rPr lang="en-US" sz="1200" b="1" i="1" u="none" kern="1200">
                <a:solidFill>
                  <a:schemeClr val="tx1"/>
                </a:solidFill>
                <a:effectLst/>
                <a:latin typeface="+mn-lt"/>
                <a:ea typeface="+mn-ea"/>
                <a:cs typeface="+mn-cs"/>
              </a:rPr>
              <a:t>Timewise 34.0</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US" sz="1200" kern="1200">
                <a:solidFill>
                  <a:schemeClr val="tx1"/>
                </a:solidFill>
                <a:effectLst/>
                <a:latin typeface="+mn-lt"/>
                <a:ea typeface="+mn-ea"/>
                <a:cs typeface="+mn-cs"/>
              </a:rPr>
              <a:t>Stores that have been closed or sold during the period January 4, 2015 – November 3, 2019 are </a:t>
            </a:r>
            <a:r>
              <a:rPr lang="en-US" sz="1200" b="1" i="1" kern="1200">
                <a:solidFill>
                  <a:schemeClr val="tx1"/>
                </a:solidFill>
                <a:effectLst/>
                <a:latin typeface="+mn-lt"/>
                <a:ea typeface="+mn-ea"/>
                <a:cs typeface="+mn-cs"/>
              </a:rPr>
              <a:t>excluded</a:t>
            </a:r>
            <a:r>
              <a:rPr lang="en-US" sz="1200" kern="1200">
                <a:solidFill>
                  <a:schemeClr val="tx1"/>
                </a:solidFill>
                <a:effectLst/>
                <a:latin typeface="+mn-lt"/>
                <a:ea typeface="+mn-ea"/>
                <a:cs typeface="+mn-cs"/>
              </a:rPr>
              <a:t> from the RMA back data.</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1" i="1"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i="1"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rPr>
              <a:t>Timewise 32.0</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US" sz="1200" b="0" i="0"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rPr>
              <a:t>Stores that have been closed or sold during the period January 5, 2014 – December 9, 2018 are </a:t>
            </a:r>
            <a:r>
              <a:rPr lang="en-US" sz="1200" b="1" i="1"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rPr>
              <a:t>excluded</a:t>
            </a:r>
            <a:r>
              <a:rPr lang="en-US" sz="1200" b="0" i="0"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rPr>
              <a:t> from the RMA back data.</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1" i="1"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i="1"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rPr>
              <a:t>Timewise</a:t>
            </a:r>
            <a:r>
              <a:rPr lang="en-US" sz="1200" b="1" i="1" kern="1600" baseline="0">
                <a:solidFill>
                  <a:srgbClr val="CC0000"/>
                </a:solidFill>
                <a:latin typeface="Verdana"/>
                <a:ea typeface="Times New Roman"/>
                <a:cs typeface="Times New Roman"/>
              </a:rPr>
              <a:t> </a:t>
            </a:r>
            <a:r>
              <a:rPr lang="en-US" sz="1200" b="1" i="1"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rPr>
              <a:t>31</a:t>
            </a:r>
            <a:r>
              <a:rPr lang="en-US" sz="1200" b="1" i="1" kern="1600">
                <a:solidFill>
                  <a:srgbClr val="CC0000"/>
                </a:solidFill>
                <a:latin typeface="Verdana"/>
                <a:ea typeface="Times New Roman"/>
                <a:cs typeface="Times New Roman"/>
              </a:rPr>
              <a:t>.0</a:t>
            </a:r>
            <a:endParaRPr lang="en-US" sz="1200" kern="1200">
              <a:solidFill>
                <a:schemeClr val="tx1"/>
              </a:solidFill>
              <a:effectLst/>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US" sz="1200" b="0" i="0"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rPr>
              <a:t>Stores that have been closed or sold during the period January 5, 2014 – December 9, 2018 are </a:t>
            </a:r>
            <a:r>
              <a:rPr lang="en-US" sz="1200" b="1" i="1"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rPr>
              <a:t>excluded</a:t>
            </a:r>
            <a:r>
              <a:rPr lang="en-US" sz="1200" b="0" i="0"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rPr>
              <a:t> from the RMA back data.</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1" i="1"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i="1"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rPr>
              <a:t>Timewise </a:t>
            </a:r>
            <a:r>
              <a:rPr lang="en-US" sz="1200" b="1" i="1" u="none" strike="noStrike" kern="1600" baseline="0">
                <a:solidFill>
                  <a:srgbClr val="CC0000"/>
                </a:solidFill>
                <a:latin typeface="Verdana"/>
                <a:ea typeface="Verdana" panose="020B0604030504040204" pitchFamily="34" charset="0"/>
                <a:cs typeface="Times New Roman"/>
              </a:rPr>
              <a:t>30</a:t>
            </a:r>
            <a:r>
              <a:rPr lang="en-US" sz="1200" b="1" i="1" kern="1600">
                <a:solidFill>
                  <a:srgbClr val="CC0000"/>
                </a:solidFill>
                <a:latin typeface="Verdana"/>
                <a:ea typeface="Times New Roman"/>
                <a:cs typeface="Times New Roman"/>
              </a:rPr>
              <a:t>.0</a:t>
            </a:r>
            <a:endParaRPr lang="en-US" sz="1200" kern="1200">
              <a:solidFill>
                <a:schemeClr val="tx1"/>
              </a:solidFill>
              <a:effectLst/>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US" sz="1200" kern="1200">
                <a:solidFill>
                  <a:schemeClr val="tx1"/>
                </a:solidFill>
                <a:effectLst/>
                <a:latin typeface="+mn-lt"/>
                <a:ea typeface="+mn-ea"/>
                <a:cs typeface="+mn-cs"/>
              </a:rPr>
              <a:t>Stores that have been closed or sold during the period January 6, 2013 – July</a:t>
            </a:r>
            <a:r>
              <a:rPr lang="en-US" sz="1200" kern="1200" baseline="0">
                <a:solidFill>
                  <a:schemeClr val="tx1"/>
                </a:solidFill>
                <a:effectLst/>
                <a:latin typeface="+mn-lt"/>
                <a:ea typeface="+mn-ea"/>
                <a:cs typeface="+mn-cs"/>
              </a:rPr>
              <a:t> 8,</a:t>
            </a:r>
            <a:r>
              <a:rPr lang="en-US" sz="1200" kern="1200">
                <a:solidFill>
                  <a:schemeClr val="tx1"/>
                </a:solidFill>
                <a:effectLst/>
                <a:latin typeface="+mn-lt"/>
                <a:ea typeface="+mn-ea"/>
                <a:cs typeface="+mn-cs"/>
              </a:rPr>
              <a:t> 2018 are </a:t>
            </a:r>
            <a:r>
              <a:rPr lang="en-US" sz="1200" b="1" i="1" kern="1200">
                <a:solidFill>
                  <a:schemeClr val="tx1"/>
                </a:solidFill>
                <a:effectLst/>
                <a:latin typeface="+mn-lt"/>
                <a:ea typeface="+mn-ea"/>
                <a:cs typeface="+mn-cs"/>
              </a:rPr>
              <a:t>excluded </a:t>
            </a:r>
            <a:r>
              <a:rPr lang="en-US" sz="1200" kern="1200">
                <a:solidFill>
                  <a:schemeClr val="tx1"/>
                </a:solidFill>
                <a:effectLst/>
                <a:latin typeface="+mn-lt"/>
                <a:ea typeface="+mn-ea"/>
                <a:cs typeface="+mn-cs"/>
              </a:rPr>
              <a:t>from (S)RMA back data for Convenience retailers.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1" i="1"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i="1"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rPr>
              <a:t>Timewise </a:t>
            </a:r>
            <a:r>
              <a:rPr lang="en-US" b="1" i="1" kern="1600" baseline="0">
                <a:solidFill>
                  <a:srgbClr val="CC0000"/>
                </a:solidFill>
                <a:latin typeface="Verdana"/>
                <a:ea typeface="Times New Roman"/>
                <a:cs typeface="Times New Roman"/>
              </a:rPr>
              <a:t>28</a:t>
            </a:r>
            <a:r>
              <a:rPr lang="en-US" b="1" i="1" kern="1600">
                <a:solidFill>
                  <a:srgbClr val="CC0000"/>
                </a:solidFill>
                <a:latin typeface="Verdana"/>
                <a:ea typeface="Times New Roman"/>
                <a:cs typeface="Times New Roman"/>
              </a:rPr>
              <a:t>.0</a:t>
            </a:r>
            <a:endParaRPr lang="en-US" sz="1200" kern="1200">
              <a:solidFill>
                <a:schemeClr val="tx1"/>
              </a:solidFill>
              <a:effectLst/>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US" sz="1200" kern="1200">
                <a:solidFill>
                  <a:schemeClr val="tx1"/>
                </a:solidFill>
                <a:effectLst/>
                <a:latin typeface="+mn-lt"/>
                <a:ea typeface="+mn-ea"/>
                <a:cs typeface="+mn-cs"/>
              </a:rPr>
              <a:t>Stores that have been closed or sold during the period January 6, 2013 – January 7, 2018 are </a:t>
            </a:r>
            <a:r>
              <a:rPr lang="en-US" sz="1200" b="1" i="1" kern="1200">
                <a:solidFill>
                  <a:schemeClr val="tx1"/>
                </a:solidFill>
                <a:effectLst/>
                <a:latin typeface="+mn-lt"/>
                <a:ea typeface="+mn-ea"/>
                <a:cs typeface="+mn-cs"/>
              </a:rPr>
              <a:t>excluded </a:t>
            </a:r>
            <a:r>
              <a:rPr lang="en-US" sz="1200" kern="1200">
                <a:solidFill>
                  <a:schemeClr val="tx1"/>
                </a:solidFill>
                <a:effectLst/>
                <a:latin typeface="+mn-lt"/>
                <a:ea typeface="+mn-ea"/>
                <a:cs typeface="+mn-cs"/>
              </a:rPr>
              <a:t>from (S)RMA back data for Convenience retailers.</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b="1" i="1"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b="1" i="1"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rPr>
              <a:t>Timewise </a:t>
            </a:r>
            <a:r>
              <a:rPr lang="en-US" b="1" i="1" kern="1600" baseline="0">
                <a:solidFill>
                  <a:srgbClr val="CC0000"/>
                </a:solidFill>
                <a:latin typeface="Verdana"/>
                <a:ea typeface="Times New Roman"/>
                <a:cs typeface="Times New Roman"/>
              </a:rPr>
              <a:t>27</a:t>
            </a:r>
            <a:r>
              <a:rPr lang="en-US" b="1" i="1" kern="1600">
                <a:solidFill>
                  <a:srgbClr val="CC0000"/>
                </a:solidFill>
                <a:latin typeface="Verdana"/>
                <a:ea typeface="Times New Roman"/>
                <a:cs typeface="Times New Roman"/>
              </a:rPr>
              <a:t>.0</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0" lang="en-US" sz="1200" b="0" i="0" u="none" strike="noStrike" kern="1200" cap="none" spc="0" normalizeH="0" baseline="0" noProof="0">
                <a:ln>
                  <a:noFill/>
                </a:ln>
                <a:solidFill>
                  <a:prstClr val="black"/>
                </a:solidFill>
                <a:effectLst/>
                <a:uLnTx/>
                <a:uFillTx/>
                <a:latin typeface="+mn-lt"/>
                <a:ea typeface="+mn-ea"/>
                <a:cs typeface="+mn-cs"/>
              </a:rPr>
              <a:t>Stores that have been closed or sold during the period January 1, 2012 – August 27, 2017 are </a:t>
            </a:r>
            <a:r>
              <a:rPr kumimoji="0" lang="en-US" sz="1200" b="1" i="1" u="none" strike="noStrike" kern="1200" cap="none" spc="0" normalizeH="0" baseline="0" noProof="0">
                <a:ln>
                  <a:noFill/>
                </a:ln>
                <a:solidFill>
                  <a:prstClr val="black"/>
                </a:solidFill>
                <a:effectLst/>
                <a:uLnTx/>
                <a:uFillTx/>
                <a:latin typeface="+mn-lt"/>
                <a:ea typeface="+mn-ea"/>
                <a:cs typeface="+mn-cs"/>
              </a:rPr>
              <a:t>excluded</a:t>
            </a:r>
            <a:r>
              <a:rPr kumimoji="0" lang="en-US" sz="1200" b="0" i="0" u="none" strike="noStrike" kern="1200" cap="none" spc="0" normalizeH="0" baseline="0" noProof="0">
                <a:ln>
                  <a:noFill/>
                </a:ln>
                <a:solidFill>
                  <a:prstClr val="black"/>
                </a:solidFill>
                <a:effectLst/>
                <a:uLnTx/>
                <a:uFillTx/>
                <a:latin typeface="+mn-lt"/>
                <a:ea typeface="+mn-ea"/>
                <a:cs typeface="+mn-cs"/>
              </a:rPr>
              <a:t> from (S)RMA back data for ALL Convenience retailers.</a:t>
            </a:r>
            <a:endParaRPr kumimoji="0" lang="en-US" sz="1200" b="1" i="1" u="none" strike="noStrike" kern="1200" cap="none" spc="0" normalizeH="0" baseline="0" noProof="0">
              <a:ln>
                <a:noFill/>
              </a:ln>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b="1" i="1"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endParaRPr>
          </a:p>
          <a:p>
            <a:endParaRPr lang="en-US"/>
          </a:p>
        </p:txBody>
      </p:sp>
      <p:sp>
        <p:nvSpPr>
          <p:cNvPr id="4" name="Slide Number Placeholder 3"/>
          <p:cNvSpPr>
            <a:spLocks noGrp="1"/>
          </p:cNvSpPr>
          <p:nvPr>
            <p:ph type="sldNum" sz="quarter"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689F83D9-D3A0-400E-BC17-0E11C93BCE4D}" type="slidenum">
              <a:rPr kumimoji="0" lang="en-US" sz="1800" b="0" i="0" u="none" strike="noStrike" kern="1200" cap="none" spc="0" normalizeH="0" baseline="0" noProof="0" smtClean="0">
                <a:ln>
                  <a:noFill/>
                </a:ln>
                <a:solidFill>
                  <a:prstClr val="black"/>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14</a:t>
            </a:fld>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91224354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55000" lnSpcReduction="20000"/>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i="1"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rPr>
              <a:t>Twice Daily 36.0</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US" sz="1200" kern="1200">
                <a:solidFill>
                  <a:schemeClr val="tx1"/>
                </a:solidFill>
                <a:effectLst/>
                <a:latin typeface="+mn-lt"/>
                <a:ea typeface="+mn-ea"/>
                <a:cs typeface="+mn-cs"/>
              </a:rPr>
              <a:t>Stores that have been closed through October 10, 2021 are </a:t>
            </a:r>
            <a:r>
              <a:rPr lang="en-US" sz="1200" b="1" i="1" kern="1200">
                <a:solidFill>
                  <a:schemeClr val="tx1"/>
                </a:solidFill>
                <a:effectLst/>
                <a:latin typeface="+mn-lt"/>
                <a:ea typeface="+mn-ea"/>
                <a:cs typeface="+mn-cs"/>
              </a:rPr>
              <a:t>excluded</a:t>
            </a:r>
            <a:r>
              <a:rPr lang="en-US" sz="1200" kern="1200">
                <a:solidFill>
                  <a:schemeClr val="tx1"/>
                </a:solidFill>
                <a:effectLst/>
                <a:latin typeface="+mn-lt"/>
                <a:ea typeface="+mn-ea"/>
                <a:cs typeface="+mn-cs"/>
              </a:rPr>
              <a:t> from the RMA back data.</a:t>
            </a:r>
            <a:endParaRPr lang="en-US" sz="1200" b="1" i="1"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endParaRPr>
          </a:p>
          <a:p>
            <a:pPr marL="0" marR="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endParaRPr lang="en-US" sz="1200" b="1" i="1"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b="1" i="1"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rPr>
              <a:t>Twice Daily 35.0</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US" sz="1200">
                <a:effectLst/>
                <a:latin typeface="Calibri" panose="020F0502020204030204" pitchFamily="34" charset="0"/>
                <a:ea typeface="Calibri" panose="020F0502020204030204" pitchFamily="34" charset="0"/>
              </a:rPr>
              <a:t>Twice Daily purchased 52 Sudden Service stores from Hollingsworth Oil in 2020.  When we started receiving Sudden Service data in Jun 2021, the stores were mapped to the Twice Daily RMA on a forward basis only, and those non-projected stores now fall under a different folder/banner name.</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US" sz="1200" kern="1200">
                <a:solidFill>
                  <a:schemeClr val="tx1"/>
                </a:solidFill>
                <a:effectLst/>
                <a:latin typeface="+mn-lt"/>
                <a:ea typeface="+mn-ea"/>
                <a:cs typeface="+mn-cs"/>
              </a:rPr>
              <a:t>Stores that have been closed through December 27, 2020 are </a:t>
            </a:r>
            <a:r>
              <a:rPr lang="en-US" sz="1200" b="1" i="1" kern="1200">
                <a:solidFill>
                  <a:schemeClr val="tx1"/>
                </a:solidFill>
                <a:effectLst/>
                <a:latin typeface="+mn-lt"/>
                <a:ea typeface="+mn-ea"/>
                <a:cs typeface="+mn-cs"/>
              </a:rPr>
              <a:t>excluded</a:t>
            </a:r>
            <a:r>
              <a:rPr lang="en-US" sz="1200" kern="1200">
                <a:solidFill>
                  <a:schemeClr val="tx1"/>
                </a:solidFill>
                <a:effectLst/>
                <a:latin typeface="+mn-lt"/>
                <a:ea typeface="+mn-ea"/>
                <a:cs typeface="+mn-cs"/>
              </a:rPr>
              <a:t> from the RMA back data.</a:t>
            </a:r>
          </a:p>
          <a:p>
            <a:endParaRPr lang="en-US" sz="1200" b="1" i="1" u="none" kern="1200">
              <a:solidFill>
                <a:schemeClr val="tx1"/>
              </a:solidFill>
              <a:effectLst/>
              <a:latin typeface="+mn-lt"/>
              <a:ea typeface="+mn-ea"/>
              <a:cs typeface="+mn-cs"/>
            </a:endParaRPr>
          </a:p>
          <a:p>
            <a:r>
              <a:rPr lang="en-US" sz="1200" b="1" i="1" u="none" kern="1200">
                <a:solidFill>
                  <a:schemeClr val="tx1"/>
                </a:solidFill>
                <a:effectLst/>
                <a:latin typeface="+mn-lt"/>
                <a:ea typeface="+mn-ea"/>
                <a:cs typeface="+mn-cs"/>
              </a:rPr>
              <a:t>Twice Daily 34.0</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US" sz="1200" kern="1200">
                <a:solidFill>
                  <a:schemeClr val="tx1"/>
                </a:solidFill>
                <a:effectLst/>
                <a:latin typeface="+mn-lt"/>
                <a:ea typeface="+mn-ea"/>
                <a:cs typeface="+mn-cs"/>
              </a:rPr>
              <a:t>Stores that have been closed or sold during the period January 4, 2015 – November 3, 2019 are </a:t>
            </a:r>
            <a:r>
              <a:rPr lang="en-US" sz="1200" b="1" i="1" kern="1200">
                <a:solidFill>
                  <a:schemeClr val="tx1"/>
                </a:solidFill>
                <a:effectLst/>
                <a:latin typeface="+mn-lt"/>
                <a:ea typeface="+mn-ea"/>
                <a:cs typeface="+mn-cs"/>
              </a:rPr>
              <a:t>excluded</a:t>
            </a:r>
            <a:r>
              <a:rPr lang="en-US" sz="1200" kern="1200">
                <a:solidFill>
                  <a:schemeClr val="tx1"/>
                </a:solidFill>
                <a:effectLst/>
                <a:latin typeface="+mn-lt"/>
                <a:ea typeface="+mn-ea"/>
                <a:cs typeface="+mn-cs"/>
              </a:rPr>
              <a:t> from the RMA back data.</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1" i="1"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i="1"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rPr>
              <a:t>Twice Daily 32.0</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US" sz="1200" b="0" i="0"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rPr>
              <a:t>Stores that have been closed or sold during the period January 5, 2014 – December 9, 2018 are </a:t>
            </a:r>
            <a:r>
              <a:rPr lang="en-US" sz="1200" b="1" i="1"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rPr>
              <a:t>excluded</a:t>
            </a:r>
            <a:r>
              <a:rPr lang="en-US" sz="1200" b="0" i="0"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rPr>
              <a:t> from the RMA back data.</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1" i="1"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i="1"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rPr>
              <a:t>Twice Daily</a:t>
            </a:r>
            <a:r>
              <a:rPr lang="en-US" sz="1200" b="1" i="1" kern="1600" baseline="0">
                <a:solidFill>
                  <a:srgbClr val="CC0000"/>
                </a:solidFill>
                <a:latin typeface="Verdana"/>
                <a:ea typeface="Times New Roman"/>
                <a:cs typeface="Times New Roman"/>
              </a:rPr>
              <a:t> </a:t>
            </a:r>
            <a:r>
              <a:rPr lang="en-US" sz="1200" b="1" i="1"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rPr>
              <a:t>31</a:t>
            </a:r>
            <a:r>
              <a:rPr lang="en-US" sz="1200" b="1" i="1" kern="1600">
                <a:solidFill>
                  <a:srgbClr val="CC0000"/>
                </a:solidFill>
                <a:latin typeface="Verdana"/>
                <a:ea typeface="Times New Roman"/>
                <a:cs typeface="Times New Roman"/>
              </a:rPr>
              <a:t>.0</a:t>
            </a:r>
            <a:endParaRPr lang="en-US" sz="1200" kern="1200">
              <a:solidFill>
                <a:schemeClr val="tx1"/>
              </a:solidFill>
              <a:effectLst/>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US" sz="1200" b="0" i="0"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rPr>
              <a:t>Stores that have been closed or sold during the period January 5, 2014 – December 9, 2018 are </a:t>
            </a:r>
            <a:r>
              <a:rPr lang="en-US" sz="1200" b="1" i="1"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rPr>
              <a:t>excluded</a:t>
            </a:r>
            <a:r>
              <a:rPr lang="en-US" sz="1200" b="0" i="0"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rPr>
              <a:t> from the RMA back data.</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1" i="1"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i="1"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rPr>
              <a:t>Twice Daily </a:t>
            </a:r>
            <a:r>
              <a:rPr lang="en-US" sz="1200" b="1" i="1" u="none" strike="noStrike" kern="1600" baseline="0">
                <a:solidFill>
                  <a:srgbClr val="CC0000"/>
                </a:solidFill>
                <a:latin typeface="Verdana"/>
                <a:ea typeface="Verdana" panose="020B0604030504040204" pitchFamily="34" charset="0"/>
                <a:cs typeface="Times New Roman"/>
              </a:rPr>
              <a:t>30</a:t>
            </a:r>
            <a:r>
              <a:rPr lang="en-US" sz="1200" b="1" i="1" kern="1600">
                <a:solidFill>
                  <a:srgbClr val="CC0000"/>
                </a:solidFill>
                <a:latin typeface="Verdana"/>
                <a:ea typeface="Times New Roman"/>
                <a:cs typeface="Times New Roman"/>
              </a:rPr>
              <a:t>.0</a:t>
            </a:r>
            <a:endParaRPr lang="en-US" sz="1200" kern="1200">
              <a:solidFill>
                <a:schemeClr val="tx1"/>
              </a:solidFill>
              <a:effectLst/>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US" sz="1200" kern="1200">
                <a:solidFill>
                  <a:schemeClr val="tx1"/>
                </a:solidFill>
                <a:effectLst/>
                <a:latin typeface="+mn-lt"/>
                <a:ea typeface="+mn-ea"/>
                <a:cs typeface="+mn-cs"/>
              </a:rPr>
              <a:t>Stores that have been closed or sold during the period January 6, 2013 – July 8, 2018 are </a:t>
            </a:r>
            <a:r>
              <a:rPr lang="en-US" sz="1200" b="1" i="1" kern="1200">
                <a:solidFill>
                  <a:schemeClr val="tx1"/>
                </a:solidFill>
                <a:effectLst/>
                <a:latin typeface="+mn-lt"/>
                <a:ea typeface="+mn-ea"/>
                <a:cs typeface="+mn-cs"/>
              </a:rPr>
              <a:t>excluded</a:t>
            </a:r>
            <a:r>
              <a:rPr lang="en-US" sz="1200" kern="1200">
                <a:solidFill>
                  <a:schemeClr val="tx1"/>
                </a:solidFill>
                <a:effectLst/>
                <a:latin typeface="+mn-lt"/>
                <a:ea typeface="+mn-ea"/>
                <a:cs typeface="+mn-cs"/>
              </a:rPr>
              <a:t> from (S)RMA back data for Convenience retailers.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1" i="1"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i="1"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rPr>
              <a:t>Twice Daily </a:t>
            </a:r>
            <a:r>
              <a:rPr lang="en-US" sz="1200" b="1" i="1" kern="1600" baseline="0">
                <a:solidFill>
                  <a:srgbClr val="CC0000"/>
                </a:solidFill>
                <a:latin typeface="Verdana"/>
                <a:ea typeface="Times New Roman"/>
                <a:cs typeface="Times New Roman"/>
              </a:rPr>
              <a:t>28</a:t>
            </a:r>
            <a:r>
              <a:rPr lang="en-US" sz="1200" b="1" i="1" kern="1600">
                <a:solidFill>
                  <a:srgbClr val="CC0000"/>
                </a:solidFill>
                <a:latin typeface="Verdana"/>
                <a:ea typeface="Times New Roman"/>
                <a:cs typeface="Times New Roman"/>
              </a:rPr>
              <a:t>.0</a:t>
            </a:r>
            <a:endParaRPr lang="en-US" sz="1200" kern="1200">
              <a:solidFill>
                <a:schemeClr val="tx1"/>
              </a:solidFill>
              <a:effectLst/>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US" sz="1200" kern="1200">
                <a:solidFill>
                  <a:schemeClr val="tx1"/>
                </a:solidFill>
                <a:effectLst/>
                <a:latin typeface="+mn-lt"/>
                <a:ea typeface="+mn-ea"/>
                <a:cs typeface="+mn-cs"/>
              </a:rPr>
              <a:t>Stores that have been closed or sold during the period January 6, 2013 – January 7, 2018 are </a:t>
            </a:r>
            <a:r>
              <a:rPr lang="en-US" sz="1200" b="1" i="1" kern="1200">
                <a:solidFill>
                  <a:schemeClr val="tx1"/>
                </a:solidFill>
                <a:effectLst/>
                <a:latin typeface="+mn-lt"/>
                <a:ea typeface="+mn-ea"/>
                <a:cs typeface="+mn-cs"/>
              </a:rPr>
              <a:t>excluded</a:t>
            </a:r>
            <a:r>
              <a:rPr lang="en-US" sz="1200" kern="1200">
                <a:solidFill>
                  <a:schemeClr val="tx1"/>
                </a:solidFill>
                <a:effectLst/>
                <a:latin typeface="+mn-lt"/>
                <a:ea typeface="+mn-ea"/>
                <a:cs typeface="+mn-cs"/>
              </a:rPr>
              <a:t> from (S)RMA back data for Convenience retailers.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1" i="1"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i="1"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rPr>
              <a:t>Twice Daily </a:t>
            </a:r>
            <a:r>
              <a:rPr lang="en-US" b="1" i="1" kern="1600" baseline="0">
                <a:solidFill>
                  <a:srgbClr val="CC0000"/>
                </a:solidFill>
                <a:latin typeface="Verdana"/>
                <a:ea typeface="Times New Roman"/>
                <a:cs typeface="Times New Roman"/>
              </a:rPr>
              <a:t>28</a:t>
            </a:r>
            <a:r>
              <a:rPr lang="en-US" b="1" i="1" kern="1600">
                <a:solidFill>
                  <a:srgbClr val="CC0000"/>
                </a:solidFill>
                <a:latin typeface="Verdana"/>
                <a:ea typeface="Times New Roman"/>
                <a:cs typeface="Times New Roman"/>
              </a:rPr>
              <a:t>.0</a:t>
            </a:r>
            <a:endParaRPr lang="en-US" sz="1200" kern="1200">
              <a:solidFill>
                <a:schemeClr val="tx1"/>
              </a:solidFill>
              <a:effectLst/>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US" sz="1200" kern="1200">
                <a:solidFill>
                  <a:schemeClr val="tx1"/>
                </a:solidFill>
                <a:effectLst/>
                <a:latin typeface="+mn-lt"/>
                <a:ea typeface="+mn-ea"/>
                <a:cs typeface="+mn-cs"/>
              </a:rPr>
              <a:t>Stores that have been closed or sold during the period January 6, 2013 – January 7, 2018 are </a:t>
            </a:r>
            <a:r>
              <a:rPr lang="en-US" sz="1200" b="1" i="1" kern="1200">
                <a:solidFill>
                  <a:schemeClr val="tx1"/>
                </a:solidFill>
                <a:effectLst/>
                <a:latin typeface="+mn-lt"/>
                <a:ea typeface="+mn-ea"/>
                <a:cs typeface="+mn-cs"/>
              </a:rPr>
              <a:t>excluded</a:t>
            </a:r>
            <a:r>
              <a:rPr lang="en-US" sz="1200" kern="1200">
                <a:solidFill>
                  <a:schemeClr val="tx1"/>
                </a:solidFill>
                <a:effectLst/>
                <a:latin typeface="+mn-lt"/>
                <a:ea typeface="+mn-ea"/>
                <a:cs typeface="+mn-cs"/>
              </a:rPr>
              <a:t> from (S)RMA back data for Convenience retailers.</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b="1" i="1"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b="1" i="1"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rPr>
              <a:t>Twice Daily </a:t>
            </a:r>
            <a:r>
              <a:rPr lang="en-US" b="1" i="1" kern="1600" baseline="0">
                <a:solidFill>
                  <a:srgbClr val="CC0000"/>
                </a:solidFill>
                <a:latin typeface="Verdana"/>
                <a:ea typeface="Times New Roman"/>
                <a:cs typeface="Times New Roman"/>
              </a:rPr>
              <a:t>27</a:t>
            </a:r>
            <a:r>
              <a:rPr lang="en-US" b="1" i="1" kern="1600">
                <a:solidFill>
                  <a:srgbClr val="CC0000"/>
                </a:solidFill>
                <a:latin typeface="Verdana"/>
                <a:ea typeface="Times New Roman"/>
                <a:cs typeface="Times New Roman"/>
              </a:rPr>
              <a:t>.0</a:t>
            </a:r>
            <a:endParaRPr lang="en-US" b="0" i="0" kern="1600">
              <a:solidFill>
                <a:srgbClr val="CC0000"/>
              </a:solidFill>
              <a:latin typeface="Verdana"/>
              <a:ea typeface="Times New Roman"/>
              <a:cs typeface="Times New Roman"/>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0" lang="en-US" sz="1200" b="0" i="0" u="none" strike="noStrike" kern="1200" cap="none" spc="0" normalizeH="0" baseline="0" noProof="0">
                <a:ln>
                  <a:noFill/>
                </a:ln>
                <a:solidFill>
                  <a:prstClr val="black"/>
                </a:solidFill>
                <a:effectLst/>
                <a:uLnTx/>
                <a:uFillTx/>
                <a:latin typeface="+mn-lt"/>
                <a:ea typeface="+mn-ea"/>
                <a:cs typeface="+mn-cs"/>
              </a:rPr>
              <a:t>Stores that have been closed or sold during the period January 1, 2012 – August 27, 2017 are </a:t>
            </a:r>
            <a:r>
              <a:rPr kumimoji="0" lang="en-US" sz="1200" b="1" i="1" u="none" strike="noStrike" kern="1200" cap="none" spc="0" normalizeH="0" baseline="0" noProof="0">
                <a:ln>
                  <a:noFill/>
                </a:ln>
                <a:solidFill>
                  <a:prstClr val="black"/>
                </a:solidFill>
                <a:effectLst/>
                <a:uLnTx/>
                <a:uFillTx/>
                <a:latin typeface="+mn-lt"/>
                <a:ea typeface="+mn-ea"/>
                <a:cs typeface="+mn-cs"/>
              </a:rPr>
              <a:t>excluded</a:t>
            </a:r>
            <a:r>
              <a:rPr kumimoji="0" lang="en-US" sz="1200" b="0" i="0" u="none" strike="noStrike" kern="1200" cap="none" spc="0" normalizeH="0" baseline="0" noProof="0">
                <a:ln>
                  <a:noFill/>
                </a:ln>
                <a:solidFill>
                  <a:prstClr val="black"/>
                </a:solidFill>
                <a:effectLst/>
                <a:uLnTx/>
                <a:uFillTx/>
                <a:latin typeface="+mn-lt"/>
                <a:ea typeface="+mn-ea"/>
                <a:cs typeface="+mn-cs"/>
              </a:rPr>
              <a:t> from (S)RMA back data for ALL Convenience retailers.</a:t>
            </a:r>
            <a:endParaRPr kumimoji="0" lang="en-US" sz="1200" b="1" i="1" u="none" strike="noStrike" kern="1200" cap="none" spc="0" normalizeH="0" baseline="0" noProof="0">
              <a:ln>
                <a:noFill/>
              </a:ln>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b="1" i="1"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endParaRPr>
          </a:p>
        </p:txBody>
      </p:sp>
      <p:sp>
        <p:nvSpPr>
          <p:cNvPr id="4" name="Slide Number Placeholder 3"/>
          <p:cNvSpPr>
            <a:spLocks noGrp="1"/>
          </p:cNvSpPr>
          <p:nvPr>
            <p:ph type="sldNum" sz="quarter"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689F83D9-D3A0-400E-BC17-0E11C93BCE4D}" type="slidenum">
              <a:rPr kumimoji="0" lang="en-US" sz="1800" b="0" i="0" u="none" strike="noStrike" kern="1200" cap="none" spc="0" normalizeH="0" baseline="0" noProof="0" smtClean="0">
                <a:ln>
                  <a:noFill/>
                </a:ln>
                <a:solidFill>
                  <a:prstClr val="black"/>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15</a:t>
            </a:fld>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34837080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47500" lnSpcReduction="20000"/>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1" i="1"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rPr>
              <a:t>Wawa 36.0</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US" sz="1600" kern="1200">
                <a:solidFill>
                  <a:schemeClr val="tx1"/>
                </a:solidFill>
                <a:effectLst/>
                <a:latin typeface="+mn-lt"/>
                <a:ea typeface="+mn-ea"/>
                <a:cs typeface="+mn-cs"/>
              </a:rPr>
              <a:t>Stores that have been closed through October 10, 2021 are </a:t>
            </a:r>
            <a:r>
              <a:rPr lang="en-US" sz="1600" b="1" i="1" kern="1200">
                <a:solidFill>
                  <a:schemeClr val="tx1"/>
                </a:solidFill>
                <a:effectLst/>
                <a:latin typeface="+mn-lt"/>
                <a:ea typeface="+mn-ea"/>
                <a:cs typeface="+mn-cs"/>
              </a:rPr>
              <a:t>excluded</a:t>
            </a:r>
            <a:r>
              <a:rPr lang="en-US" sz="1600" kern="1200">
                <a:solidFill>
                  <a:schemeClr val="tx1"/>
                </a:solidFill>
                <a:effectLst/>
                <a:latin typeface="+mn-lt"/>
                <a:ea typeface="+mn-ea"/>
                <a:cs typeface="+mn-cs"/>
              </a:rPr>
              <a:t> from the RMA back data.</a:t>
            </a:r>
            <a:endParaRPr lang="en-US" sz="1600" b="1" i="1"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endParaRPr>
          </a:p>
          <a:p>
            <a:pPr marL="0" marR="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endParaRPr lang="en-US" sz="1600" b="1" i="1"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600" b="1" i="1"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rPr>
              <a:t>Wawa 35.0</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US" sz="1600" kern="1200">
                <a:solidFill>
                  <a:schemeClr val="tx1"/>
                </a:solidFill>
                <a:effectLst/>
                <a:latin typeface="+mn-lt"/>
                <a:ea typeface="+mn-ea"/>
                <a:cs typeface="+mn-cs"/>
              </a:rPr>
              <a:t>Stores that have been closed through December 27, 2020 are </a:t>
            </a:r>
            <a:r>
              <a:rPr lang="en-US" sz="1600" b="1" i="1" kern="1200">
                <a:solidFill>
                  <a:schemeClr val="tx1"/>
                </a:solidFill>
                <a:effectLst/>
                <a:latin typeface="+mn-lt"/>
                <a:ea typeface="+mn-ea"/>
                <a:cs typeface="+mn-cs"/>
              </a:rPr>
              <a:t>excluded</a:t>
            </a:r>
            <a:r>
              <a:rPr lang="en-US" sz="1600" kern="1200">
                <a:solidFill>
                  <a:schemeClr val="tx1"/>
                </a:solidFill>
                <a:effectLst/>
                <a:latin typeface="+mn-lt"/>
                <a:ea typeface="+mn-ea"/>
                <a:cs typeface="+mn-cs"/>
              </a:rPr>
              <a:t> from the RMA back data.</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b="1" i="1"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600" b="1" i="1"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rPr>
              <a:t>Wawa</a:t>
            </a:r>
            <a:r>
              <a:rPr lang="en-US" sz="1600" b="1" i="1" kern="1600" baseline="0">
                <a:solidFill>
                  <a:srgbClr val="CC0000"/>
                </a:solidFill>
                <a:latin typeface="Verdana"/>
                <a:ea typeface="Times New Roman"/>
                <a:cs typeface="Times New Roman"/>
              </a:rPr>
              <a:t> </a:t>
            </a:r>
            <a:r>
              <a:rPr lang="en-US" sz="1600" b="1" i="1"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rPr>
              <a:t>34</a:t>
            </a:r>
            <a:r>
              <a:rPr lang="en-US" sz="1600" b="1" i="1" kern="1600">
                <a:solidFill>
                  <a:srgbClr val="CC0000"/>
                </a:solidFill>
                <a:latin typeface="Verdana"/>
                <a:ea typeface="Times New Roman"/>
                <a:cs typeface="Times New Roman"/>
              </a:rPr>
              <a:t>.01</a:t>
            </a:r>
            <a:endParaRPr lang="en-US" sz="1600" kern="1200">
              <a:solidFill>
                <a:schemeClr val="tx1"/>
              </a:solidFill>
              <a:effectLst/>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US" sz="1600" kern="1200">
                <a:solidFill>
                  <a:schemeClr val="tx1"/>
                </a:solidFill>
                <a:effectLst/>
                <a:latin typeface="+mn-lt"/>
                <a:ea typeface="+mn-ea"/>
                <a:cs typeface="+mn-cs"/>
              </a:rPr>
              <a:t>Stores that have been closed or sold during the period January 4, 2015 – March 29, 2020 are </a:t>
            </a:r>
            <a:r>
              <a:rPr lang="en-US" sz="1600" b="1" i="1" kern="1200">
                <a:solidFill>
                  <a:schemeClr val="tx1"/>
                </a:solidFill>
                <a:effectLst/>
                <a:latin typeface="+mn-lt"/>
                <a:ea typeface="+mn-ea"/>
                <a:cs typeface="+mn-cs"/>
              </a:rPr>
              <a:t>excluded</a:t>
            </a:r>
            <a:r>
              <a:rPr lang="en-US" sz="1600" kern="1200">
                <a:solidFill>
                  <a:schemeClr val="tx1"/>
                </a:solidFill>
                <a:effectLst/>
                <a:latin typeface="+mn-lt"/>
                <a:ea typeface="+mn-ea"/>
                <a:cs typeface="+mn-cs"/>
              </a:rPr>
              <a:t> from the RMA back data.</a:t>
            </a: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endParaRPr lang="en-US" sz="1600" kern="120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050" b="1" i="1"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rPr>
              <a:t>Wawa</a:t>
            </a:r>
            <a:r>
              <a:rPr lang="en-US" sz="1050" b="1" i="1" kern="1600" baseline="0">
                <a:solidFill>
                  <a:srgbClr val="CC0000"/>
                </a:solidFill>
                <a:latin typeface="Verdana"/>
                <a:ea typeface="Times New Roman"/>
                <a:cs typeface="Times New Roman"/>
              </a:rPr>
              <a:t> </a:t>
            </a:r>
            <a:r>
              <a:rPr lang="en-US" sz="1050" b="1" i="1"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rPr>
              <a:t>34</a:t>
            </a:r>
            <a:r>
              <a:rPr lang="en-US" sz="1050" b="1" i="1" kern="1600">
                <a:solidFill>
                  <a:srgbClr val="CC0000"/>
                </a:solidFill>
                <a:latin typeface="Verdana"/>
                <a:ea typeface="Times New Roman"/>
                <a:cs typeface="Times New Roman"/>
              </a:rPr>
              <a:t>.0</a:t>
            </a:r>
            <a:endParaRPr lang="en-US" sz="1050" kern="1200">
              <a:solidFill>
                <a:schemeClr val="tx1"/>
              </a:solidFill>
              <a:effectLst/>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US" sz="1050" kern="1200">
                <a:solidFill>
                  <a:schemeClr val="tx1"/>
                </a:solidFill>
                <a:effectLst/>
                <a:latin typeface="+mn-lt"/>
                <a:ea typeface="+mn-ea"/>
                <a:cs typeface="+mn-cs"/>
              </a:rPr>
              <a:t>Minor county changes were made to Wawa CRMAs to account for recent expansion in Florida.</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US" sz="1050" kern="1200">
                <a:solidFill>
                  <a:schemeClr val="tx1"/>
                </a:solidFill>
                <a:effectLst/>
                <a:latin typeface="+mn-lt"/>
                <a:ea typeface="+mn-ea"/>
                <a:cs typeface="+mn-cs"/>
              </a:rPr>
              <a:t>Standard descriptions have been updated to align with current naming convention rules.</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US" sz="1050" kern="1200">
                <a:solidFill>
                  <a:schemeClr val="tx1"/>
                </a:solidFill>
                <a:effectLst/>
                <a:latin typeface="+mn-lt"/>
                <a:ea typeface="+mn-ea"/>
                <a:cs typeface="+mn-cs"/>
              </a:rPr>
              <a:t>Stores that have been closed or sold during the period January 4, 2015 – November 3, 2019 are </a:t>
            </a:r>
            <a:r>
              <a:rPr lang="en-US" sz="1050" b="1" i="1" kern="1200">
                <a:solidFill>
                  <a:schemeClr val="tx1"/>
                </a:solidFill>
                <a:effectLst/>
                <a:latin typeface="+mn-lt"/>
                <a:ea typeface="+mn-ea"/>
                <a:cs typeface="+mn-cs"/>
              </a:rPr>
              <a:t>excluded</a:t>
            </a:r>
            <a:r>
              <a:rPr lang="en-US" sz="1050" kern="1200">
                <a:solidFill>
                  <a:schemeClr val="tx1"/>
                </a:solidFill>
                <a:effectLst/>
                <a:latin typeface="+mn-lt"/>
                <a:ea typeface="+mn-ea"/>
                <a:cs typeface="+mn-cs"/>
              </a:rPr>
              <a:t> from the RMA back data.</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050" b="1" i="1"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050" b="1" i="1"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rPr>
              <a:t>Wawa</a:t>
            </a:r>
            <a:r>
              <a:rPr lang="en-US" sz="1050" b="1" i="1" kern="1600" baseline="0">
                <a:solidFill>
                  <a:srgbClr val="CC0000"/>
                </a:solidFill>
                <a:latin typeface="Verdana"/>
                <a:ea typeface="Times New Roman"/>
                <a:cs typeface="Times New Roman"/>
              </a:rPr>
              <a:t> </a:t>
            </a:r>
            <a:r>
              <a:rPr lang="en-US" sz="1050" b="1" i="1"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rPr>
              <a:t>31</a:t>
            </a:r>
            <a:r>
              <a:rPr lang="en-US" sz="1050" b="1" i="1" kern="1600">
                <a:solidFill>
                  <a:srgbClr val="CC0000"/>
                </a:solidFill>
                <a:latin typeface="Verdana"/>
                <a:ea typeface="Times New Roman"/>
                <a:cs typeface="Times New Roman"/>
              </a:rPr>
              <a:t>.0</a:t>
            </a:r>
            <a:endParaRPr lang="en-US" sz="1050" kern="1200">
              <a:solidFill>
                <a:schemeClr val="tx1"/>
              </a:solidFill>
              <a:effectLst/>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US" sz="1050" b="0" i="0"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rPr>
              <a:t>Stores that have been closed or sold during the period January 5, 2014 – December 9, 2018 are </a:t>
            </a:r>
            <a:r>
              <a:rPr lang="en-US" sz="1050" b="1" i="1"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rPr>
              <a:t>excluded</a:t>
            </a:r>
            <a:r>
              <a:rPr lang="en-US" sz="1050" b="0" i="0"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rPr>
              <a:t> from the RMA back data.</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050" b="1" i="1"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50" b="1" i="1"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rPr>
              <a:t>Wawa </a:t>
            </a:r>
            <a:r>
              <a:rPr lang="en-US" sz="1200" b="1" i="1" u="none" strike="noStrike" kern="1600" baseline="0">
                <a:solidFill>
                  <a:srgbClr val="CC0000"/>
                </a:solidFill>
                <a:latin typeface="Verdana"/>
                <a:ea typeface="Verdana" panose="020B0604030504040204" pitchFamily="34" charset="0"/>
                <a:cs typeface="Times New Roman"/>
              </a:rPr>
              <a:t>30</a:t>
            </a:r>
            <a:r>
              <a:rPr lang="en-US" sz="1200" b="1" i="1" kern="1600">
                <a:solidFill>
                  <a:srgbClr val="CC0000"/>
                </a:solidFill>
                <a:latin typeface="Verdana"/>
                <a:ea typeface="Times New Roman"/>
                <a:cs typeface="Times New Roman"/>
              </a:rPr>
              <a:t>.0</a:t>
            </a:r>
          </a:p>
          <a:p>
            <a:pPr marL="171450" lvl="0" indent="-171450">
              <a:buFont typeface="Wingdings" panose="05000000000000000000" pitchFamily="2" charset="2"/>
              <a:buChar char="Ø"/>
            </a:pPr>
            <a:r>
              <a:rPr lang="en-US" sz="1200"/>
              <a:t>Caveat - The population and sample do not differ between lower level geographies and their associated aggregates. However, what does differ is the geographic construct of the projection. In the projected aggregates, population stores are represented by the most similar available sample store(s) without the constraint of their lower level geographies. Since the lower levels are not building blocks for their aggregates, the sum of lower levels will not be exactly equal to the aggregate total. </a:t>
            </a:r>
          </a:p>
          <a:p>
            <a:pPr marL="171450" lvl="0" indent="-171450">
              <a:buFont typeface="Wingdings" panose="05000000000000000000" pitchFamily="2" charset="2"/>
              <a:buChar char="Ø"/>
            </a:pPr>
            <a:r>
              <a:rPr lang="en-US" sz="1200"/>
              <a:t>NEW geographies and reporting structure – Wawa’s RMAs and CRMAs were updated to reflect the retailer’s currently business</a:t>
            </a:r>
            <a:endParaRPr lang="en-US" sz="1200">
              <a:solidFill>
                <a:srgbClr val="616365"/>
              </a:solidFill>
            </a:endParaRPr>
          </a:p>
          <a:p>
            <a:pPr marL="781035" lvl="1" indent="-171450">
              <a:buFont typeface="Wingdings" panose="05000000000000000000" pitchFamily="2" charset="2"/>
              <a:buChar char="Ø"/>
            </a:pPr>
            <a:r>
              <a:rPr lang="en-US" sz="1200"/>
              <a:t>For the Mid-Atlantic area, RMAs are available for Wawa’s internal regions as well as by state.  Also, a new Mid-Atlantic RMA and CRMA is now available.</a:t>
            </a:r>
          </a:p>
          <a:p>
            <a:pPr marL="781035" lvl="1" indent="-171450">
              <a:buFont typeface="Wingdings" panose="05000000000000000000" pitchFamily="2" charset="2"/>
              <a:buChar char="Ø"/>
            </a:pPr>
            <a:r>
              <a:rPr lang="en-US" sz="1200"/>
              <a:t>There are also changes to the regions under Wawa Florida, including a new region. </a:t>
            </a:r>
          </a:p>
          <a:p>
            <a:pPr marL="171450" lvl="0" indent="-171450">
              <a:buFont typeface="Wingdings" panose="05000000000000000000" pitchFamily="2" charset="2"/>
              <a:buChar char="Ø"/>
            </a:pPr>
            <a:r>
              <a:rPr lang="en-US" sz="1200"/>
              <a:t>Stores that have been closed or sold during the period January 6, 2013 – July 8, 2018 are </a:t>
            </a:r>
            <a:r>
              <a:rPr lang="en-US" sz="1200" b="1" i="1"/>
              <a:t>excluded</a:t>
            </a:r>
            <a:r>
              <a:rPr lang="en-US" sz="1200"/>
              <a:t> from the RMA back data</a:t>
            </a:r>
          </a:p>
          <a:p>
            <a:pPr marL="0" lvl="0" indent="0">
              <a:buFont typeface="Wingdings" panose="05000000000000000000" pitchFamily="2" charset="2"/>
              <a:buNone/>
            </a:pPr>
            <a:endParaRPr lang="en-US" sz="1200" b="1" i="1"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b="1" i="1"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b="1" i="1"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rPr>
              <a:t>Wawa </a:t>
            </a:r>
            <a:r>
              <a:rPr lang="en-US" b="1" i="1" kern="1600" baseline="0">
                <a:solidFill>
                  <a:srgbClr val="CC0000"/>
                </a:solidFill>
                <a:latin typeface="Verdana"/>
                <a:ea typeface="Times New Roman"/>
                <a:cs typeface="Times New Roman"/>
              </a:rPr>
              <a:t>28</a:t>
            </a:r>
            <a:r>
              <a:rPr lang="en-US" b="1" i="1" kern="1600">
                <a:solidFill>
                  <a:srgbClr val="CC0000"/>
                </a:solidFill>
                <a:latin typeface="Verdana"/>
                <a:ea typeface="Times New Roman"/>
                <a:cs typeface="Times New Roman"/>
              </a:rPr>
              <a:t>.0</a:t>
            </a:r>
          </a:p>
          <a:p>
            <a:pPr marL="171450" lvl="0" indent="-171450">
              <a:buFont typeface="Wingdings" panose="05000000000000000000" pitchFamily="2" charset="2"/>
              <a:buChar char="Ø"/>
            </a:pPr>
            <a:r>
              <a:rPr lang="en-US" sz="1200" kern="1200">
                <a:solidFill>
                  <a:schemeClr val="tx1"/>
                </a:solidFill>
                <a:effectLst/>
                <a:latin typeface="+mn-lt"/>
                <a:ea typeface="+mn-ea"/>
                <a:cs typeface="+mn-cs"/>
              </a:rPr>
              <a:t>NEW geographies and reporting structure – </a:t>
            </a:r>
            <a:endParaRPr lang="en-US" sz="1800" kern="1200">
              <a:solidFill>
                <a:schemeClr val="tx1"/>
              </a:solidFill>
              <a:effectLst/>
              <a:latin typeface="+mn-lt"/>
              <a:ea typeface="+mn-ea"/>
              <a:cs typeface="+mn-cs"/>
            </a:endParaRPr>
          </a:p>
          <a:p>
            <a:pPr marL="628650" lvl="1" indent="-171450">
              <a:buFont typeface="Wingdings" panose="05000000000000000000" pitchFamily="2" charset="2"/>
              <a:buChar char="Ø"/>
            </a:pPr>
            <a:r>
              <a:rPr lang="en-US" sz="1200" kern="1200">
                <a:solidFill>
                  <a:schemeClr val="tx1"/>
                </a:solidFill>
                <a:effectLst/>
                <a:latin typeface="+mn-lt"/>
                <a:ea typeface="+mn-ea"/>
                <a:cs typeface="+mn-cs"/>
              </a:rPr>
              <a:t>New census data – Wawa census data back to week ending January 11, 2015 (IRI week 1845) are available.</a:t>
            </a:r>
            <a:endParaRPr lang="en-US" sz="1800" kern="1200">
              <a:solidFill>
                <a:schemeClr val="tx1"/>
              </a:solidFill>
              <a:effectLst/>
              <a:latin typeface="+mn-lt"/>
              <a:ea typeface="+mn-ea"/>
              <a:cs typeface="+mn-cs"/>
            </a:endParaRPr>
          </a:p>
          <a:p>
            <a:pPr marL="628650" lvl="1" indent="-171450">
              <a:buFont typeface="Wingdings" panose="05000000000000000000" pitchFamily="2" charset="2"/>
              <a:buChar char="Ø"/>
            </a:pPr>
            <a:r>
              <a:rPr lang="en-US" sz="1200" kern="1200">
                <a:solidFill>
                  <a:schemeClr val="tx1"/>
                </a:solidFill>
                <a:effectLst/>
                <a:latin typeface="+mn-lt"/>
                <a:ea typeface="+mn-ea"/>
                <a:cs typeface="+mn-cs"/>
              </a:rPr>
              <a:t>CRMAs were evaluated and are available when releasable.</a:t>
            </a:r>
            <a:endParaRPr lang="en-US" sz="1800" kern="1200">
              <a:solidFill>
                <a:schemeClr val="tx1"/>
              </a:solidFill>
              <a:effectLst/>
              <a:latin typeface="+mn-lt"/>
              <a:ea typeface="+mn-ea"/>
              <a:cs typeface="+mn-cs"/>
            </a:endParaRPr>
          </a:p>
          <a:p>
            <a:pPr marL="171450" lvl="0" indent="-171450">
              <a:buFont typeface="Wingdings" panose="05000000000000000000" pitchFamily="2" charset="2"/>
              <a:buChar char="Ø"/>
            </a:pPr>
            <a:r>
              <a:rPr lang="en-US" sz="1200" kern="1200">
                <a:solidFill>
                  <a:schemeClr val="tx1"/>
                </a:solidFill>
                <a:effectLst/>
                <a:latin typeface="+mn-lt"/>
                <a:ea typeface="+mn-ea"/>
                <a:cs typeface="+mn-cs"/>
              </a:rPr>
              <a:t>Sample-based Wawa SRMA has been removed now that their census RMAs are available.</a:t>
            </a:r>
            <a:endParaRPr lang="en-US" sz="1800" kern="1200">
              <a:solidFill>
                <a:schemeClr val="tx1"/>
              </a:solidFill>
              <a:effectLst/>
              <a:latin typeface="+mn-lt"/>
              <a:ea typeface="+mn-ea"/>
              <a:cs typeface="+mn-cs"/>
            </a:endParaRPr>
          </a:p>
          <a:p>
            <a:pPr marL="171450" lvl="0" indent="-171450">
              <a:buFont typeface="Wingdings" panose="05000000000000000000" pitchFamily="2" charset="2"/>
              <a:buChar char="Ø"/>
            </a:pPr>
            <a:r>
              <a:rPr lang="en-US" sz="1200" kern="1200">
                <a:solidFill>
                  <a:schemeClr val="tx1"/>
                </a:solidFill>
                <a:effectLst/>
                <a:latin typeface="+mn-lt"/>
                <a:ea typeface="+mn-ea"/>
                <a:cs typeface="+mn-cs"/>
              </a:rPr>
              <a:t>Stores that have been closed or sold during the period January 6, 2013 – January 7, 2018 are </a:t>
            </a:r>
            <a:r>
              <a:rPr lang="en-US" sz="1200" b="1" i="1" kern="1200">
                <a:solidFill>
                  <a:schemeClr val="tx1"/>
                </a:solidFill>
                <a:effectLst/>
                <a:latin typeface="+mn-lt"/>
                <a:ea typeface="+mn-ea"/>
                <a:cs typeface="+mn-cs"/>
              </a:rPr>
              <a:t>excluded</a:t>
            </a:r>
            <a:r>
              <a:rPr lang="en-US" sz="1200" kern="1200">
                <a:solidFill>
                  <a:schemeClr val="tx1"/>
                </a:solidFill>
                <a:effectLst/>
                <a:latin typeface="+mn-lt"/>
                <a:ea typeface="+mn-ea"/>
                <a:cs typeface="+mn-cs"/>
              </a:rPr>
              <a:t> from the RMA back data. </a:t>
            </a:r>
            <a:endParaRPr lang="en-US" sz="1600" kern="120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b="1" i="1"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b="1" i="1"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rPr>
              <a:t>Wawa </a:t>
            </a:r>
            <a:r>
              <a:rPr lang="en-US" b="1" i="1" kern="1600" baseline="0">
                <a:solidFill>
                  <a:srgbClr val="CC0000"/>
                </a:solidFill>
                <a:latin typeface="Verdana"/>
                <a:ea typeface="Times New Roman"/>
                <a:cs typeface="Times New Roman"/>
              </a:rPr>
              <a:t>27</a:t>
            </a:r>
            <a:r>
              <a:rPr lang="en-US" b="1" i="1" kern="1600">
                <a:solidFill>
                  <a:srgbClr val="CC0000"/>
                </a:solidFill>
                <a:latin typeface="Verdana"/>
                <a:ea typeface="Times New Roman"/>
                <a:cs typeface="Times New Roman"/>
              </a:rPr>
              <a:t>.0</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0" lang="en-US" sz="1200" b="0" i="0" u="none" strike="noStrike" kern="1200" cap="none" spc="0" normalizeH="0" baseline="0" noProof="0">
                <a:ln>
                  <a:noFill/>
                </a:ln>
                <a:solidFill>
                  <a:prstClr val="black"/>
                </a:solidFill>
                <a:effectLst/>
                <a:uLnTx/>
                <a:uFillTx/>
                <a:latin typeface="+mn-lt"/>
                <a:ea typeface="+mn-ea"/>
                <a:cs typeface="+mn-cs"/>
              </a:rPr>
              <a:t>Stores that have been closed or sold during the period January 1, 2012 – August 27, 2017 are </a:t>
            </a:r>
            <a:r>
              <a:rPr kumimoji="0" lang="en-US" sz="1200" b="1" i="1" u="none" strike="noStrike" kern="1200" cap="none" spc="0" normalizeH="0" baseline="0" noProof="0">
                <a:ln>
                  <a:noFill/>
                </a:ln>
                <a:solidFill>
                  <a:prstClr val="black"/>
                </a:solidFill>
                <a:effectLst/>
                <a:uLnTx/>
                <a:uFillTx/>
                <a:latin typeface="+mn-lt"/>
                <a:ea typeface="+mn-ea"/>
                <a:cs typeface="+mn-cs"/>
              </a:rPr>
              <a:t>excluded</a:t>
            </a:r>
            <a:r>
              <a:rPr kumimoji="0" lang="en-US" sz="1200" b="0" i="0" u="none" strike="noStrike" kern="1200" cap="none" spc="0" normalizeH="0" baseline="0" noProof="0">
                <a:ln>
                  <a:noFill/>
                </a:ln>
                <a:solidFill>
                  <a:prstClr val="black"/>
                </a:solidFill>
                <a:effectLst/>
                <a:uLnTx/>
                <a:uFillTx/>
                <a:latin typeface="+mn-lt"/>
                <a:ea typeface="+mn-ea"/>
                <a:cs typeface="+mn-cs"/>
              </a:rPr>
              <a:t> from (S)RMA back data for ALL Convenience retailers.</a:t>
            </a:r>
            <a:endParaRPr kumimoji="0" lang="en-US" sz="1200" b="1" i="1" u="none" strike="noStrike" kern="1200" cap="none" spc="0" normalizeH="0" baseline="0" noProof="0">
              <a:ln>
                <a:noFill/>
              </a:ln>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b="1" i="1"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endParaRPr>
          </a:p>
        </p:txBody>
      </p:sp>
      <p:sp>
        <p:nvSpPr>
          <p:cNvPr id="4" name="Slide Number Placeholder 3"/>
          <p:cNvSpPr>
            <a:spLocks noGrp="1"/>
          </p:cNvSpPr>
          <p:nvPr>
            <p:ph type="sldNum" sz="quarter"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689F83D9-D3A0-400E-BC17-0E11C93BCE4D}" type="slidenum">
              <a:rPr kumimoji="0" lang="en-US" sz="1800" b="0" i="0" u="none" strike="noStrike" kern="1200" cap="none" spc="0" normalizeH="0" baseline="0" noProof="0" smtClean="0">
                <a:ln>
                  <a:noFill/>
                </a:ln>
                <a:solidFill>
                  <a:prstClr val="black"/>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16</a:t>
            </a:fld>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81126253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1" i="1" u="none" strike="noStrike" kern="1200" baseline="0" err="1">
                <a:solidFill>
                  <a:schemeClr val="tx1"/>
                </a:solidFill>
                <a:latin typeface="Verdana" panose="020B0604030504040204" pitchFamily="34" charset="0"/>
                <a:ea typeface="Verdana" panose="020B0604030504040204" pitchFamily="34" charset="0"/>
                <a:cs typeface="Verdana" panose="020B0604030504040204" pitchFamily="34" charset="0"/>
              </a:rPr>
              <a:t>Yesway</a:t>
            </a:r>
            <a:r>
              <a:rPr lang="en-US" sz="1600" b="1" i="1"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rPr>
              <a:t>/</a:t>
            </a:r>
            <a:r>
              <a:rPr lang="en-US" sz="1600" b="1" i="1" u="none" strike="noStrike" kern="1200" baseline="0" err="1">
                <a:solidFill>
                  <a:schemeClr val="tx1"/>
                </a:solidFill>
                <a:latin typeface="Verdana" panose="020B0604030504040204" pitchFamily="34" charset="0"/>
                <a:ea typeface="Verdana" panose="020B0604030504040204" pitchFamily="34" charset="0"/>
                <a:cs typeface="Verdana" panose="020B0604030504040204" pitchFamily="34" charset="0"/>
              </a:rPr>
              <a:t>Allsups</a:t>
            </a:r>
            <a:r>
              <a:rPr lang="en-US" sz="1600" b="1" i="1"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rPr>
              <a:t> 35</a:t>
            </a:r>
            <a:r>
              <a:rPr lang="en-US" sz="1600" b="1" i="1" kern="1600">
                <a:solidFill>
                  <a:srgbClr val="CC0000"/>
                </a:solidFill>
                <a:latin typeface="Verdana"/>
                <a:ea typeface="Times New Roman"/>
                <a:cs typeface="Times New Roman"/>
              </a:rPr>
              <a:t>.05</a:t>
            </a:r>
            <a:endParaRPr lang="en-US" sz="1600" kern="1200">
              <a:solidFill>
                <a:schemeClr val="tx1"/>
              </a:solidFill>
              <a:effectLst/>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US" sz="1600" b="0" i="0" u="none" strike="noStrike" kern="1200" baseline="0">
                <a:solidFill>
                  <a:schemeClr val="tx1"/>
                </a:solidFill>
                <a:latin typeface="Verdana" panose="020B0604030504040204" pitchFamily="34" charset="0"/>
                <a:ea typeface="Verdana" panose="020B0604030504040204" pitchFamily="34" charset="0"/>
              </a:rPr>
              <a:t>NEW geographies – </a:t>
            </a:r>
          </a:p>
          <a:p>
            <a:pPr marL="628650" marR="0" lvl="1" indent="-171450" algn="l" defTabSz="121917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lang="en-US" sz="1200" kern="1200">
                <a:solidFill>
                  <a:schemeClr val="tx1"/>
                </a:solidFill>
                <a:effectLst/>
                <a:latin typeface="+mn-lt"/>
                <a:ea typeface="+mn-ea"/>
                <a:cs typeface="+mn-cs"/>
              </a:rPr>
              <a:t>RMAs have been created for </a:t>
            </a:r>
            <a:r>
              <a:rPr lang="en-US" sz="1200" kern="1200" err="1">
                <a:solidFill>
                  <a:schemeClr val="tx1"/>
                </a:solidFill>
                <a:effectLst/>
                <a:latin typeface="+mn-lt"/>
                <a:ea typeface="+mn-ea"/>
                <a:cs typeface="+mn-cs"/>
              </a:rPr>
              <a:t>Yesway</a:t>
            </a:r>
            <a:r>
              <a:rPr lang="en-US" sz="1200" kern="1200">
                <a:solidFill>
                  <a:schemeClr val="tx1"/>
                </a:solidFill>
                <a:effectLst/>
                <a:latin typeface="+mn-lt"/>
                <a:ea typeface="+mn-ea"/>
                <a:cs typeface="+mn-cs"/>
              </a:rPr>
              <a:t>/</a:t>
            </a:r>
            <a:r>
              <a:rPr lang="en-US" sz="1200" kern="1200" err="1">
                <a:solidFill>
                  <a:schemeClr val="tx1"/>
                </a:solidFill>
                <a:effectLst/>
                <a:latin typeface="+mn-lt"/>
                <a:ea typeface="+mn-ea"/>
                <a:cs typeface="+mn-cs"/>
              </a:rPr>
              <a:t>Allsups</a:t>
            </a:r>
            <a:r>
              <a:rPr lang="en-US" sz="1200" kern="1200">
                <a:solidFill>
                  <a:schemeClr val="tx1"/>
                </a:solidFill>
                <a:effectLst/>
                <a:latin typeface="+mn-lt"/>
                <a:ea typeface="+mn-ea"/>
                <a:cs typeface="+mn-cs"/>
              </a:rPr>
              <a:t>, reflecting how they view their business.</a:t>
            </a:r>
          </a:p>
          <a:p>
            <a:pPr marL="628650" marR="0" lvl="1" indent="-171450" algn="l" defTabSz="121917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lang="en-US" sz="1200" kern="1200">
                <a:solidFill>
                  <a:schemeClr val="tx1"/>
                </a:solidFill>
                <a:effectLst/>
                <a:latin typeface="+mn-lt"/>
                <a:ea typeface="+mn-ea"/>
                <a:cs typeface="+mn-cs"/>
              </a:rPr>
              <a:t>Volumetric history (back to November 2018) is available for the </a:t>
            </a:r>
            <a:r>
              <a:rPr lang="en-US" sz="1200" kern="1200" err="1">
                <a:solidFill>
                  <a:schemeClr val="tx1"/>
                </a:solidFill>
                <a:effectLst/>
                <a:latin typeface="+mn-lt"/>
                <a:ea typeface="+mn-ea"/>
                <a:cs typeface="+mn-cs"/>
              </a:rPr>
              <a:t>Yesway</a:t>
            </a:r>
            <a:r>
              <a:rPr lang="en-US" sz="1200" kern="1200">
                <a:solidFill>
                  <a:schemeClr val="tx1"/>
                </a:solidFill>
                <a:effectLst/>
                <a:latin typeface="+mn-lt"/>
                <a:ea typeface="+mn-ea"/>
                <a:cs typeface="+mn-cs"/>
              </a:rPr>
              <a:t>/</a:t>
            </a:r>
            <a:r>
              <a:rPr lang="en-US" sz="1200" kern="1200" err="1">
                <a:solidFill>
                  <a:schemeClr val="tx1"/>
                </a:solidFill>
                <a:effectLst/>
                <a:latin typeface="+mn-lt"/>
                <a:ea typeface="+mn-ea"/>
                <a:cs typeface="+mn-cs"/>
              </a:rPr>
              <a:t>Allsups</a:t>
            </a:r>
            <a:r>
              <a:rPr lang="en-US" sz="1200" kern="1200">
                <a:solidFill>
                  <a:schemeClr val="tx1"/>
                </a:solidFill>
                <a:effectLst/>
                <a:latin typeface="+mn-lt"/>
                <a:ea typeface="+mn-ea"/>
                <a:cs typeface="+mn-cs"/>
              </a:rPr>
              <a:t> RMAs.</a:t>
            </a:r>
          </a:p>
          <a:p>
            <a:pPr marL="628650" marR="0" lvl="1" indent="-171450" algn="l" defTabSz="121917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lang="en-US" sz="1200" kern="1200">
                <a:solidFill>
                  <a:schemeClr val="tx1"/>
                </a:solidFill>
                <a:effectLst/>
                <a:latin typeface="+mn-lt"/>
                <a:ea typeface="+mn-ea"/>
                <a:cs typeface="+mn-cs"/>
              </a:rPr>
              <a:t>CRMAs will be evaluated with a future restatement.</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US" sz="1600" b="0" i="0" u="none" strike="noStrike" kern="1200" baseline="0">
                <a:solidFill>
                  <a:schemeClr val="tx1"/>
                </a:solidFill>
                <a:latin typeface="Verdana" panose="020B0604030504040204" pitchFamily="34" charset="0"/>
                <a:ea typeface="Verdana" panose="020B0604030504040204" pitchFamily="34" charset="0"/>
              </a:rPr>
              <a:t>Stores that have been closed through June 20, 2021 are </a:t>
            </a:r>
            <a:r>
              <a:rPr lang="en-US" sz="1600" b="1" i="1" u="none" strike="noStrike" kern="1200" baseline="0">
                <a:solidFill>
                  <a:schemeClr val="tx1"/>
                </a:solidFill>
                <a:latin typeface="Verdana" panose="020B0604030504040204" pitchFamily="34" charset="0"/>
                <a:ea typeface="Verdana" panose="020B0604030504040204" pitchFamily="34" charset="0"/>
              </a:rPr>
              <a:t>excluded</a:t>
            </a:r>
            <a:r>
              <a:rPr lang="en-US" sz="1600" b="0" i="0" u="none" strike="noStrike" kern="1200" baseline="0">
                <a:solidFill>
                  <a:schemeClr val="tx1"/>
                </a:solidFill>
                <a:latin typeface="Verdana" panose="020B0604030504040204" pitchFamily="34" charset="0"/>
                <a:ea typeface="Verdana" panose="020B0604030504040204" pitchFamily="34" charset="0"/>
              </a:rPr>
              <a:t> from the RMA back data</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endParaRPr lang="en-US" sz="1600" b="0" i="0"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endParaRPr>
          </a:p>
          <a:p>
            <a:pPr marL="0" marR="0" lvl="0" indent="0" algn="l" defTabSz="1219170" rtl="0" eaLnBrk="1" fontAlgn="auto" latinLnBrk="0" hangingPunct="1">
              <a:lnSpc>
                <a:spcPct val="100000"/>
              </a:lnSpc>
              <a:spcBef>
                <a:spcPts val="0"/>
              </a:spcBef>
              <a:spcAft>
                <a:spcPts val="0"/>
              </a:spcAft>
              <a:buClrTx/>
              <a:buSzTx/>
              <a:buFont typeface="Wingdings" panose="05000000000000000000" pitchFamily="2" charset="2"/>
              <a:buNone/>
              <a:tabLst/>
              <a:defRPr/>
            </a:pPr>
            <a:endParaRPr lang="en-US" sz="1600" kern="120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689F83D9-D3A0-400E-BC17-0E11C93BCE4D}" type="slidenum">
              <a:rPr kumimoji="0" lang="en-US" sz="1800" b="0" i="0" u="none" strike="noStrike" kern="1200" cap="none" spc="0" normalizeH="0" baseline="0" noProof="0" smtClean="0">
                <a:ln>
                  <a:noFill/>
                </a:ln>
                <a:solidFill>
                  <a:prstClr val="black"/>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17</a:t>
            </a:fld>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2493910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55000" lnSpcReduction="20000"/>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en-US" sz="1600" b="1" i="1" u="none" kern="1200">
                <a:solidFill>
                  <a:schemeClr val="tx1"/>
                </a:solidFill>
                <a:effectLst/>
                <a:latin typeface="+mn-lt"/>
                <a:ea typeface="+mn-ea"/>
                <a:cs typeface="+mn-cs"/>
              </a:rPr>
              <a:t>CEFCO 36.0</a:t>
            </a:r>
          </a:p>
          <a:p>
            <a:pPr marL="285750" marR="0" lvl="0" indent="-285750" algn="l" defTabSz="121917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US" sz="1600" kern="1200">
                <a:solidFill>
                  <a:schemeClr val="tx1"/>
                </a:solidFill>
                <a:effectLst/>
                <a:latin typeface="+mn-lt"/>
                <a:ea typeface="+mn-ea"/>
                <a:cs typeface="+mn-cs"/>
              </a:rPr>
              <a:t>Stores that have been closed through October 10, 2021 are </a:t>
            </a:r>
            <a:r>
              <a:rPr lang="en-US" sz="1600" b="1" i="1" kern="1200">
                <a:solidFill>
                  <a:schemeClr val="tx1"/>
                </a:solidFill>
                <a:effectLst/>
                <a:latin typeface="+mn-lt"/>
                <a:ea typeface="+mn-ea"/>
                <a:cs typeface="+mn-cs"/>
              </a:rPr>
              <a:t>excluded</a:t>
            </a:r>
            <a:r>
              <a:rPr lang="en-US" sz="1600" kern="1200">
                <a:solidFill>
                  <a:schemeClr val="tx1"/>
                </a:solidFill>
                <a:effectLst/>
                <a:latin typeface="+mn-lt"/>
                <a:ea typeface="+mn-ea"/>
                <a:cs typeface="+mn-cs"/>
              </a:rPr>
              <a:t> from the RMA back data.</a:t>
            </a:r>
          </a:p>
          <a:p>
            <a:pPr marL="0" indent="0">
              <a:buFont typeface="Wingdings" panose="05000000000000000000" pitchFamily="2" charset="2"/>
              <a:buNone/>
            </a:pPr>
            <a:endParaRPr lang="en-US" sz="1600" b="1" i="1" u="none" kern="1200">
              <a:solidFill>
                <a:schemeClr val="tx1"/>
              </a:solidFill>
              <a:effectLst/>
              <a:latin typeface="+mn-lt"/>
              <a:ea typeface="+mn-ea"/>
              <a:cs typeface="+mn-cs"/>
            </a:endParaRPr>
          </a:p>
          <a:p>
            <a:r>
              <a:rPr lang="en-US" sz="1600" b="1" i="1" u="none" kern="1200">
                <a:solidFill>
                  <a:schemeClr val="tx1"/>
                </a:solidFill>
                <a:effectLst/>
                <a:latin typeface="+mn-lt"/>
                <a:ea typeface="+mn-ea"/>
                <a:cs typeface="+mn-cs"/>
              </a:rPr>
              <a:t>CEFCO 35.0</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US" sz="1600" kern="1200">
                <a:solidFill>
                  <a:schemeClr val="tx1"/>
                </a:solidFill>
                <a:effectLst/>
                <a:latin typeface="+mn-lt"/>
                <a:ea typeface="+mn-ea"/>
                <a:cs typeface="+mn-cs"/>
              </a:rPr>
              <a:t>The Food Fast stores are now included in CEFCO’s SRMA. </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US" sz="1600" kern="1200">
                <a:solidFill>
                  <a:schemeClr val="tx1"/>
                </a:solidFill>
                <a:effectLst/>
                <a:latin typeface="+mn-lt"/>
                <a:ea typeface="+mn-ea"/>
                <a:cs typeface="+mn-cs"/>
              </a:rPr>
              <a:t>Stores that have been closed through December 27, 2020 are </a:t>
            </a:r>
            <a:r>
              <a:rPr lang="en-US" sz="1600" b="1" i="1" kern="1200">
                <a:solidFill>
                  <a:schemeClr val="tx1"/>
                </a:solidFill>
                <a:effectLst/>
                <a:latin typeface="+mn-lt"/>
                <a:ea typeface="+mn-ea"/>
                <a:cs typeface="+mn-cs"/>
              </a:rPr>
              <a:t>excluded</a:t>
            </a:r>
            <a:r>
              <a:rPr lang="en-US" sz="1600" kern="1200">
                <a:solidFill>
                  <a:schemeClr val="tx1"/>
                </a:solidFill>
                <a:effectLst/>
                <a:latin typeface="+mn-lt"/>
                <a:ea typeface="+mn-ea"/>
                <a:cs typeface="+mn-cs"/>
              </a:rPr>
              <a:t> from the RMA back data.</a:t>
            </a:r>
          </a:p>
          <a:p>
            <a:endParaRPr lang="en-US" sz="1600" b="1" i="1" u="none" kern="1200">
              <a:solidFill>
                <a:schemeClr val="tx1"/>
              </a:solidFill>
              <a:effectLst/>
              <a:latin typeface="+mn-lt"/>
              <a:ea typeface="+mn-ea"/>
              <a:cs typeface="+mn-cs"/>
            </a:endParaRPr>
          </a:p>
          <a:p>
            <a:r>
              <a:rPr lang="en-US" sz="1600" b="1" i="1" u="none" kern="1200">
                <a:solidFill>
                  <a:schemeClr val="tx1"/>
                </a:solidFill>
                <a:effectLst/>
                <a:latin typeface="+mn-lt"/>
                <a:ea typeface="+mn-ea"/>
                <a:cs typeface="+mn-cs"/>
              </a:rPr>
              <a:t>CEFCO 34.0</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US" sz="1600" kern="1200">
                <a:solidFill>
                  <a:schemeClr val="tx1"/>
                </a:solidFill>
                <a:effectLst/>
                <a:latin typeface="+mn-lt"/>
                <a:ea typeface="+mn-ea"/>
                <a:cs typeface="+mn-cs"/>
              </a:rPr>
              <a:t>Stores that have been closed or sold during the period January 4, 2015 – November 3, 2019 are </a:t>
            </a:r>
            <a:r>
              <a:rPr lang="en-US" sz="1600" b="1" i="1" kern="1200">
                <a:solidFill>
                  <a:schemeClr val="tx1"/>
                </a:solidFill>
                <a:effectLst/>
                <a:latin typeface="+mn-lt"/>
                <a:ea typeface="+mn-ea"/>
                <a:cs typeface="+mn-cs"/>
              </a:rPr>
              <a:t>excluded</a:t>
            </a:r>
            <a:r>
              <a:rPr lang="en-US" sz="1600" kern="1200">
                <a:solidFill>
                  <a:schemeClr val="tx1"/>
                </a:solidFill>
                <a:effectLst/>
                <a:latin typeface="+mn-lt"/>
                <a:ea typeface="+mn-ea"/>
                <a:cs typeface="+mn-cs"/>
              </a:rPr>
              <a:t> from the RMA back data.</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b="1" i="1"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600" b="1" i="1"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rPr>
              <a:t>CEFCO 32.0</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US" sz="1600" kern="1200">
                <a:solidFill>
                  <a:schemeClr val="tx1"/>
                </a:solidFill>
                <a:effectLst/>
                <a:latin typeface="+mn-lt"/>
                <a:ea typeface="+mn-ea"/>
                <a:cs typeface="+mn-cs"/>
              </a:rPr>
              <a:t>Stores that have been closed or sold during the period January 5, 2014 – March 31, 2019 are </a:t>
            </a:r>
            <a:r>
              <a:rPr lang="en-US" sz="1600" b="1" i="1" kern="1200">
                <a:solidFill>
                  <a:schemeClr val="tx1"/>
                </a:solidFill>
                <a:effectLst/>
                <a:latin typeface="+mn-lt"/>
                <a:ea typeface="+mn-ea"/>
                <a:cs typeface="+mn-cs"/>
              </a:rPr>
              <a:t>excluded</a:t>
            </a:r>
            <a:r>
              <a:rPr lang="en-US" sz="1600" kern="1200">
                <a:solidFill>
                  <a:schemeClr val="tx1"/>
                </a:solidFill>
                <a:effectLst/>
                <a:latin typeface="+mn-lt"/>
                <a:ea typeface="+mn-ea"/>
                <a:cs typeface="+mn-cs"/>
              </a:rPr>
              <a:t> from the RMA back data.</a:t>
            </a:r>
            <a:endParaRPr lang="en-US" sz="1600" b="1" i="1" kern="1600">
              <a:solidFill>
                <a:srgbClr val="CC0000"/>
              </a:solidFill>
              <a:latin typeface="Verdana"/>
              <a:ea typeface="Times New Roman"/>
              <a:cs typeface="Times New Roman"/>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b="1" i="1"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600" b="1" i="1"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rPr>
              <a:t>CEFCO</a:t>
            </a:r>
            <a:r>
              <a:rPr lang="en-US" sz="1600" b="1" i="1" kern="1600" baseline="0">
                <a:solidFill>
                  <a:srgbClr val="CC0000"/>
                </a:solidFill>
                <a:latin typeface="Verdana"/>
                <a:ea typeface="Times New Roman"/>
                <a:cs typeface="Times New Roman"/>
              </a:rPr>
              <a:t> </a:t>
            </a:r>
            <a:r>
              <a:rPr lang="en-US" sz="1600" b="1" i="1"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rPr>
              <a:t>31</a:t>
            </a:r>
            <a:r>
              <a:rPr lang="en-US" sz="1600" b="1" i="1" kern="1600">
                <a:solidFill>
                  <a:srgbClr val="CC0000"/>
                </a:solidFill>
                <a:latin typeface="Verdana"/>
                <a:ea typeface="Times New Roman"/>
                <a:cs typeface="Times New Roman"/>
              </a:rPr>
              <a:t>.0</a:t>
            </a:r>
            <a:endParaRPr lang="en-US" sz="1600" kern="1200">
              <a:solidFill>
                <a:schemeClr val="tx1"/>
              </a:solidFill>
              <a:effectLst/>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US" sz="1600" b="0" i="0"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rPr>
              <a:t>Stores that have been closed or sold during the period January 5, 2014 – December 9, 2018 are </a:t>
            </a:r>
            <a:r>
              <a:rPr lang="en-US" sz="1600" b="1" i="1"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rPr>
              <a:t>excluded</a:t>
            </a:r>
            <a:r>
              <a:rPr lang="en-US" sz="1600" b="0" i="0"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rPr>
              <a:t> from the RMA back data.</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b="1" i="1"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600" b="1" i="1"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rPr>
              <a:t>CEFCO </a:t>
            </a:r>
            <a:r>
              <a:rPr lang="en-US" sz="1600" b="1" i="1" u="none" strike="noStrike" kern="1600" baseline="0">
                <a:solidFill>
                  <a:srgbClr val="CC0000"/>
                </a:solidFill>
                <a:latin typeface="Verdana"/>
                <a:ea typeface="Verdana" panose="020B0604030504040204" pitchFamily="34" charset="0"/>
                <a:cs typeface="Times New Roman"/>
              </a:rPr>
              <a:t>30</a:t>
            </a:r>
            <a:r>
              <a:rPr lang="en-US" sz="1600" b="1" i="1" kern="1600">
                <a:solidFill>
                  <a:srgbClr val="CC0000"/>
                </a:solidFill>
                <a:latin typeface="Verdana"/>
                <a:ea typeface="Times New Roman"/>
                <a:cs typeface="Times New Roman"/>
              </a:rPr>
              <a:t>.0</a:t>
            </a:r>
            <a:endParaRPr lang="en-US" sz="1600" kern="1200">
              <a:solidFill>
                <a:schemeClr val="tx1"/>
              </a:solidFill>
              <a:effectLst/>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US" sz="1600" kern="1200">
                <a:solidFill>
                  <a:schemeClr val="tx1"/>
                </a:solidFill>
                <a:effectLst/>
                <a:latin typeface="+mn-lt"/>
                <a:ea typeface="+mn-ea"/>
                <a:cs typeface="+mn-cs"/>
              </a:rPr>
              <a:t>Stores that have been closed or sold during the period January 6, 2013 – July 8, 2018 are </a:t>
            </a:r>
            <a:r>
              <a:rPr lang="en-US" sz="1600" b="1" i="1" kern="1200">
                <a:solidFill>
                  <a:schemeClr val="tx1"/>
                </a:solidFill>
                <a:effectLst/>
                <a:latin typeface="+mn-lt"/>
                <a:ea typeface="+mn-ea"/>
                <a:cs typeface="+mn-cs"/>
              </a:rPr>
              <a:t>excluded</a:t>
            </a:r>
            <a:r>
              <a:rPr lang="en-US" sz="1600" kern="1200">
                <a:solidFill>
                  <a:schemeClr val="tx1"/>
                </a:solidFill>
                <a:effectLst/>
                <a:latin typeface="+mn-lt"/>
                <a:ea typeface="+mn-ea"/>
                <a:cs typeface="+mn-cs"/>
              </a:rPr>
              <a:t> from (S)RMA back data for Convenience retailers.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b="1" i="1"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600" b="1" i="1"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rPr>
              <a:t>CEFCO </a:t>
            </a:r>
            <a:r>
              <a:rPr lang="en-US" b="1" i="1" kern="1600" baseline="0">
                <a:solidFill>
                  <a:srgbClr val="CC0000"/>
                </a:solidFill>
                <a:latin typeface="Verdana"/>
                <a:ea typeface="Times New Roman"/>
                <a:cs typeface="Times New Roman"/>
              </a:rPr>
              <a:t>28</a:t>
            </a:r>
            <a:r>
              <a:rPr lang="en-US" b="1" i="1" kern="1600">
                <a:solidFill>
                  <a:srgbClr val="CC0000"/>
                </a:solidFill>
                <a:latin typeface="Verdana"/>
                <a:ea typeface="Times New Roman"/>
                <a:cs typeface="Times New Roman"/>
              </a:rPr>
              <a:t>.0</a:t>
            </a:r>
            <a:endParaRPr lang="en-US" sz="1600" kern="1200">
              <a:solidFill>
                <a:schemeClr val="tx1"/>
              </a:solidFill>
              <a:effectLst/>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US" sz="1600" kern="1200">
                <a:solidFill>
                  <a:schemeClr val="tx1"/>
                </a:solidFill>
                <a:effectLst/>
                <a:latin typeface="+mn-lt"/>
                <a:ea typeface="+mn-ea"/>
                <a:cs typeface="+mn-cs"/>
              </a:rPr>
              <a:t>Stores that have been closed or sold during the period January 6, 2013 – January 7, 2018 are </a:t>
            </a:r>
            <a:r>
              <a:rPr lang="en-US" sz="1600" b="1" i="1" kern="1200">
                <a:solidFill>
                  <a:schemeClr val="tx1"/>
                </a:solidFill>
                <a:effectLst/>
                <a:latin typeface="+mn-lt"/>
                <a:ea typeface="+mn-ea"/>
                <a:cs typeface="+mn-cs"/>
              </a:rPr>
              <a:t>excluded</a:t>
            </a:r>
            <a:r>
              <a:rPr lang="en-US" sz="1600" kern="1200">
                <a:solidFill>
                  <a:schemeClr val="tx1"/>
                </a:solidFill>
                <a:effectLst/>
                <a:latin typeface="+mn-lt"/>
                <a:ea typeface="+mn-ea"/>
                <a:cs typeface="+mn-cs"/>
              </a:rPr>
              <a:t> from (S)RMA back data for Convenience retailers.</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600" b="1" i="1"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600" b="1" i="1"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rPr>
              <a:t>CEFCO </a:t>
            </a:r>
            <a:r>
              <a:rPr lang="en-US" b="1" i="1" kern="1600" baseline="0">
                <a:solidFill>
                  <a:srgbClr val="CC0000"/>
                </a:solidFill>
                <a:latin typeface="Verdana"/>
                <a:ea typeface="Times New Roman"/>
                <a:cs typeface="Times New Roman"/>
              </a:rPr>
              <a:t>27</a:t>
            </a:r>
            <a:r>
              <a:rPr lang="en-US" b="1" i="1" kern="1600">
                <a:solidFill>
                  <a:srgbClr val="CC0000"/>
                </a:solidFill>
                <a:latin typeface="Verdana"/>
                <a:ea typeface="Times New Roman"/>
                <a:cs typeface="Times New Roman"/>
              </a:rPr>
              <a:t>.0</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0" lang="en-US" sz="1600" b="0" i="0" u="none" strike="noStrike" kern="1200" cap="none" spc="0" normalizeH="0" baseline="0" noProof="0">
                <a:ln>
                  <a:noFill/>
                </a:ln>
                <a:solidFill>
                  <a:prstClr val="black"/>
                </a:solidFill>
                <a:effectLst/>
                <a:uLnTx/>
                <a:uFillTx/>
                <a:latin typeface="+mn-lt"/>
                <a:ea typeface="+mn-ea"/>
                <a:cs typeface="+mn-cs"/>
              </a:rPr>
              <a:t>Stores that have been closed or sold during the period January 1, 2012 – August 27, 2017 are </a:t>
            </a:r>
            <a:r>
              <a:rPr kumimoji="0" lang="en-US" sz="1600" b="1" i="1" u="none" strike="noStrike" kern="1200" cap="none" spc="0" normalizeH="0" baseline="0" noProof="0">
                <a:ln>
                  <a:noFill/>
                </a:ln>
                <a:solidFill>
                  <a:prstClr val="black"/>
                </a:solidFill>
                <a:effectLst/>
                <a:uLnTx/>
                <a:uFillTx/>
                <a:latin typeface="+mn-lt"/>
                <a:ea typeface="+mn-ea"/>
                <a:cs typeface="+mn-cs"/>
              </a:rPr>
              <a:t>excluded</a:t>
            </a:r>
            <a:r>
              <a:rPr kumimoji="0" lang="en-US" sz="1600" b="0" i="0" u="none" strike="noStrike" kern="1200" cap="none" spc="0" normalizeH="0" baseline="0" noProof="0">
                <a:ln>
                  <a:noFill/>
                </a:ln>
                <a:solidFill>
                  <a:prstClr val="black"/>
                </a:solidFill>
                <a:effectLst/>
                <a:uLnTx/>
                <a:uFillTx/>
                <a:latin typeface="+mn-lt"/>
                <a:ea typeface="+mn-ea"/>
                <a:cs typeface="+mn-cs"/>
              </a:rPr>
              <a:t> from (S)RMA back data for ALL Convenience retailers.</a:t>
            </a:r>
            <a:endParaRPr kumimoji="0" lang="en-US" sz="1600" b="1" i="1" u="none" strike="noStrike" kern="1200" cap="none" spc="0" normalizeH="0" baseline="0" noProof="0">
              <a:ln>
                <a:noFill/>
              </a:ln>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600" b="1" i="1"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endParaRPr>
          </a:p>
          <a:p>
            <a:endParaRPr lang="en-US"/>
          </a:p>
        </p:txBody>
      </p:sp>
      <p:sp>
        <p:nvSpPr>
          <p:cNvPr id="4" name="Slide Number Placeholder 3"/>
          <p:cNvSpPr>
            <a:spLocks noGrp="1"/>
          </p:cNvSpPr>
          <p:nvPr>
            <p:ph type="sldNum" sz="quarter"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689F83D9-D3A0-400E-BC17-0E11C93BCE4D}" type="slidenum">
              <a:rPr kumimoji="0" lang="en-US" sz="1800" b="0" i="0" u="none" strike="noStrike" kern="1200" cap="none" spc="0" normalizeH="0" baseline="0" noProof="0" smtClean="0">
                <a:ln>
                  <a:noFill/>
                </a:ln>
                <a:solidFill>
                  <a:prstClr val="black"/>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a:t>
            </a:fld>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4659973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85000" lnSpcReduction="20000"/>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en-US" sz="1200" b="1" i="1" u="none" kern="1200">
                <a:solidFill>
                  <a:schemeClr val="tx1"/>
                </a:solidFill>
                <a:effectLst/>
                <a:latin typeface="+mn-lt"/>
                <a:ea typeface="+mn-ea"/>
                <a:cs typeface="+mn-cs"/>
              </a:rPr>
              <a:t>Chevron 36.0</a:t>
            </a:r>
          </a:p>
          <a:p>
            <a:pPr marL="171450" marR="0" lvl="0" indent="-171450" algn="l" defTabSz="121917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US" sz="1200" kern="1200">
                <a:solidFill>
                  <a:schemeClr val="tx1"/>
                </a:solidFill>
                <a:effectLst/>
                <a:latin typeface="+mn-lt"/>
                <a:ea typeface="+mn-ea"/>
                <a:cs typeface="+mn-cs"/>
              </a:rPr>
              <a:t>Stores that have been closed through October 10, 2021 are </a:t>
            </a:r>
            <a:r>
              <a:rPr lang="en-US" sz="1200" b="1" i="1" kern="1200">
                <a:solidFill>
                  <a:schemeClr val="tx1"/>
                </a:solidFill>
                <a:effectLst/>
                <a:latin typeface="+mn-lt"/>
                <a:ea typeface="+mn-ea"/>
                <a:cs typeface="+mn-cs"/>
              </a:rPr>
              <a:t>excluded</a:t>
            </a:r>
            <a:r>
              <a:rPr lang="en-US" sz="1200" kern="1200">
                <a:solidFill>
                  <a:schemeClr val="tx1"/>
                </a:solidFill>
                <a:effectLst/>
                <a:latin typeface="+mn-lt"/>
                <a:ea typeface="+mn-ea"/>
                <a:cs typeface="+mn-cs"/>
              </a:rPr>
              <a:t> from the RMA back data.</a:t>
            </a:r>
          </a:p>
          <a:p>
            <a:pPr marL="0" indent="0">
              <a:buFont typeface="Wingdings" panose="05000000000000000000" pitchFamily="2" charset="2"/>
              <a:buNone/>
            </a:pPr>
            <a:endParaRPr lang="en-US" sz="1200" b="1" i="1" u="none" kern="1200">
              <a:solidFill>
                <a:schemeClr val="tx1"/>
              </a:solidFill>
              <a:effectLst/>
              <a:latin typeface="+mn-lt"/>
              <a:ea typeface="+mn-ea"/>
              <a:cs typeface="+mn-cs"/>
            </a:endParaRPr>
          </a:p>
          <a:p>
            <a:r>
              <a:rPr lang="en-US" sz="1200" b="1" i="1" u="none" kern="1200">
                <a:solidFill>
                  <a:schemeClr val="tx1"/>
                </a:solidFill>
                <a:effectLst/>
                <a:latin typeface="+mn-lt"/>
                <a:ea typeface="+mn-ea"/>
                <a:cs typeface="+mn-cs"/>
              </a:rPr>
              <a:t>Chevron 34.0</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US" sz="1200" kern="1200">
                <a:solidFill>
                  <a:schemeClr val="tx1"/>
                </a:solidFill>
                <a:effectLst/>
                <a:latin typeface="+mn-lt"/>
                <a:ea typeface="+mn-ea"/>
                <a:cs typeface="+mn-cs"/>
              </a:rPr>
              <a:t>Stores that have been closed or sold during the period January 4, 2015 – November 3, 2019 are </a:t>
            </a:r>
            <a:r>
              <a:rPr lang="en-US" sz="1200" b="1" i="1" kern="1200">
                <a:solidFill>
                  <a:schemeClr val="tx1"/>
                </a:solidFill>
                <a:effectLst/>
                <a:latin typeface="+mn-lt"/>
                <a:ea typeface="+mn-ea"/>
                <a:cs typeface="+mn-cs"/>
              </a:rPr>
              <a:t>excluded</a:t>
            </a:r>
            <a:r>
              <a:rPr lang="en-US" sz="1200" kern="1200">
                <a:solidFill>
                  <a:schemeClr val="tx1"/>
                </a:solidFill>
                <a:effectLst/>
                <a:latin typeface="+mn-lt"/>
                <a:ea typeface="+mn-ea"/>
                <a:cs typeface="+mn-cs"/>
              </a:rPr>
              <a:t> from the RMA back data.</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1" i="1"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i="1"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rPr>
              <a:t>Chevron 32.0</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US" sz="1200" kern="1200">
                <a:solidFill>
                  <a:schemeClr val="tx1"/>
                </a:solidFill>
                <a:effectLst/>
                <a:latin typeface="+mn-lt"/>
                <a:ea typeface="+mn-ea"/>
                <a:cs typeface="+mn-cs"/>
              </a:rPr>
              <a:t>Stores that have been closed or sold during the period January 5, 2014 – March 31, 2019 are </a:t>
            </a:r>
            <a:r>
              <a:rPr lang="en-US" sz="1200" b="1" i="1" kern="1200">
                <a:solidFill>
                  <a:schemeClr val="tx1"/>
                </a:solidFill>
                <a:effectLst/>
                <a:latin typeface="+mn-lt"/>
                <a:ea typeface="+mn-ea"/>
                <a:cs typeface="+mn-cs"/>
              </a:rPr>
              <a:t>excluded</a:t>
            </a:r>
            <a:r>
              <a:rPr lang="en-US" sz="1200" kern="1200">
                <a:solidFill>
                  <a:schemeClr val="tx1"/>
                </a:solidFill>
                <a:effectLst/>
                <a:latin typeface="+mn-lt"/>
                <a:ea typeface="+mn-ea"/>
                <a:cs typeface="+mn-cs"/>
              </a:rPr>
              <a:t> from the RMA back data.</a:t>
            </a:r>
            <a:endParaRPr lang="en-US" sz="1200" b="1" i="1" kern="1600">
              <a:solidFill>
                <a:srgbClr val="CC0000"/>
              </a:solidFill>
              <a:latin typeface="Verdana"/>
              <a:ea typeface="Times New Roman"/>
              <a:cs typeface="Times New Roman"/>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1" i="1"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i="1"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rPr>
              <a:t>Chevron</a:t>
            </a:r>
            <a:r>
              <a:rPr lang="en-US" sz="1200" b="1" i="1" kern="1600" baseline="0">
                <a:solidFill>
                  <a:srgbClr val="CC0000"/>
                </a:solidFill>
                <a:latin typeface="Verdana"/>
                <a:ea typeface="Times New Roman"/>
                <a:cs typeface="Times New Roman"/>
              </a:rPr>
              <a:t> </a:t>
            </a:r>
            <a:r>
              <a:rPr lang="en-US" sz="1200" b="1" i="1"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rPr>
              <a:t>31</a:t>
            </a:r>
            <a:r>
              <a:rPr lang="en-US" sz="1200" b="1" i="1" kern="1600">
                <a:solidFill>
                  <a:srgbClr val="CC0000"/>
                </a:solidFill>
                <a:latin typeface="Verdana"/>
                <a:ea typeface="Times New Roman"/>
                <a:cs typeface="Times New Roman"/>
              </a:rPr>
              <a:t>.0</a:t>
            </a:r>
            <a:endParaRPr lang="en-US" sz="1200" kern="1200">
              <a:solidFill>
                <a:schemeClr val="tx1"/>
              </a:solidFill>
              <a:effectLst/>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US" sz="1200" b="0" i="0"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rPr>
              <a:t>Stores that have been closed or sold during the period January 5, 2014 – December 9, 2018 are </a:t>
            </a:r>
            <a:r>
              <a:rPr lang="en-US" sz="1200" b="1" i="1"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rPr>
              <a:t>excluded</a:t>
            </a:r>
            <a:r>
              <a:rPr lang="en-US" sz="1200" b="0" i="0"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rPr>
              <a:t> from the RMA back data.</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1" i="1"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i="1"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rPr>
              <a:t>Chevron </a:t>
            </a:r>
            <a:r>
              <a:rPr lang="en-US" sz="1200" b="1" i="1" u="none" strike="noStrike" kern="1600" baseline="0">
                <a:solidFill>
                  <a:srgbClr val="CC0000"/>
                </a:solidFill>
                <a:latin typeface="Verdana"/>
                <a:ea typeface="Verdana" panose="020B0604030504040204" pitchFamily="34" charset="0"/>
                <a:cs typeface="Times New Roman"/>
              </a:rPr>
              <a:t>30</a:t>
            </a:r>
            <a:r>
              <a:rPr lang="en-US" sz="1200" b="1" i="1" kern="1600">
                <a:solidFill>
                  <a:srgbClr val="CC0000"/>
                </a:solidFill>
                <a:latin typeface="Verdana"/>
                <a:ea typeface="Times New Roman"/>
                <a:cs typeface="Times New Roman"/>
              </a:rPr>
              <a:t>.0</a:t>
            </a:r>
            <a:endParaRPr lang="en-US" sz="1200" kern="1200">
              <a:solidFill>
                <a:schemeClr val="tx1"/>
              </a:solidFill>
              <a:effectLst/>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US" sz="1200" kern="1200">
                <a:solidFill>
                  <a:schemeClr val="tx1"/>
                </a:solidFill>
                <a:effectLst/>
                <a:latin typeface="+mn-lt"/>
                <a:ea typeface="+mn-ea"/>
                <a:cs typeface="+mn-cs"/>
              </a:rPr>
              <a:t>Stores that have been closed or sold during the period January 6, 2013 – July 8, 2018 are </a:t>
            </a:r>
            <a:r>
              <a:rPr lang="en-US" sz="1200" b="1" i="1" kern="1200">
                <a:solidFill>
                  <a:schemeClr val="tx1"/>
                </a:solidFill>
                <a:effectLst/>
                <a:latin typeface="+mn-lt"/>
                <a:ea typeface="+mn-ea"/>
                <a:cs typeface="+mn-cs"/>
              </a:rPr>
              <a:t>excluded</a:t>
            </a:r>
            <a:r>
              <a:rPr lang="en-US" sz="1200" kern="1200">
                <a:solidFill>
                  <a:schemeClr val="tx1"/>
                </a:solidFill>
                <a:effectLst/>
                <a:latin typeface="+mn-lt"/>
                <a:ea typeface="+mn-ea"/>
                <a:cs typeface="+mn-cs"/>
              </a:rPr>
              <a:t> from (S)RMA back data for Convenience retailers.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1" i="1"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i="1"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rPr>
              <a:t>Chevron </a:t>
            </a:r>
            <a:r>
              <a:rPr lang="en-US" b="1" i="1" kern="1600" baseline="0">
                <a:solidFill>
                  <a:srgbClr val="CC0000"/>
                </a:solidFill>
                <a:latin typeface="Verdana"/>
                <a:ea typeface="Times New Roman"/>
                <a:cs typeface="Times New Roman"/>
              </a:rPr>
              <a:t>28</a:t>
            </a:r>
            <a:r>
              <a:rPr lang="en-US" b="1" i="1" kern="1600">
                <a:solidFill>
                  <a:srgbClr val="CC0000"/>
                </a:solidFill>
                <a:latin typeface="Verdana"/>
                <a:ea typeface="Times New Roman"/>
                <a:cs typeface="Times New Roman"/>
              </a:rPr>
              <a:t>.0</a:t>
            </a:r>
            <a:endParaRPr lang="en-US" sz="1200" kern="1200">
              <a:solidFill>
                <a:schemeClr val="tx1"/>
              </a:solidFill>
              <a:effectLst/>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US" sz="1200" kern="1200">
                <a:solidFill>
                  <a:schemeClr val="tx1"/>
                </a:solidFill>
                <a:effectLst/>
                <a:latin typeface="+mn-lt"/>
                <a:ea typeface="+mn-ea"/>
                <a:cs typeface="+mn-cs"/>
              </a:rPr>
              <a:t>Stores that have been closed or sold during the period January 6, 2013 – January 7, 2018 are </a:t>
            </a:r>
            <a:r>
              <a:rPr lang="en-US" sz="1200" b="1" i="1" kern="1200">
                <a:solidFill>
                  <a:schemeClr val="tx1"/>
                </a:solidFill>
                <a:effectLst/>
                <a:latin typeface="+mn-lt"/>
                <a:ea typeface="+mn-ea"/>
                <a:cs typeface="+mn-cs"/>
              </a:rPr>
              <a:t>excluded</a:t>
            </a:r>
            <a:r>
              <a:rPr lang="en-US" sz="1200" kern="1200">
                <a:solidFill>
                  <a:schemeClr val="tx1"/>
                </a:solidFill>
                <a:effectLst/>
                <a:latin typeface="+mn-lt"/>
                <a:ea typeface="+mn-ea"/>
                <a:cs typeface="+mn-cs"/>
              </a:rPr>
              <a:t> from (S)RMA back data for Convenience retailers.</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b="1" i="1"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b="1" i="1"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rPr>
              <a:t>Chevron </a:t>
            </a:r>
            <a:r>
              <a:rPr lang="en-US" b="1" i="1" kern="1600" baseline="0">
                <a:solidFill>
                  <a:srgbClr val="CC0000"/>
                </a:solidFill>
                <a:latin typeface="Verdana"/>
                <a:ea typeface="Times New Roman"/>
                <a:cs typeface="Times New Roman"/>
              </a:rPr>
              <a:t>27</a:t>
            </a:r>
            <a:r>
              <a:rPr lang="en-US" b="1" i="1" kern="1600">
                <a:solidFill>
                  <a:srgbClr val="CC0000"/>
                </a:solidFill>
                <a:latin typeface="Verdana"/>
                <a:ea typeface="Times New Roman"/>
                <a:cs typeface="Times New Roman"/>
              </a:rPr>
              <a:t>.0</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0" lang="en-US" sz="1200" b="0" i="0" u="none" strike="noStrike" kern="1200" cap="none" spc="0" normalizeH="0" baseline="0" noProof="0">
                <a:ln>
                  <a:noFill/>
                </a:ln>
                <a:solidFill>
                  <a:prstClr val="black"/>
                </a:solidFill>
                <a:effectLst/>
                <a:uLnTx/>
                <a:uFillTx/>
                <a:latin typeface="+mn-lt"/>
                <a:ea typeface="+mn-ea"/>
                <a:cs typeface="+mn-cs"/>
              </a:rPr>
              <a:t>Stores that have been closed or sold during the period January 1, 2012 – August 27, 2017 are </a:t>
            </a:r>
            <a:r>
              <a:rPr kumimoji="0" lang="en-US" sz="1200" b="1" i="1" u="none" strike="noStrike" kern="1200" cap="none" spc="0" normalizeH="0" baseline="0" noProof="0">
                <a:ln>
                  <a:noFill/>
                </a:ln>
                <a:solidFill>
                  <a:prstClr val="black"/>
                </a:solidFill>
                <a:effectLst/>
                <a:uLnTx/>
                <a:uFillTx/>
                <a:latin typeface="+mn-lt"/>
                <a:ea typeface="+mn-ea"/>
                <a:cs typeface="+mn-cs"/>
              </a:rPr>
              <a:t>excluded</a:t>
            </a:r>
            <a:r>
              <a:rPr kumimoji="0" lang="en-US" sz="1200" b="0" i="0" u="none" strike="noStrike" kern="1200" cap="none" spc="0" normalizeH="0" baseline="0" noProof="0">
                <a:ln>
                  <a:noFill/>
                </a:ln>
                <a:solidFill>
                  <a:prstClr val="black"/>
                </a:solidFill>
                <a:effectLst/>
                <a:uLnTx/>
                <a:uFillTx/>
                <a:latin typeface="+mn-lt"/>
                <a:ea typeface="+mn-ea"/>
                <a:cs typeface="+mn-cs"/>
              </a:rPr>
              <a:t> from (S)RMA back data for ALL Convenience retailers.</a:t>
            </a:r>
            <a:endParaRPr kumimoji="0" lang="en-US" sz="1200" b="1" i="1" u="none" strike="noStrike" kern="1200" cap="none" spc="0" normalizeH="0" baseline="0" noProof="0">
              <a:ln>
                <a:noFill/>
              </a:ln>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endParaRPr>
          </a:p>
        </p:txBody>
      </p:sp>
      <p:sp>
        <p:nvSpPr>
          <p:cNvPr id="4" name="Slide Number Placeholder 3"/>
          <p:cNvSpPr>
            <a:spLocks noGrp="1"/>
          </p:cNvSpPr>
          <p:nvPr>
            <p:ph type="sldNum" sz="quarter"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689F83D9-D3A0-400E-BC17-0E11C93BCE4D}" type="slidenum">
              <a:rPr kumimoji="0" lang="en-US" sz="1800" b="0" i="0" u="none" strike="noStrike" kern="1200" cap="none" spc="0" normalizeH="0" baseline="0" noProof="0" smtClean="0">
                <a:ln>
                  <a:noFill/>
                </a:ln>
                <a:solidFill>
                  <a:prstClr val="black"/>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3</a:t>
            </a:fld>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6049657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32500" lnSpcReduction="20000"/>
          </a:bodyPr>
          <a:lstStyle/>
          <a:p>
            <a:pPr marL="0" marR="0">
              <a:spcBef>
                <a:spcPts val="0"/>
              </a:spcBef>
              <a:spcAft>
                <a:spcPts val="0"/>
              </a:spcAft>
            </a:pPr>
            <a:r>
              <a:rPr lang="en-US" sz="2000" b="1" i="1" u="none" kern="1200">
                <a:solidFill>
                  <a:schemeClr val="tx1"/>
                </a:solidFill>
                <a:effectLst/>
                <a:latin typeface="+mn-lt"/>
                <a:ea typeface="+mn-ea"/>
                <a:cs typeface="+mn-cs"/>
              </a:rPr>
              <a:t>Circle K 37.0</a:t>
            </a:r>
          </a:p>
          <a:p>
            <a:pPr marL="285750" marR="0" lvl="0" indent="-285750" algn="l" defTabSz="121917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US" sz="1800" kern="1200">
                <a:solidFill>
                  <a:schemeClr val="tx1"/>
                </a:solidFill>
                <a:effectLst/>
                <a:latin typeface="+mn-lt"/>
                <a:ea typeface="+mn-ea"/>
                <a:cs typeface="+mn-cs"/>
              </a:rPr>
              <a:t>Updated RMAs and CRMAs to account for expansion and realignment.</a:t>
            </a:r>
          </a:p>
          <a:p>
            <a:pPr marL="285750" marR="0" lvl="0" indent="-285750" algn="l" defTabSz="121917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US" sz="1800" kern="1200">
                <a:solidFill>
                  <a:schemeClr val="tx1"/>
                </a:solidFill>
                <a:effectLst/>
                <a:latin typeface="+mn-lt"/>
                <a:ea typeface="+mn-ea"/>
                <a:cs typeface="+mn-cs"/>
              </a:rPr>
              <a:t>Closed/Sold stores are excluded.</a:t>
            </a:r>
            <a:endParaRPr lang="en-US" sz="1800" b="1" i="1" u="none" kern="1200">
              <a:solidFill>
                <a:schemeClr val="tx1"/>
              </a:solidFill>
              <a:effectLst/>
              <a:latin typeface="+mn-lt"/>
              <a:ea typeface="+mn-ea"/>
              <a:cs typeface="+mn-cs"/>
            </a:endParaRPr>
          </a:p>
          <a:p>
            <a:pPr marL="0" marR="0">
              <a:spcBef>
                <a:spcPts val="0"/>
              </a:spcBef>
              <a:spcAft>
                <a:spcPts val="0"/>
              </a:spcAft>
            </a:pPr>
            <a:endParaRPr lang="en-US" sz="1800" b="1" i="1" u="none" kern="1200">
              <a:solidFill>
                <a:schemeClr val="tx1"/>
              </a:solidFill>
              <a:effectLst/>
              <a:latin typeface="+mn-lt"/>
              <a:ea typeface="+mn-ea"/>
              <a:cs typeface="+mn-cs"/>
            </a:endParaRPr>
          </a:p>
          <a:p>
            <a:pPr marL="0" marR="0">
              <a:spcBef>
                <a:spcPts val="0"/>
              </a:spcBef>
              <a:spcAft>
                <a:spcPts val="0"/>
              </a:spcAft>
            </a:pPr>
            <a:r>
              <a:rPr lang="en-US" sz="1800" b="1" i="1" u="none" kern="1200">
                <a:solidFill>
                  <a:schemeClr val="tx1"/>
                </a:solidFill>
                <a:effectLst/>
                <a:latin typeface="+mn-lt"/>
                <a:ea typeface="+mn-ea"/>
                <a:cs typeface="+mn-cs"/>
              </a:rPr>
              <a:t>Circle K 36.0</a:t>
            </a:r>
          </a:p>
          <a:p>
            <a:pPr marL="285750" marR="0" lvl="0" indent="-285750" algn="l" defTabSz="121917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US" sz="1600" kern="1200">
                <a:solidFill>
                  <a:schemeClr val="tx1"/>
                </a:solidFill>
                <a:effectLst/>
                <a:latin typeface="+mn-lt"/>
                <a:ea typeface="+mn-ea"/>
                <a:cs typeface="+mn-cs"/>
              </a:rPr>
              <a:t>County changes were made to better reflect the retailer’s business, to account for expansion and remove counties where the retailer is no longer present.</a:t>
            </a:r>
          </a:p>
          <a:p>
            <a:pPr marL="285750" marR="0" lvl="0" indent="-285750" algn="l" defTabSz="121917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US" sz="1600" kern="1200">
                <a:solidFill>
                  <a:schemeClr val="tx1"/>
                </a:solidFill>
                <a:effectLst/>
                <a:latin typeface="+mn-lt"/>
                <a:ea typeface="+mn-ea"/>
                <a:cs typeface="+mn-cs"/>
              </a:rPr>
              <a:t>Stores that have been closed through October 10, 2021 are </a:t>
            </a:r>
            <a:r>
              <a:rPr lang="en-US" sz="1600" b="1" i="1" kern="1200">
                <a:solidFill>
                  <a:schemeClr val="tx1"/>
                </a:solidFill>
                <a:effectLst/>
                <a:latin typeface="+mn-lt"/>
                <a:ea typeface="+mn-ea"/>
                <a:cs typeface="+mn-cs"/>
              </a:rPr>
              <a:t>excluded</a:t>
            </a:r>
            <a:r>
              <a:rPr lang="en-US" sz="1600" kern="1200">
                <a:solidFill>
                  <a:schemeClr val="tx1"/>
                </a:solidFill>
                <a:effectLst/>
                <a:latin typeface="+mn-lt"/>
                <a:ea typeface="+mn-ea"/>
                <a:cs typeface="+mn-cs"/>
              </a:rPr>
              <a:t> from the RMA back data.</a:t>
            </a:r>
          </a:p>
          <a:p>
            <a:endParaRPr lang="en-US" sz="1600" kern="1200">
              <a:solidFill>
                <a:schemeClr val="tx1"/>
              </a:solidFill>
              <a:effectLst/>
              <a:latin typeface="+mn-lt"/>
              <a:ea typeface="+mn-ea"/>
              <a:cs typeface="+mn-cs"/>
            </a:endParaRPr>
          </a:p>
          <a:p>
            <a:r>
              <a:rPr lang="en-US" sz="1800" b="1" i="1" u="none" kern="1200">
                <a:solidFill>
                  <a:schemeClr val="tx1"/>
                </a:solidFill>
                <a:effectLst/>
                <a:latin typeface="+mn-lt"/>
                <a:ea typeface="+mn-ea"/>
                <a:cs typeface="+mn-cs"/>
              </a:rPr>
              <a:t>Circle K 35.05</a:t>
            </a:r>
          </a:p>
          <a:p>
            <a:pPr marL="285750" marR="0" lvl="0" indent="-285750" algn="l" defTabSz="121917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US" sz="1600" kern="1200">
                <a:solidFill>
                  <a:schemeClr val="tx1"/>
                </a:solidFill>
                <a:effectLst/>
                <a:latin typeface="+mn-lt"/>
                <a:ea typeface="+mn-ea"/>
                <a:cs typeface="+mn-cs"/>
              </a:rPr>
              <a:t>NEW geography – CK Arizona has been created under the CK Grand Canyon division to provide a total view of Arizona without Las Vegas. </a:t>
            </a:r>
          </a:p>
          <a:p>
            <a:pPr marL="285750" marR="0" lvl="0" indent="-285750" algn="l" defTabSz="121917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US" sz="1600" kern="1200">
                <a:solidFill>
                  <a:schemeClr val="tx1"/>
                </a:solidFill>
                <a:effectLst/>
                <a:latin typeface="+mn-lt"/>
                <a:ea typeface="+mn-ea"/>
                <a:cs typeface="+mn-cs"/>
              </a:rPr>
              <a:t>County changes were made to Circle K RMAs and CRMAs to reflect their current business, including adding counties where Porter’s stores are present.</a:t>
            </a:r>
          </a:p>
          <a:p>
            <a:pPr marL="285750" marR="0" lvl="0" indent="-285750" algn="l" defTabSz="121917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US" sz="1600" kern="1200">
                <a:solidFill>
                  <a:schemeClr val="tx1"/>
                </a:solidFill>
                <a:effectLst/>
                <a:latin typeface="+mn-lt"/>
                <a:ea typeface="+mn-ea"/>
                <a:cs typeface="+mn-cs"/>
              </a:rPr>
              <a:t>Stores that have been closed through June 20, 2021 are </a:t>
            </a:r>
            <a:r>
              <a:rPr lang="en-US" sz="1600" b="1" i="1" kern="1200">
                <a:solidFill>
                  <a:schemeClr val="tx1"/>
                </a:solidFill>
                <a:effectLst/>
                <a:latin typeface="+mn-lt"/>
                <a:ea typeface="+mn-ea"/>
                <a:cs typeface="+mn-cs"/>
              </a:rPr>
              <a:t>excluded</a:t>
            </a:r>
            <a:r>
              <a:rPr lang="en-US" sz="1600" kern="1200">
                <a:solidFill>
                  <a:schemeClr val="tx1"/>
                </a:solidFill>
                <a:effectLst/>
                <a:latin typeface="+mn-lt"/>
                <a:ea typeface="+mn-ea"/>
                <a:cs typeface="+mn-cs"/>
              </a:rPr>
              <a:t> from the RMA back data.</a:t>
            </a:r>
          </a:p>
          <a:p>
            <a:endParaRPr lang="en-US" sz="1600" b="1" i="1" u="none" kern="1200">
              <a:solidFill>
                <a:schemeClr val="tx1"/>
              </a:solidFill>
              <a:effectLst/>
              <a:latin typeface="+mn-lt"/>
              <a:ea typeface="+mn-ea"/>
              <a:cs typeface="+mn-cs"/>
            </a:endParaRPr>
          </a:p>
          <a:p>
            <a:r>
              <a:rPr lang="en-US" sz="1600" b="1" i="1" u="none" kern="1200">
                <a:solidFill>
                  <a:schemeClr val="tx1"/>
                </a:solidFill>
                <a:effectLst/>
                <a:latin typeface="+mn-lt"/>
                <a:ea typeface="+mn-ea"/>
                <a:cs typeface="+mn-cs"/>
              </a:rPr>
              <a:t>Circle K 35.0</a:t>
            </a:r>
          </a:p>
          <a:p>
            <a:pPr marL="285750" marR="0" lvl="0" indent="-285750" algn="l" defTabSz="121917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US" sz="1600" kern="1200">
                <a:solidFill>
                  <a:schemeClr val="tx1"/>
                </a:solidFill>
                <a:effectLst/>
                <a:latin typeface="+mn-lt"/>
                <a:ea typeface="+mn-ea"/>
                <a:cs typeface="+mn-cs"/>
              </a:rPr>
              <a:t>Stores that have been closed through December 27, 2020 are </a:t>
            </a:r>
            <a:r>
              <a:rPr lang="en-US" sz="1600" b="1" i="1" kern="1200">
                <a:solidFill>
                  <a:schemeClr val="tx1"/>
                </a:solidFill>
                <a:effectLst/>
                <a:latin typeface="+mn-lt"/>
                <a:ea typeface="+mn-ea"/>
                <a:cs typeface="+mn-cs"/>
              </a:rPr>
              <a:t>excluded</a:t>
            </a:r>
            <a:r>
              <a:rPr lang="en-US" sz="1600" kern="1200">
                <a:solidFill>
                  <a:schemeClr val="tx1"/>
                </a:solidFill>
                <a:effectLst/>
                <a:latin typeface="+mn-lt"/>
                <a:ea typeface="+mn-ea"/>
                <a:cs typeface="+mn-cs"/>
              </a:rPr>
              <a:t> from the RMA back data.</a:t>
            </a:r>
          </a:p>
          <a:p>
            <a:endParaRPr lang="en-US" sz="1600" b="1" i="1" u="none" kern="1200">
              <a:solidFill>
                <a:schemeClr val="tx1"/>
              </a:solidFill>
              <a:effectLst/>
              <a:latin typeface="+mn-lt"/>
              <a:ea typeface="+mn-ea"/>
              <a:cs typeface="+mn-cs"/>
            </a:endParaRPr>
          </a:p>
          <a:p>
            <a:r>
              <a:rPr lang="en-US" sz="1600" b="1" i="1" u="none" kern="1200">
                <a:solidFill>
                  <a:schemeClr val="tx1"/>
                </a:solidFill>
                <a:effectLst/>
                <a:latin typeface="+mn-lt"/>
                <a:ea typeface="+mn-ea"/>
                <a:cs typeface="+mn-cs"/>
              </a:rPr>
              <a:t>Circle K 34.01</a:t>
            </a:r>
            <a:endParaRPr lang="en-US" sz="2000" b="1" i="1" u="none" kern="1200">
              <a:solidFill>
                <a:schemeClr val="tx1"/>
              </a:solidFill>
              <a:effectLst/>
              <a:latin typeface="+mn-lt"/>
              <a:ea typeface="+mn-ea"/>
              <a:cs typeface="+mn-cs"/>
            </a:endParaRPr>
          </a:p>
          <a:p>
            <a:pPr marL="285750" marR="0" lvl="0" indent="-285750" algn="l" defTabSz="121917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US" sz="1600" kern="1200">
                <a:solidFill>
                  <a:schemeClr val="tx1"/>
                </a:solidFill>
                <a:effectLst/>
                <a:latin typeface="+mn-lt"/>
                <a:ea typeface="+mn-ea"/>
                <a:cs typeface="+mn-cs"/>
              </a:rPr>
              <a:t>Stores that have been closed or sold during the period January 4, 2015 – March 29, 2020 are </a:t>
            </a:r>
            <a:r>
              <a:rPr lang="en-US" sz="1600" b="1" i="1" kern="1200">
                <a:solidFill>
                  <a:schemeClr val="tx1"/>
                </a:solidFill>
                <a:effectLst/>
                <a:latin typeface="+mn-lt"/>
                <a:ea typeface="+mn-ea"/>
                <a:cs typeface="+mn-cs"/>
              </a:rPr>
              <a:t>excluded</a:t>
            </a:r>
            <a:r>
              <a:rPr lang="en-US" sz="1600" kern="1200">
                <a:solidFill>
                  <a:schemeClr val="tx1"/>
                </a:solidFill>
                <a:effectLst/>
                <a:latin typeface="+mn-lt"/>
                <a:ea typeface="+mn-ea"/>
                <a:cs typeface="+mn-cs"/>
              </a:rPr>
              <a:t> from the RMA back data.</a:t>
            </a:r>
          </a:p>
          <a:p>
            <a:endParaRPr lang="en-US" sz="1600" b="1" i="1" u="none" kern="1200">
              <a:solidFill>
                <a:schemeClr val="tx1"/>
              </a:solidFill>
              <a:effectLst/>
              <a:latin typeface="+mn-lt"/>
              <a:ea typeface="+mn-ea"/>
              <a:cs typeface="+mn-cs"/>
            </a:endParaRPr>
          </a:p>
          <a:p>
            <a:r>
              <a:rPr lang="en-US" sz="1600" b="1" i="1" u="none" kern="1200">
                <a:solidFill>
                  <a:schemeClr val="tx1"/>
                </a:solidFill>
                <a:effectLst/>
                <a:latin typeface="+mn-lt"/>
                <a:ea typeface="+mn-ea"/>
                <a:cs typeface="+mn-cs"/>
              </a:rPr>
              <a:t>Circle K 34.0</a:t>
            </a:r>
            <a:endParaRPr lang="en-US" sz="2000" b="1" i="1" u="none" kern="1200">
              <a:solidFill>
                <a:schemeClr val="tx1"/>
              </a:solidFill>
              <a:effectLst/>
              <a:latin typeface="+mn-lt"/>
              <a:ea typeface="+mn-ea"/>
              <a:cs typeface="+mn-cs"/>
            </a:endParaRPr>
          </a:p>
          <a:p>
            <a:pPr marL="285750" marR="0" lvl="0" indent="-285750" algn="l" defTabSz="121917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US" sz="1600" kern="1200">
                <a:solidFill>
                  <a:schemeClr val="tx1"/>
                </a:solidFill>
                <a:effectLst/>
                <a:latin typeface="+mn-lt"/>
                <a:ea typeface="+mn-ea"/>
                <a:cs typeface="+mn-cs"/>
              </a:rPr>
              <a:t>NEW geographies and revised reporting structure – </a:t>
            </a:r>
          </a:p>
          <a:p>
            <a:pPr marL="628650" marR="0" lvl="1" indent="-171450" algn="l" defTabSz="121917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lang="en-US" sz="1200" kern="1200">
                <a:solidFill>
                  <a:schemeClr val="tx1"/>
                </a:solidFill>
                <a:effectLst/>
                <a:latin typeface="+mn-lt"/>
                <a:ea typeface="+mn-ea"/>
                <a:cs typeface="+mn-cs"/>
              </a:rPr>
              <a:t>Circle K requested we break out their Northern Tier into 3 new marketing areas – Greater Twin Cities, Upper Midwest, and West Northern Tier – which are now available for Convenience release. </a:t>
            </a:r>
          </a:p>
          <a:p>
            <a:pPr marL="628650" marR="0" lvl="1" indent="-171450" algn="l" defTabSz="121917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lang="en-US" sz="1200" kern="1200">
                <a:solidFill>
                  <a:schemeClr val="tx1"/>
                </a:solidFill>
                <a:effectLst/>
                <a:latin typeface="+mn-lt"/>
                <a:ea typeface="+mn-ea"/>
                <a:cs typeface="+mn-cs"/>
              </a:rPr>
              <a:t>A new RMA has been created – along with corresponding aggregates – for the Holiday stores in Alaska.</a:t>
            </a:r>
          </a:p>
          <a:p>
            <a:pPr marL="628650" marR="0" lvl="1" indent="-171450" algn="l" defTabSz="121917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lang="en-US" sz="1200" kern="1200">
                <a:solidFill>
                  <a:schemeClr val="tx1"/>
                </a:solidFill>
                <a:effectLst/>
                <a:latin typeface="+mn-lt"/>
                <a:ea typeface="+mn-ea"/>
                <a:cs typeface="+mn-cs"/>
              </a:rPr>
              <a:t>The Northern Tier geography has been incorporated into Circle K’s corporate total, as there is no longer the need for Circle K without Northern Tier.</a:t>
            </a:r>
          </a:p>
          <a:p>
            <a:pPr marL="628650" marR="0" lvl="1" indent="-171450" algn="l" defTabSz="121917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lang="en-US" sz="1200" kern="1200">
                <a:solidFill>
                  <a:schemeClr val="tx1"/>
                </a:solidFill>
                <a:effectLst/>
                <a:latin typeface="+mn-lt"/>
                <a:ea typeface="+mn-ea"/>
                <a:cs typeface="+mn-cs"/>
              </a:rPr>
              <a:t>To reflect the retailer’s current naming conventions, Arizona was renamed to Grand Canyon and South Florida was renamed to Florida.</a:t>
            </a:r>
          </a:p>
          <a:p>
            <a:pPr marL="628650" marR="0" lvl="1" indent="-171450" algn="l" defTabSz="121917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lang="en-US" sz="1200" kern="1200">
                <a:solidFill>
                  <a:schemeClr val="tx1"/>
                </a:solidFill>
                <a:effectLst/>
                <a:latin typeface="+mn-lt"/>
                <a:ea typeface="+mn-ea"/>
                <a:cs typeface="+mn-cs"/>
              </a:rPr>
              <a:t>Minor county changes were made to Circle K CRMAs to account for expansion and to remove counties where the retailer is no longer present.</a:t>
            </a:r>
          </a:p>
          <a:p>
            <a:pPr marL="285750" marR="0" lvl="0" indent="-285750" algn="l" defTabSz="121917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US" sz="1600" kern="1200">
                <a:solidFill>
                  <a:schemeClr val="tx1"/>
                </a:solidFill>
                <a:effectLst/>
                <a:latin typeface="+mn-lt"/>
                <a:ea typeface="+mn-ea"/>
                <a:cs typeface="+mn-cs"/>
              </a:rPr>
              <a:t>Stores that have been closed or sold during the period January 4, 2015 – November 3, 2019 are </a:t>
            </a:r>
            <a:r>
              <a:rPr lang="en-US" sz="1600" b="1" i="1" kern="1200">
                <a:solidFill>
                  <a:schemeClr val="tx1"/>
                </a:solidFill>
                <a:effectLst/>
                <a:latin typeface="+mn-lt"/>
                <a:ea typeface="+mn-ea"/>
                <a:cs typeface="+mn-cs"/>
              </a:rPr>
              <a:t>excluded</a:t>
            </a:r>
            <a:r>
              <a:rPr lang="en-US" sz="1600" kern="1200">
                <a:solidFill>
                  <a:schemeClr val="tx1"/>
                </a:solidFill>
                <a:effectLst/>
                <a:latin typeface="+mn-lt"/>
                <a:ea typeface="+mn-ea"/>
                <a:cs typeface="+mn-cs"/>
              </a:rPr>
              <a:t> from the RMA back data.</a:t>
            </a: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endParaRPr lang="en-US" sz="1600" kern="120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b="1" i="1"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rPr>
              <a:t>Circle K 32.0</a:t>
            </a:r>
          </a:p>
          <a:p>
            <a:pPr marL="285750" marR="0" lvl="0" indent="-285750" algn="l" defTabSz="121917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US" sz="1600" kern="1200">
                <a:solidFill>
                  <a:schemeClr val="tx1"/>
                </a:solidFill>
                <a:effectLst/>
                <a:latin typeface="+mn-lt"/>
                <a:ea typeface="+mn-ea"/>
                <a:cs typeface="+mn-cs"/>
              </a:rPr>
              <a:t>Stores that have been closed or sold during the period January 5, 2014 – March 31, 2019 are </a:t>
            </a:r>
            <a:r>
              <a:rPr lang="en-US" sz="1600" b="1" i="1" kern="1200">
                <a:solidFill>
                  <a:schemeClr val="tx1"/>
                </a:solidFill>
                <a:effectLst/>
                <a:latin typeface="+mn-lt"/>
                <a:ea typeface="+mn-ea"/>
                <a:cs typeface="+mn-cs"/>
              </a:rPr>
              <a:t>excluded</a:t>
            </a:r>
            <a:r>
              <a:rPr lang="en-US" sz="1600" kern="1200">
                <a:solidFill>
                  <a:schemeClr val="tx1"/>
                </a:solidFill>
                <a:effectLst/>
                <a:latin typeface="+mn-lt"/>
                <a:ea typeface="+mn-ea"/>
                <a:cs typeface="+mn-cs"/>
              </a:rPr>
              <a:t> from the RMA back data.</a:t>
            </a:r>
          </a:p>
          <a:p>
            <a:pPr marL="0" marR="0" lvl="0" indent="0" algn="l" defTabSz="1219170" rtl="0" eaLnBrk="1" fontAlgn="auto" latinLnBrk="0" hangingPunct="1">
              <a:lnSpc>
                <a:spcPct val="100000"/>
              </a:lnSpc>
              <a:spcBef>
                <a:spcPts val="0"/>
              </a:spcBef>
              <a:spcAft>
                <a:spcPts val="0"/>
              </a:spcAft>
              <a:buClrTx/>
              <a:buSzTx/>
              <a:buFont typeface="Wingdings" panose="05000000000000000000" pitchFamily="2" charset="2"/>
              <a:buNone/>
              <a:tabLst/>
              <a:defRPr/>
            </a:pPr>
            <a:endParaRPr lang="en-US" sz="1600" kern="1200">
              <a:solidFill>
                <a:schemeClr val="tx1"/>
              </a:solidFill>
              <a:effectLst/>
              <a:latin typeface="+mn-lt"/>
              <a:ea typeface="+mn-ea"/>
              <a:cs typeface="+mn-cs"/>
            </a:endParaRPr>
          </a:p>
          <a:p>
            <a:pPr marL="0" marR="0" lvl="0" indent="0" algn="l" defTabSz="1219170" rtl="0" eaLnBrk="1" fontAlgn="auto" latinLnBrk="0" hangingPunct="1">
              <a:lnSpc>
                <a:spcPct val="100000"/>
              </a:lnSpc>
              <a:spcBef>
                <a:spcPts val="0"/>
              </a:spcBef>
              <a:spcAft>
                <a:spcPts val="0"/>
              </a:spcAft>
              <a:buClrTx/>
              <a:buSzTx/>
              <a:buFont typeface="Wingdings" panose="05000000000000000000" pitchFamily="2" charset="2"/>
              <a:buNone/>
              <a:tabLst/>
              <a:defRPr/>
            </a:pPr>
            <a:r>
              <a:rPr lang="en-US" sz="1600" b="1" i="1" kern="1200">
                <a:solidFill>
                  <a:schemeClr val="tx1"/>
                </a:solidFill>
                <a:effectLst/>
                <a:latin typeface="+mn-lt"/>
                <a:ea typeface="+mn-ea"/>
                <a:cs typeface="+mn-cs"/>
              </a:rPr>
              <a:t>Circle K 31.0</a:t>
            </a:r>
          </a:p>
          <a:p>
            <a:pPr marL="285750" marR="0" lvl="0" indent="-285750" algn="l" defTabSz="121917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US" sz="1600" kern="1200">
                <a:solidFill>
                  <a:schemeClr val="tx1"/>
                </a:solidFill>
                <a:effectLst/>
                <a:latin typeface="+mn-lt"/>
                <a:ea typeface="+mn-ea"/>
                <a:cs typeface="+mn-cs"/>
              </a:rPr>
              <a:t>Additional volumetric history back to week ending August 7, 2016 (IRI week 1927) is available for Circle K’s Northern Tier RMA as well as their corporate total which includes the Northern Tier (Holiday Station) stores.</a:t>
            </a:r>
          </a:p>
          <a:p>
            <a:pPr marL="285750" marR="0" lvl="0" indent="-285750" algn="l" defTabSz="121917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US" sz="1600" kern="1200">
                <a:solidFill>
                  <a:schemeClr val="tx1"/>
                </a:solidFill>
                <a:effectLst/>
                <a:latin typeface="+mn-lt"/>
                <a:ea typeface="+mn-ea"/>
                <a:cs typeface="+mn-cs"/>
              </a:rPr>
              <a:t>NEW geographies – Circle K’s Northern Tier geography was evaluated as a CRMA along with a corporate total inclusive of the Northern Tier counties.  Both are now available for Convenience volumetric release. </a:t>
            </a:r>
          </a:p>
          <a:p>
            <a:pPr marL="285750" marR="0" lvl="0" indent="-285750" algn="l" defTabSz="121917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US" sz="1600" kern="1200">
                <a:solidFill>
                  <a:schemeClr val="tx1"/>
                </a:solidFill>
                <a:effectLst/>
                <a:latin typeface="+mn-lt"/>
                <a:ea typeface="+mn-ea"/>
                <a:cs typeface="+mn-cs"/>
              </a:rPr>
              <a:t>Stores that have been closed or sold during the period January 5, 2014 – December 9, 2018 are </a:t>
            </a:r>
            <a:r>
              <a:rPr lang="en-US" sz="1600" b="1" i="1" kern="1200">
                <a:solidFill>
                  <a:schemeClr val="tx1"/>
                </a:solidFill>
                <a:effectLst/>
                <a:latin typeface="+mn-lt"/>
                <a:ea typeface="+mn-ea"/>
                <a:cs typeface="+mn-cs"/>
              </a:rPr>
              <a:t>excluded</a:t>
            </a:r>
            <a:r>
              <a:rPr lang="en-US" sz="1600" kern="1200">
                <a:solidFill>
                  <a:schemeClr val="tx1"/>
                </a:solidFill>
                <a:effectLst/>
                <a:latin typeface="+mn-lt"/>
                <a:ea typeface="+mn-ea"/>
                <a:cs typeface="+mn-cs"/>
              </a:rPr>
              <a:t> from the RMA back data.</a:t>
            </a:r>
          </a:p>
          <a:p>
            <a:pPr marL="171450" lvl="0" indent="-171450">
              <a:buFont typeface="Wingdings" panose="05000000000000000000" pitchFamily="2" charset="2"/>
              <a:buChar char="Ø"/>
            </a:pPr>
            <a:endParaRPr lang="en-US" sz="1200" b="1" i="1"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b="1" i="1"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rPr>
              <a:t>Circle K 30.0</a:t>
            </a:r>
          </a:p>
          <a:p>
            <a:pPr marL="285750" marR="0" lvl="0" indent="-285750" algn="l" defTabSz="121917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US" sz="1600" kern="1200">
                <a:solidFill>
                  <a:schemeClr val="tx1"/>
                </a:solidFill>
                <a:effectLst/>
                <a:latin typeface="+mn-lt"/>
                <a:ea typeface="+mn-ea"/>
                <a:cs typeface="+mn-cs"/>
              </a:rPr>
              <a:t>Revised Reporting Structure – </a:t>
            </a:r>
          </a:p>
          <a:p>
            <a:pPr marL="628650" marR="0" lvl="1" indent="-171450" algn="l" defTabSz="121917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lang="en-US" sz="1200" kern="1200">
                <a:solidFill>
                  <a:schemeClr val="tx1"/>
                </a:solidFill>
                <a:effectLst/>
                <a:latin typeface="+mn-lt"/>
                <a:ea typeface="+mn-ea"/>
                <a:cs typeface="+mn-cs"/>
              </a:rPr>
              <a:t>Circle K’s Retailer Only Circle K and CST Brands RMAs have been removed.</a:t>
            </a:r>
          </a:p>
          <a:p>
            <a:pPr marL="628650" marR="0" lvl="1" indent="-171450" algn="l" defTabSz="121917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lang="en-US" sz="1200" kern="1200">
                <a:solidFill>
                  <a:schemeClr val="tx1"/>
                </a:solidFill>
                <a:effectLst/>
                <a:latin typeface="+mn-lt"/>
                <a:ea typeface="+mn-ea"/>
                <a:cs typeface="+mn-cs"/>
              </a:rPr>
              <a:t>Minor county changes were made to reflect Circle K’s current business.</a:t>
            </a:r>
          </a:p>
          <a:p>
            <a:pPr marL="285750" marR="0" lvl="0" indent="-285750" algn="l" defTabSz="121917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US" sz="1600" kern="1200">
                <a:solidFill>
                  <a:schemeClr val="tx1"/>
                </a:solidFill>
                <a:effectLst/>
                <a:latin typeface="+mn-lt"/>
                <a:ea typeface="+mn-ea"/>
                <a:cs typeface="+mn-cs"/>
              </a:rPr>
              <a:t>Stores that have been closed or sold during the period January 1, 2013 – July 8, 2018 are </a:t>
            </a:r>
            <a:r>
              <a:rPr lang="en-US" sz="1600" b="1" i="1" kern="1200">
                <a:solidFill>
                  <a:schemeClr val="tx1"/>
                </a:solidFill>
                <a:effectLst/>
                <a:latin typeface="+mn-lt"/>
                <a:ea typeface="+mn-ea"/>
                <a:cs typeface="+mn-cs"/>
              </a:rPr>
              <a:t>excluded</a:t>
            </a:r>
            <a:r>
              <a:rPr lang="en-US" sz="1600" kern="1200">
                <a:solidFill>
                  <a:schemeClr val="tx1"/>
                </a:solidFill>
                <a:effectLst/>
                <a:latin typeface="+mn-lt"/>
                <a:ea typeface="+mn-ea"/>
                <a:cs typeface="+mn-cs"/>
              </a:rPr>
              <a:t> from the RMA back data.</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b="1" i="1"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b="1" i="1"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rPr>
              <a:t>Circle K 28.0</a:t>
            </a:r>
          </a:p>
          <a:p>
            <a:pPr marL="285750" marR="0" lvl="0" indent="-285750" algn="l" defTabSz="121917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US" sz="1600" kern="1200">
                <a:solidFill>
                  <a:schemeClr val="tx1"/>
                </a:solidFill>
                <a:effectLst/>
                <a:latin typeface="+mn-lt"/>
                <a:ea typeface="+mn-ea"/>
                <a:cs typeface="+mn-cs"/>
              </a:rPr>
              <a:t>NEW geography – </a:t>
            </a:r>
          </a:p>
          <a:p>
            <a:pPr marL="628650" lvl="1" indent="-171450">
              <a:buFont typeface="Courier New" panose="02070309020205020404" pitchFamily="49" charset="0"/>
              <a:buChar char="o"/>
            </a:pPr>
            <a:r>
              <a:rPr lang="en-US" sz="1200" kern="1200">
                <a:solidFill>
                  <a:schemeClr val="tx1"/>
                </a:solidFill>
                <a:effectLst/>
                <a:latin typeface="+mn-lt"/>
                <a:ea typeface="+mn-ea"/>
                <a:cs typeface="+mn-cs"/>
              </a:rPr>
              <a:t>New census data – Flash Foods’ census data back to week ending December 27, 2015 (IRI week 1895) are available.</a:t>
            </a:r>
          </a:p>
          <a:p>
            <a:pPr marL="628650" lvl="1" indent="-171450">
              <a:buFont typeface="Courier New" panose="02070309020205020404" pitchFamily="49" charset="0"/>
              <a:buChar char="o"/>
            </a:pPr>
            <a:r>
              <a:rPr lang="en-US" sz="1200" kern="1200">
                <a:solidFill>
                  <a:schemeClr val="tx1"/>
                </a:solidFill>
                <a:effectLst/>
                <a:latin typeface="+mn-lt"/>
                <a:ea typeface="+mn-ea"/>
                <a:cs typeface="+mn-cs"/>
              </a:rPr>
              <a:t>The geography with the Flash Foods stores is now named CK CST S ATL-RMA.</a:t>
            </a:r>
          </a:p>
          <a:p>
            <a:pPr marL="285750" marR="0" lvl="0" indent="-285750" algn="l" defTabSz="121917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US" sz="1600" kern="1200">
                <a:solidFill>
                  <a:schemeClr val="tx1"/>
                </a:solidFill>
                <a:effectLst/>
                <a:latin typeface="+mn-lt"/>
                <a:ea typeface="+mn-ea"/>
                <a:cs typeface="+mn-cs"/>
              </a:rPr>
              <a:t>Sample-based CK CST FLASH FOODS-SRMA has been removed now that the census RMA is available.</a:t>
            </a:r>
          </a:p>
          <a:p>
            <a:pPr marL="285750" marR="0" lvl="0" indent="-285750" algn="l" defTabSz="121917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US" sz="1600" kern="1200">
                <a:solidFill>
                  <a:schemeClr val="tx1"/>
                </a:solidFill>
                <a:effectLst/>
                <a:latin typeface="+mn-lt"/>
                <a:ea typeface="+mn-ea"/>
                <a:cs typeface="+mn-cs"/>
              </a:rPr>
              <a:t>Stores that have been closed or sold during the period January 1, 2013 – January 7, 2018 are </a:t>
            </a:r>
            <a:r>
              <a:rPr lang="en-US" sz="1600" b="1" i="1" kern="1200">
                <a:solidFill>
                  <a:schemeClr val="tx1"/>
                </a:solidFill>
                <a:effectLst/>
                <a:latin typeface="+mn-lt"/>
                <a:ea typeface="+mn-ea"/>
                <a:cs typeface="+mn-cs"/>
              </a:rPr>
              <a:t>excluded</a:t>
            </a:r>
            <a:r>
              <a:rPr lang="en-US" sz="1600" kern="1200">
                <a:solidFill>
                  <a:schemeClr val="tx1"/>
                </a:solidFill>
                <a:effectLst/>
                <a:latin typeface="+mn-lt"/>
                <a:ea typeface="+mn-ea"/>
                <a:cs typeface="+mn-cs"/>
              </a:rPr>
              <a:t> from the RMA back data.</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b="1" i="1"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b="1" i="1"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rPr>
              <a:t>Circle K 27.0</a:t>
            </a:r>
          </a:p>
          <a:p>
            <a:pPr marL="285750" marR="0" lvl="0" indent="-285750" algn="l" defTabSz="121917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US" sz="1600" kern="1200">
                <a:solidFill>
                  <a:schemeClr val="tx1"/>
                </a:solidFill>
                <a:effectLst/>
                <a:latin typeface="+mn-lt"/>
                <a:ea typeface="+mn-ea"/>
                <a:cs typeface="+mn-cs"/>
              </a:rPr>
              <a:t>Revised reporting structure and NEW geographies – </a:t>
            </a:r>
          </a:p>
          <a:p>
            <a:pPr marL="628650" lvl="1" indent="-171450">
              <a:buFont typeface="Courier New" panose="02070309020205020404" pitchFamily="49" charset="0"/>
              <a:buChar char="o"/>
            </a:pPr>
            <a:r>
              <a:rPr lang="en-US" sz="1200" kern="1200">
                <a:solidFill>
                  <a:schemeClr val="tx1"/>
                </a:solidFill>
                <a:effectLst/>
                <a:latin typeface="+mn-lt"/>
                <a:ea typeface="+mn-ea"/>
                <a:cs typeface="+mn-cs"/>
              </a:rPr>
              <a:t>Circle K has removed the Circle K vs. Pantry distinction.</a:t>
            </a:r>
            <a:endParaRPr lang="en-US" sz="1800" kern="1200">
              <a:solidFill>
                <a:schemeClr val="tx1"/>
              </a:solidFill>
              <a:effectLst/>
              <a:latin typeface="+mn-lt"/>
              <a:ea typeface="+mn-ea"/>
              <a:cs typeface="+mn-cs"/>
            </a:endParaRPr>
          </a:p>
          <a:p>
            <a:pPr marL="628650" lvl="1" indent="-171450">
              <a:buFont typeface="Courier New" panose="02070309020205020404" pitchFamily="49" charset="0"/>
              <a:buChar char="o"/>
            </a:pPr>
            <a:r>
              <a:rPr lang="en-US" sz="1200" kern="1200">
                <a:solidFill>
                  <a:schemeClr val="tx1"/>
                </a:solidFill>
                <a:effectLst/>
                <a:latin typeface="+mn-lt"/>
                <a:ea typeface="+mn-ea"/>
                <a:cs typeface="+mn-cs"/>
              </a:rPr>
              <a:t>With the acquisition of CST Brands, there are now Circle K and CST Brands RMAs, to separate Circle K’s original stores from those they recently acquired from CST Brands.</a:t>
            </a:r>
            <a:endParaRPr lang="en-US" sz="1800" kern="1200">
              <a:solidFill>
                <a:schemeClr val="tx1"/>
              </a:solidFill>
              <a:effectLst/>
              <a:latin typeface="+mn-lt"/>
              <a:ea typeface="+mn-ea"/>
              <a:cs typeface="+mn-cs"/>
            </a:endParaRPr>
          </a:p>
          <a:p>
            <a:pPr marL="1085850" lvl="2" indent="-171450">
              <a:buFont typeface="Wingdings" panose="05000000000000000000" pitchFamily="2" charset="2"/>
              <a:buChar char="§"/>
            </a:pPr>
            <a:r>
              <a:rPr lang="en-US" sz="1200" kern="1200">
                <a:solidFill>
                  <a:schemeClr val="tx1"/>
                </a:solidFill>
                <a:effectLst/>
                <a:latin typeface="+mn-lt"/>
                <a:ea typeface="+mn-ea"/>
                <a:cs typeface="+mn-cs"/>
              </a:rPr>
              <a:t>CK CST FLASH FOODS is currently a sample-based SRMA geography (though IRI is currently working to obtain census data for the Flash Foods stores). </a:t>
            </a:r>
            <a:endParaRPr lang="en-US" sz="1800" kern="1200">
              <a:solidFill>
                <a:schemeClr val="tx1"/>
              </a:solidFill>
              <a:effectLst/>
              <a:latin typeface="+mn-lt"/>
              <a:ea typeface="+mn-ea"/>
              <a:cs typeface="+mn-cs"/>
            </a:endParaRPr>
          </a:p>
          <a:p>
            <a:pPr marL="285750" marR="0" lvl="0" indent="-285750" algn="l" defTabSz="121917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US" sz="1600" kern="1200">
                <a:solidFill>
                  <a:schemeClr val="tx1"/>
                </a:solidFill>
                <a:effectLst/>
                <a:latin typeface="+mn-lt"/>
                <a:ea typeface="+mn-ea"/>
                <a:cs typeface="+mn-cs"/>
              </a:rPr>
              <a:t>Stores that have been closed or sold during the period January 1, 2012 – August 27, 2017 are </a:t>
            </a:r>
            <a:r>
              <a:rPr lang="en-US" sz="1600" b="1" i="1" kern="1200">
                <a:solidFill>
                  <a:schemeClr val="tx1"/>
                </a:solidFill>
                <a:effectLst/>
                <a:latin typeface="+mn-lt"/>
                <a:ea typeface="+mn-ea"/>
                <a:cs typeface="+mn-cs"/>
              </a:rPr>
              <a:t>excluded</a:t>
            </a:r>
            <a:r>
              <a:rPr lang="en-US" sz="1600" kern="1200">
                <a:solidFill>
                  <a:schemeClr val="tx1"/>
                </a:solidFill>
                <a:effectLst/>
                <a:latin typeface="+mn-lt"/>
                <a:ea typeface="+mn-ea"/>
                <a:cs typeface="+mn-cs"/>
              </a:rPr>
              <a:t> from the RMA back data.</a:t>
            </a:r>
          </a:p>
        </p:txBody>
      </p:sp>
      <p:sp>
        <p:nvSpPr>
          <p:cNvPr id="4" name="Slide Number Placeholder 3"/>
          <p:cNvSpPr>
            <a:spLocks noGrp="1"/>
          </p:cNvSpPr>
          <p:nvPr>
            <p:ph type="sldNum" sz="quarter"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689F83D9-D3A0-400E-BC17-0E11C93BCE4D}" type="slidenum">
              <a:rPr kumimoji="0" lang="en-US" sz="1800" b="0" i="0" u="none" strike="noStrike" kern="1200" cap="none" spc="0" normalizeH="0" baseline="0" noProof="0" smtClean="0">
                <a:ln>
                  <a:noFill/>
                </a:ln>
                <a:solidFill>
                  <a:prstClr val="black"/>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4</a:t>
            </a:fld>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0657052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7500" lnSpcReduction="20000"/>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i="1" u="none" strike="noStrike" kern="1200" baseline="0" err="1">
                <a:solidFill>
                  <a:schemeClr val="tx1"/>
                </a:solidFill>
                <a:latin typeface="Verdana" panose="020B0604030504040204" pitchFamily="34" charset="0"/>
                <a:ea typeface="Verdana" panose="020B0604030504040204" pitchFamily="34" charset="0"/>
                <a:cs typeface="Verdana" panose="020B0604030504040204" pitchFamily="34" charset="0"/>
              </a:rPr>
              <a:t>GoMart</a:t>
            </a:r>
            <a:r>
              <a:rPr lang="en-US" sz="1200" b="1" i="1"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rPr>
              <a:t> 36.0</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US" sz="1200" kern="1200">
                <a:solidFill>
                  <a:schemeClr val="tx1"/>
                </a:solidFill>
                <a:effectLst/>
                <a:latin typeface="+mn-lt"/>
                <a:ea typeface="+mn-ea"/>
                <a:cs typeface="+mn-cs"/>
              </a:rPr>
              <a:t>Stores that have been closed through October 10, 2021 are </a:t>
            </a:r>
            <a:r>
              <a:rPr lang="en-US" sz="1200" b="1" i="1" kern="1200">
                <a:solidFill>
                  <a:schemeClr val="tx1"/>
                </a:solidFill>
                <a:effectLst/>
                <a:latin typeface="+mn-lt"/>
                <a:ea typeface="+mn-ea"/>
                <a:cs typeface="+mn-cs"/>
              </a:rPr>
              <a:t>excluded</a:t>
            </a:r>
            <a:r>
              <a:rPr lang="en-US" sz="1200" kern="1200">
                <a:solidFill>
                  <a:schemeClr val="tx1"/>
                </a:solidFill>
                <a:effectLst/>
                <a:latin typeface="+mn-lt"/>
                <a:ea typeface="+mn-ea"/>
                <a:cs typeface="+mn-cs"/>
              </a:rPr>
              <a:t> from the RMA back data.</a:t>
            </a:r>
          </a:p>
          <a:p>
            <a:pPr marL="0" marR="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endParaRPr lang="en-US" sz="1200" b="1" i="1"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b="1" i="1" u="none" strike="noStrike" kern="1200" baseline="0" err="1">
                <a:solidFill>
                  <a:schemeClr val="tx1"/>
                </a:solidFill>
                <a:latin typeface="Verdana" panose="020B0604030504040204" pitchFamily="34" charset="0"/>
                <a:ea typeface="Verdana" panose="020B0604030504040204" pitchFamily="34" charset="0"/>
                <a:cs typeface="Verdana" panose="020B0604030504040204" pitchFamily="34" charset="0"/>
              </a:rPr>
              <a:t>GoMart</a:t>
            </a:r>
            <a:r>
              <a:rPr lang="en-US" sz="1200" b="1" i="1"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rPr>
              <a:t> 35.0</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US" sz="1200" kern="1200">
                <a:solidFill>
                  <a:schemeClr val="tx1"/>
                </a:solidFill>
                <a:effectLst/>
                <a:latin typeface="+mn-lt"/>
                <a:ea typeface="+mn-ea"/>
                <a:cs typeface="+mn-cs"/>
              </a:rPr>
              <a:t>Stores that have been closed through December 27, 2020 are </a:t>
            </a:r>
            <a:r>
              <a:rPr lang="en-US" sz="1200" b="1" i="1" kern="1200">
                <a:solidFill>
                  <a:schemeClr val="tx1"/>
                </a:solidFill>
                <a:effectLst/>
                <a:latin typeface="+mn-lt"/>
                <a:ea typeface="+mn-ea"/>
                <a:cs typeface="+mn-cs"/>
              </a:rPr>
              <a:t>excluded</a:t>
            </a:r>
            <a:r>
              <a:rPr lang="en-US" sz="1200" kern="1200">
                <a:solidFill>
                  <a:schemeClr val="tx1"/>
                </a:solidFill>
                <a:effectLst/>
                <a:latin typeface="+mn-lt"/>
                <a:ea typeface="+mn-ea"/>
                <a:cs typeface="+mn-cs"/>
              </a:rPr>
              <a:t> from the RMA back data.</a:t>
            </a:r>
          </a:p>
          <a:p>
            <a:endParaRPr lang="en-US" sz="1200" b="1" i="1" u="none" kern="1200">
              <a:solidFill>
                <a:schemeClr val="tx1"/>
              </a:solidFill>
              <a:effectLst/>
              <a:latin typeface="+mn-lt"/>
              <a:ea typeface="+mn-ea"/>
              <a:cs typeface="+mn-cs"/>
            </a:endParaRPr>
          </a:p>
          <a:p>
            <a:r>
              <a:rPr lang="en-US" sz="1200" b="1" i="1" u="none" kern="1200" err="1">
                <a:solidFill>
                  <a:schemeClr val="tx1"/>
                </a:solidFill>
                <a:effectLst/>
                <a:latin typeface="+mn-lt"/>
                <a:ea typeface="+mn-ea"/>
                <a:cs typeface="+mn-cs"/>
              </a:rPr>
              <a:t>GoMart</a:t>
            </a:r>
            <a:r>
              <a:rPr lang="en-US" sz="1200" b="1" i="1" u="none" kern="1200">
                <a:solidFill>
                  <a:schemeClr val="tx1"/>
                </a:solidFill>
                <a:effectLst/>
                <a:latin typeface="+mn-lt"/>
                <a:ea typeface="+mn-ea"/>
                <a:cs typeface="+mn-cs"/>
              </a:rPr>
              <a:t> 34.0</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US" sz="1200" kern="1200">
                <a:solidFill>
                  <a:schemeClr val="tx1"/>
                </a:solidFill>
                <a:effectLst/>
                <a:latin typeface="+mn-lt"/>
                <a:ea typeface="+mn-ea"/>
                <a:cs typeface="+mn-cs"/>
              </a:rPr>
              <a:t>Stores that have been closed or sold during the period January 4, 2015 – November 3, 2019 are </a:t>
            </a:r>
            <a:r>
              <a:rPr lang="en-US" sz="1200" b="1" i="1" kern="1200">
                <a:solidFill>
                  <a:schemeClr val="tx1"/>
                </a:solidFill>
                <a:effectLst/>
                <a:latin typeface="+mn-lt"/>
                <a:ea typeface="+mn-ea"/>
                <a:cs typeface="+mn-cs"/>
              </a:rPr>
              <a:t>excluded</a:t>
            </a:r>
            <a:r>
              <a:rPr lang="en-US" sz="1200" kern="1200">
                <a:solidFill>
                  <a:schemeClr val="tx1"/>
                </a:solidFill>
                <a:effectLst/>
                <a:latin typeface="+mn-lt"/>
                <a:ea typeface="+mn-ea"/>
                <a:cs typeface="+mn-cs"/>
              </a:rPr>
              <a:t> from the RMA back data.</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1" i="1"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i="1" u="none" strike="noStrike" kern="1200" baseline="0" err="1">
                <a:solidFill>
                  <a:schemeClr val="tx1"/>
                </a:solidFill>
                <a:latin typeface="Verdana" panose="020B0604030504040204" pitchFamily="34" charset="0"/>
                <a:ea typeface="Verdana" panose="020B0604030504040204" pitchFamily="34" charset="0"/>
                <a:cs typeface="Verdana" panose="020B0604030504040204" pitchFamily="34" charset="0"/>
              </a:rPr>
              <a:t>GoMart</a:t>
            </a:r>
            <a:r>
              <a:rPr lang="en-US" sz="1200" b="1" i="1"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rPr>
              <a:t> 32.0</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US" sz="1200" kern="1200">
                <a:solidFill>
                  <a:schemeClr val="tx1"/>
                </a:solidFill>
                <a:effectLst/>
                <a:latin typeface="+mn-lt"/>
                <a:ea typeface="+mn-ea"/>
                <a:cs typeface="+mn-cs"/>
              </a:rPr>
              <a:t>Stores that have been closed or sold during the period January 5, 2014 – March 31, 2019 are </a:t>
            </a:r>
            <a:r>
              <a:rPr lang="en-US" sz="1200" b="1" i="1" kern="1200">
                <a:solidFill>
                  <a:schemeClr val="tx1"/>
                </a:solidFill>
                <a:effectLst/>
                <a:latin typeface="+mn-lt"/>
                <a:ea typeface="+mn-ea"/>
                <a:cs typeface="+mn-cs"/>
              </a:rPr>
              <a:t>excluded</a:t>
            </a:r>
            <a:r>
              <a:rPr lang="en-US" sz="1200" kern="1200">
                <a:solidFill>
                  <a:schemeClr val="tx1"/>
                </a:solidFill>
                <a:effectLst/>
                <a:latin typeface="+mn-lt"/>
                <a:ea typeface="+mn-ea"/>
                <a:cs typeface="+mn-cs"/>
              </a:rPr>
              <a:t> from the RMA back data.</a:t>
            </a:r>
            <a:endParaRPr lang="en-US" sz="1200" b="1" i="1" kern="1600">
              <a:solidFill>
                <a:srgbClr val="CC0000"/>
              </a:solidFill>
              <a:latin typeface="Verdana"/>
              <a:ea typeface="Times New Roman"/>
              <a:cs typeface="Times New Roman"/>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1" i="1"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i="1" u="none" strike="noStrike" kern="1200" baseline="0" err="1">
                <a:solidFill>
                  <a:schemeClr val="tx1"/>
                </a:solidFill>
                <a:latin typeface="Verdana" panose="020B0604030504040204" pitchFamily="34" charset="0"/>
                <a:ea typeface="Verdana" panose="020B0604030504040204" pitchFamily="34" charset="0"/>
                <a:cs typeface="Verdana" panose="020B0604030504040204" pitchFamily="34" charset="0"/>
              </a:rPr>
              <a:t>GoMart</a:t>
            </a:r>
            <a:r>
              <a:rPr lang="en-US" sz="1200" b="1" i="1" kern="1600" baseline="0">
                <a:solidFill>
                  <a:srgbClr val="CC0000"/>
                </a:solidFill>
                <a:latin typeface="Verdana"/>
                <a:ea typeface="Times New Roman"/>
                <a:cs typeface="Times New Roman"/>
              </a:rPr>
              <a:t> </a:t>
            </a:r>
            <a:r>
              <a:rPr lang="en-US" sz="1200" b="1" i="1"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rPr>
              <a:t>31</a:t>
            </a:r>
            <a:r>
              <a:rPr lang="en-US" sz="1200" b="1" i="1" kern="1600">
                <a:solidFill>
                  <a:srgbClr val="CC0000"/>
                </a:solidFill>
                <a:latin typeface="Verdana"/>
                <a:ea typeface="Times New Roman"/>
                <a:cs typeface="Times New Roman"/>
              </a:rPr>
              <a:t>.0</a:t>
            </a:r>
            <a:endParaRPr lang="en-US" sz="1200" kern="1200">
              <a:solidFill>
                <a:schemeClr val="tx1"/>
              </a:solidFill>
              <a:effectLst/>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US" sz="1200" b="0" i="0"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rPr>
              <a:t>Stores that have been closed or sold during the period January 5, 2014 – December 9, 2018 are </a:t>
            </a:r>
            <a:r>
              <a:rPr lang="en-US" sz="1200" b="1" i="1"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rPr>
              <a:t>excluded</a:t>
            </a:r>
            <a:r>
              <a:rPr lang="en-US" sz="1200" b="0" i="0"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rPr>
              <a:t> from the RMA back data.</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1" i="1"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i="1" u="none" strike="noStrike" kern="1200" baseline="0" err="1">
                <a:solidFill>
                  <a:schemeClr val="tx1"/>
                </a:solidFill>
                <a:latin typeface="Verdana" panose="020B0604030504040204" pitchFamily="34" charset="0"/>
                <a:ea typeface="Verdana" panose="020B0604030504040204" pitchFamily="34" charset="0"/>
                <a:cs typeface="Verdana" panose="020B0604030504040204" pitchFamily="34" charset="0"/>
              </a:rPr>
              <a:t>GoMart</a:t>
            </a:r>
            <a:r>
              <a:rPr lang="en-US" sz="1200" b="1" i="1"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rPr>
              <a:t> </a:t>
            </a:r>
            <a:r>
              <a:rPr lang="en-US" sz="1200" b="1" i="1" u="none" strike="noStrike" kern="1600" baseline="0">
                <a:solidFill>
                  <a:srgbClr val="CC0000"/>
                </a:solidFill>
                <a:latin typeface="Verdana"/>
                <a:ea typeface="Verdana" panose="020B0604030504040204" pitchFamily="34" charset="0"/>
                <a:cs typeface="Times New Roman"/>
              </a:rPr>
              <a:t>30</a:t>
            </a:r>
            <a:r>
              <a:rPr lang="en-US" sz="1200" b="1" i="1" kern="1600">
                <a:solidFill>
                  <a:srgbClr val="CC0000"/>
                </a:solidFill>
                <a:latin typeface="Verdana"/>
                <a:ea typeface="Times New Roman"/>
                <a:cs typeface="Times New Roman"/>
              </a:rPr>
              <a:t>.0</a:t>
            </a:r>
            <a:endParaRPr lang="en-US" sz="1200" kern="1200">
              <a:solidFill>
                <a:schemeClr val="tx1"/>
              </a:solidFill>
              <a:effectLst/>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US" sz="1200" kern="1200">
                <a:solidFill>
                  <a:schemeClr val="tx1"/>
                </a:solidFill>
                <a:effectLst/>
                <a:latin typeface="+mn-lt"/>
                <a:ea typeface="+mn-ea"/>
                <a:cs typeface="+mn-cs"/>
              </a:rPr>
              <a:t>Stores that have been closed or sold during the period January 6, 2013 – July 8, 2018 are </a:t>
            </a:r>
            <a:r>
              <a:rPr lang="en-US" sz="1200" b="1" i="1" kern="1200">
                <a:solidFill>
                  <a:schemeClr val="tx1"/>
                </a:solidFill>
                <a:effectLst/>
                <a:latin typeface="+mn-lt"/>
                <a:ea typeface="+mn-ea"/>
                <a:cs typeface="+mn-cs"/>
              </a:rPr>
              <a:t>excluded</a:t>
            </a:r>
            <a:r>
              <a:rPr lang="en-US" sz="1200" kern="1200">
                <a:solidFill>
                  <a:schemeClr val="tx1"/>
                </a:solidFill>
                <a:effectLst/>
                <a:latin typeface="+mn-lt"/>
                <a:ea typeface="+mn-ea"/>
                <a:cs typeface="+mn-cs"/>
              </a:rPr>
              <a:t> from (S)RMA back data for Convenience retailers.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1" i="1"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i="1" u="none" strike="noStrike" kern="1200" baseline="0" err="1">
                <a:solidFill>
                  <a:schemeClr val="tx1"/>
                </a:solidFill>
                <a:latin typeface="Verdana" panose="020B0604030504040204" pitchFamily="34" charset="0"/>
                <a:ea typeface="Verdana" panose="020B0604030504040204" pitchFamily="34" charset="0"/>
                <a:cs typeface="Verdana" panose="020B0604030504040204" pitchFamily="34" charset="0"/>
              </a:rPr>
              <a:t>GoMart</a:t>
            </a:r>
            <a:r>
              <a:rPr lang="en-US" sz="1200" b="1" i="1"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rPr>
              <a:t> </a:t>
            </a:r>
            <a:r>
              <a:rPr lang="en-US" b="1" i="1" kern="1600" baseline="0">
                <a:solidFill>
                  <a:srgbClr val="CC0000"/>
                </a:solidFill>
                <a:latin typeface="Verdana"/>
                <a:ea typeface="Times New Roman"/>
                <a:cs typeface="Times New Roman"/>
              </a:rPr>
              <a:t>28</a:t>
            </a:r>
            <a:r>
              <a:rPr lang="en-US" b="1" i="1" kern="1600">
                <a:solidFill>
                  <a:srgbClr val="CC0000"/>
                </a:solidFill>
                <a:latin typeface="Verdana"/>
                <a:ea typeface="Times New Roman"/>
                <a:cs typeface="Times New Roman"/>
              </a:rPr>
              <a:t>.0</a:t>
            </a:r>
            <a:endParaRPr lang="en-US" sz="1200" kern="1200">
              <a:solidFill>
                <a:schemeClr val="tx1"/>
              </a:solidFill>
              <a:effectLst/>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US" sz="1200" kern="1200">
                <a:solidFill>
                  <a:schemeClr val="tx1"/>
                </a:solidFill>
                <a:effectLst/>
                <a:latin typeface="+mn-lt"/>
                <a:ea typeface="+mn-ea"/>
                <a:cs typeface="+mn-cs"/>
              </a:rPr>
              <a:t>Stores that have been closed or sold during the period January 6, 2013 – January 7, 2018 are </a:t>
            </a:r>
            <a:r>
              <a:rPr lang="en-US" sz="1200" b="1" i="1" kern="1200">
                <a:solidFill>
                  <a:schemeClr val="tx1"/>
                </a:solidFill>
                <a:effectLst/>
                <a:latin typeface="+mn-lt"/>
                <a:ea typeface="+mn-ea"/>
                <a:cs typeface="+mn-cs"/>
              </a:rPr>
              <a:t>excluded</a:t>
            </a:r>
            <a:r>
              <a:rPr lang="en-US" sz="1200" kern="1200">
                <a:solidFill>
                  <a:schemeClr val="tx1"/>
                </a:solidFill>
                <a:effectLst/>
                <a:latin typeface="+mn-lt"/>
                <a:ea typeface="+mn-ea"/>
                <a:cs typeface="+mn-cs"/>
              </a:rPr>
              <a:t> from (S)RMA back data for Convenience retailers.</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b="1" i="1"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b="1" i="1" u="none" strike="noStrike" kern="1200" baseline="0" err="1">
                <a:solidFill>
                  <a:schemeClr val="tx1"/>
                </a:solidFill>
                <a:latin typeface="Verdana" panose="020B0604030504040204" pitchFamily="34" charset="0"/>
                <a:ea typeface="Verdana" panose="020B0604030504040204" pitchFamily="34" charset="0"/>
                <a:cs typeface="Verdana" panose="020B0604030504040204" pitchFamily="34" charset="0"/>
              </a:rPr>
              <a:t>GoMart</a:t>
            </a:r>
            <a:r>
              <a:rPr lang="en-US" sz="1200" b="1" i="1"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rPr>
              <a:t> </a:t>
            </a:r>
            <a:r>
              <a:rPr lang="en-US" b="1" i="1" kern="1600" baseline="0">
                <a:solidFill>
                  <a:srgbClr val="CC0000"/>
                </a:solidFill>
                <a:latin typeface="Verdana"/>
                <a:ea typeface="Times New Roman"/>
                <a:cs typeface="Times New Roman"/>
              </a:rPr>
              <a:t>27</a:t>
            </a:r>
            <a:r>
              <a:rPr lang="en-US" b="1" i="1" kern="1600">
                <a:solidFill>
                  <a:srgbClr val="CC0000"/>
                </a:solidFill>
                <a:latin typeface="Verdana"/>
                <a:ea typeface="Times New Roman"/>
                <a:cs typeface="Times New Roman"/>
              </a:rPr>
              <a:t>.0</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0" lang="en-US" sz="1200" b="0" i="0" u="none" strike="noStrike" kern="1200" cap="none" spc="0" normalizeH="0" baseline="0" noProof="0">
                <a:ln>
                  <a:noFill/>
                </a:ln>
                <a:solidFill>
                  <a:prstClr val="black"/>
                </a:solidFill>
                <a:effectLst/>
                <a:uLnTx/>
                <a:uFillTx/>
                <a:latin typeface="+mn-lt"/>
                <a:ea typeface="+mn-ea"/>
                <a:cs typeface="+mn-cs"/>
              </a:rPr>
              <a:t>Stores that have been closed or sold during the period January 1, 2012 – August 27, 2017 are </a:t>
            </a:r>
            <a:r>
              <a:rPr kumimoji="0" lang="en-US" sz="1200" b="1" i="1" u="none" strike="noStrike" kern="1200" cap="none" spc="0" normalizeH="0" baseline="0" noProof="0">
                <a:ln>
                  <a:noFill/>
                </a:ln>
                <a:solidFill>
                  <a:prstClr val="black"/>
                </a:solidFill>
                <a:effectLst/>
                <a:uLnTx/>
                <a:uFillTx/>
                <a:latin typeface="+mn-lt"/>
                <a:ea typeface="+mn-ea"/>
                <a:cs typeface="+mn-cs"/>
              </a:rPr>
              <a:t>excluded</a:t>
            </a:r>
            <a:r>
              <a:rPr kumimoji="0" lang="en-US" sz="1200" b="0" i="0" u="none" strike="noStrike" kern="1200" cap="none" spc="0" normalizeH="0" baseline="0" noProof="0">
                <a:ln>
                  <a:noFill/>
                </a:ln>
                <a:solidFill>
                  <a:prstClr val="black"/>
                </a:solidFill>
                <a:effectLst/>
                <a:uLnTx/>
                <a:uFillTx/>
                <a:latin typeface="+mn-lt"/>
                <a:ea typeface="+mn-ea"/>
                <a:cs typeface="+mn-cs"/>
              </a:rPr>
              <a:t> from (S)RMA back data for ALL Convenience retailers.</a:t>
            </a:r>
            <a:endParaRPr kumimoji="0" lang="en-US" sz="1200" b="1" i="1" u="none" strike="noStrike" kern="1200" cap="none" spc="0" normalizeH="0" baseline="0" noProof="0">
              <a:ln>
                <a:noFill/>
              </a:ln>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b="1" i="1"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endParaRPr>
          </a:p>
          <a:p>
            <a:endParaRPr lang="en-US"/>
          </a:p>
        </p:txBody>
      </p:sp>
      <p:sp>
        <p:nvSpPr>
          <p:cNvPr id="4" name="Slide Number Placeholder 3"/>
          <p:cNvSpPr>
            <a:spLocks noGrp="1"/>
          </p:cNvSpPr>
          <p:nvPr>
            <p:ph type="sldNum" sz="quarter"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689F83D9-D3A0-400E-BC17-0E11C93BCE4D}" type="slidenum">
              <a:rPr kumimoji="0" lang="en-US" sz="1800" b="0" i="0" u="none" strike="noStrike" kern="1200" cap="none" spc="0" normalizeH="0" baseline="0" noProof="0" smtClean="0">
                <a:ln>
                  <a:noFill/>
                </a:ln>
                <a:solidFill>
                  <a:prstClr val="black"/>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5</a:t>
            </a:fld>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78026972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1219170" rtl="0" eaLnBrk="1" fontAlgn="auto" latinLnBrk="0" hangingPunct="1">
              <a:lnSpc>
                <a:spcPct val="100000"/>
              </a:lnSpc>
              <a:spcBef>
                <a:spcPts val="0"/>
              </a:spcBef>
              <a:spcAft>
                <a:spcPts val="0"/>
              </a:spcAft>
              <a:buClrTx/>
              <a:buSzTx/>
              <a:buFont typeface="Wingdings" panose="05000000000000000000" pitchFamily="2" charset="2"/>
              <a:buNone/>
              <a:tabLst/>
              <a:defRPr/>
            </a:pPr>
            <a:r>
              <a:rPr lang="en-US" sz="1600" b="1" i="1"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rPr>
              <a:t>GPM Investments 37.0</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US" sz="1200"/>
              <a:t>Changed from 28 to 26 RMAs </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US" sz="1200"/>
              <a:t>Reorganization of Texarkana Division, as well as additions to Great Lakes and Midwest Divisions.  County realignment. </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US" sz="1200" b="0"/>
              <a:t>Closed/Sold stores are excluded.</a:t>
            </a:r>
          </a:p>
        </p:txBody>
      </p:sp>
    </p:spTree>
    <p:extLst>
      <p:ext uri="{BB962C8B-B14F-4D97-AF65-F5344CB8AC3E}">
        <p14:creationId xmlns:p14="http://schemas.microsoft.com/office/powerpoint/2010/main" val="27352022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7500" lnSpcReduction="20000"/>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i="1"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rPr>
              <a:t>Jacksons Food Stores 36.0</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US" sz="1200" kern="1200">
                <a:solidFill>
                  <a:schemeClr val="tx1"/>
                </a:solidFill>
                <a:effectLst/>
                <a:latin typeface="+mn-lt"/>
                <a:ea typeface="+mn-ea"/>
                <a:cs typeface="+mn-cs"/>
              </a:rPr>
              <a:t>Stores that have been closed through October 10, 2021 are </a:t>
            </a:r>
            <a:r>
              <a:rPr lang="en-US" sz="1200" b="1" i="1" kern="1200">
                <a:solidFill>
                  <a:schemeClr val="tx1"/>
                </a:solidFill>
                <a:effectLst/>
                <a:latin typeface="+mn-lt"/>
                <a:ea typeface="+mn-ea"/>
                <a:cs typeface="+mn-cs"/>
              </a:rPr>
              <a:t>excluded</a:t>
            </a:r>
            <a:r>
              <a:rPr lang="en-US" sz="1200" kern="1200">
                <a:solidFill>
                  <a:schemeClr val="tx1"/>
                </a:solidFill>
                <a:effectLst/>
                <a:latin typeface="+mn-lt"/>
                <a:ea typeface="+mn-ea"/>
                <a:cs typeface="+mn-cs"/>
              </a:rPr>
              <a:t> from the RMA back data.</a:t>
            </a:r>
          </a:p>
          <a:p>
            <a:pPr marL="0" marR="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endParaRPr lang="en-US" sz="1200" b="1" i="1"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b="1" i="1"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rPr>
              <a:t>Jacksons Food Stores 35.0</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US" sz="1200" kern="1200">
                <a:solidFill>
                  <a:schemeClr val="tx1"/>
                </a:solidFill>
                <a:effectLst/>
                <a:latin typeface="+mn-lt"/>
                <a:ea typeface="+mn-ea"/>
                <a:cs typeface="+mn-cs"/>
              </a:rPr>
              <a:t>Stores that have been closed through December 27, 2020 are </a:t>
            </a:r>
            <a:r>
              <a:rPr lang="en-US" sz="1200" b="1" i="1" kern="1200">
                <a:solidFill>
                  <a:schemeClr val="tx1"/>
                </a:solidFill>
                <a:effectLst/>
                <a:latin typeface="+mn-lt"/>
                <a:ea typeface="+mn-ea"/>
                <a:cs typeface="+mn-cs"/>
              </a:rPr>
              <a:t>excluded</a:t>
            </a:r>
            <a:r>
              <a:rPr lang="en-US" sz="1200" kern="1200">
                <a:solidFill>
                  <a:schemeClr val="tx1"/>
                </a:solidFill>
                <a:effectLst/>
                <a:latin typeface="+mn-lt"/>
                <a:ea typeface="+mn-ea"/>
                <a:cs typeface="+mn-cs"/>
              </a:rPr>
              <a:t> from the RMA back data.</a:t>
            </a:r>
          </a:p>
          <a:p>
            <a:endParaRPr lang="en-US" sz="1200" b="1" i="1" u="none" kern="1200">
              <a:solidFill>
                <a:schemeClr val="tx1"/>
              </a:solidFill>
              <a:effectLst/>
              <a:latin typeface="+mn-lt"/>
              <a:ea typeface="+mn-ea"/>
              <a:cs typeface="+mn-cs"/>
            </a:endParaRPr>
          </a:p>
          <a:p>
            <a:r>
              <a:rPr lang="en-US" sz="1200" b="1" i="1" u="none" kern="1200">
                <a:solidFill>
                  <a:schemeClr val="tx1"/>
                </a:solidFill>
                <a:effectLst/>
                <a:latin typeface="+mn-lt"/>
                <a:ea typeface="+mn-ea"/>
                <a:cs typeface="+mn-cs"/>
              </a:rPr>
              <a:t>Jacksons Food Stores 34.0</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US" sz="1200" kern="1200">
                <a:solidFill>
                  <a:schemeClr val="tx1"/>
                </a:solidFill>
                <a:effectLst/>
                <a:latin typeface="+mn-lt"/>
                <a:ea typeface="+mn-ea"/>
                <a:cs typeface="+mn-cs"/>
              </a:rPr>
              <a:t>Stores that have been closed or sold during the period January 4, 2015 – November 3, 2019 are </a:t>
            </a:r>
            <a:r>
              <a:rPr lang="en-US" sz="1200" b="1" i="1" kern="1200">
                <a:solidFill>
                  <a:schemeClr val="tx1"/>
                </a:solidFill>
                <a:effectLst/>
                <a:latin typeface="+mn-lt"/>
                <a:ea typeface="+mn-ea"/>
                <a:cs typeface="+mn-cs"/>
              </a:rPr>
              <a:t>excluded</a:t>
            </a:r>
            <a:r>
              <a:rPr lang="en-US" sz="1200" kern="1200">
                <a:solidFill>
                  <a:schemeClr val="tx1"/>
                </a:solidFill>
                <a:effectLst/>
                <a:latin typeface="+mn-lt"/>
                <a:ea typeface="+mn-ea"/>
                <a:cs typeface="+mn-cs"/>
              </a:rPr>
              <a:t> from the RMA back data.</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1" i="1"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i="1"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rPr>
              <a:t>Jacksons Food Stores 32.0</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US" sz="1200" kern="1200">
                <a:solidFill>
                  <a:schemeClr val="tx1"/>
                </a:solidFill>
                <a:effectLst/>
                <a:latin typeface="+mn-lt"/>
                <a:ea typeface="+mn-ea"/>
                <a:cs typeface="+mn-cs"/>
              </a:rPr>
              <a:t>Stores that have been closed or sold during the period January 5, 2014 – March 31, 2019 are </a:t>
            </a:r>
            <a:r>
              <a:rPr lang="en-US" sz="1200" b="1" i="1" kern="1200">
                <a:solidFill>
                  <a:schemeClr val="tx1"/>
                </a:solidFill>
                <a:effectLst/>
                <a:latin typeface="+mn-lt"/>
                <a:ea typeface="+mn-ea"/>
                <a:cs typeface="+mn-cs"/>
              </a:rPr>
              <a:t>excluded</a:t>
            </a:r>
            <a:r>
              <a:rPr lang="en-US" sz="1200" kern="1200">
                <a:solidFill>
                  <a:schemeClr val="tx1"/>
                </a:solidFill>
                <a:effectLst/>
                <a:latin typeface="+mn-lt"/>
                <a:ea typeface="+mn-ea"/>
                <a:cs typeface="+mn-cs"/>
              </a:rPr>
              <a:t> from the RMA back data.</a:t>
            </a:r>
            <a:endParaRPr lang="en-US" sz="1200" b="1" i="1" kern="1600">
              <a:solidFill>
                <a:srgbClr val="CC0000"/>
              </a:solidFill>
              <a:latin typeface="Verdana"/>
              <a:ea typeface="Times New Roman"/>
              <a:cs typeface="Times New Roman"/>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1" i="1"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i="1"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rPr>
              <a:t>Jacksons Food Stores</a:t>
            </a:r>
            <a:r>
              <a:rPr lang="en-US" sz="1200" b="1" i="1" kern="1600" baseline="0">
                <a:solidFill>
                  <a:srgbClr val="CC0000"/>
                </a:solidFill>
                <a:latin typeface="Verdana"/>
                <a:ea typeface="Times New Roman"/>
                <a:cs typeface="Times New Roman"/>
              </a:rPr>
              <a:t> </a:t>
            </a:r>
            <a:r>
              <a:rPr lang="en-US" sz="1200" b="1" i="1"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rPr>
              <a:t>31</a:t>
            </a:r>
            <a:r>
              <a:rPr lang="en-US" sz="1200" b="1" i="1" kern="1600">
                <a:solidFill>
                  <a:srgbClr val="CC0000"/>
                </a:solidFill>
                <a:latin typeface="Verdana"/>
                <a:ea typeface="Times New Roman"/>
                <a:cs typeface="Times New Roman"/>
              </a:rPr>
              <a:t>.0</a:t>
            </a:r>
            <a:endParaRPr lang="en-US" sz="1200" kern="1200">
              <a:solidFill>
                <a:schemeClr val="tx1"/>
              </a:solidFill>
              <a:effectLst/>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US" sz="1200" b="0" i="0"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rPr>
              <a:t>Stores that have been closed or sold during the period January 5, 2014 – December 9, 2018 are </a:t>
            </a:r>
            <a:r>
              <a:rPr lang="en-US" sz="1200" b="1" i="1"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rPr>
              <a:t>excluded</a:t>
            </a:r>
            <a:r>
              <a:rPr lang="en-US" sz="1200" b="0" i="0"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rPr>
              <a:t> from the RMA back data.</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1" i="1"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i="1"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rPr>
              <a:t>Jacksons Food Stores </a:t>
            </a:r>
            <a:r>
              <a:rPr lang="en-US" sz="1200" b="1" i="1" u="none" strike="noStrike" kern="1600" baseline="0">
                <a:solidFill>
                  <a:srgbClr val="CC0000"/>
                </a:solidFill>
                <a:latin typeface="Verdana"/>
                <a:ea typeface="Verdana" panose="020B0604030504040204" pitchFamily="34" charset="0"/>
                <a:cs typeface="Times New Roman"/>
              </a:rPr>
              <a:t>30</a:t>
            </a:r>
            <a:r>
              <a:rPr lang="en-US" sz="1200" b="1" i="1" kern="1600">
                <a:solidFill>
                  <a:srgbClr val="CC0000"/>
                </a:solidFill>
                <a:latin typeface="Verdana"/>
                <a:ea typeface="Times New Roman"/>
                <a:cs typeface="Times New Roman"/>
              </a:rPr>
              <a:t>.0</a:t>
            </a:r>
            <a:endParaRPr lang="en-US" sz="1200" kern="1200">
              <a:solidFill>
                <a:schemeClr val="tx1"/>
              </a:solidFill>
              <a:effectLst/>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US" sz="1200" kern="1200">
                <a:solidFill>
                  <a:schemeClr val="tx1"/>
                </a:solidFill>
                <a:effectLst/>
                <a:latin typeface="+mn-lt"/>
                <a:ea typeface="+mn-ea"/>
                <a:cs typeface="+mn-cs"/>
              </a:rPr>
              <a:t>Stores that have been closed or sold during the period January 6, 2013 – July 8, 2018 are </a:t>
            </a:r>
            <a:r>
              <a:rPr lang="en-US" sz="1200" b="1" i="1" kern="1200">
                <a:solidFill>
                  <a:schemeClr val="tx1"/>
                </a:solidFill>
                <a:effectLst/>
                <a:latin typeface="+mn-lt"/>
                <a:ea typeface="+mn-ea"/>
                <a:cs typeface="+mn-cs"/>
              </a:rPr>
              <a:t>excluded</a:t>
            </a:r>
            <a:r>
              <a:rPr lang="en-US" sz="1200" kern="1200">
                <a:solidFill>
                  <a:schemeClr val="tx1"/>
                </a:solidFill>
                <a:effectLst/>
                <a:latin typeface="+mn-lt"/>
                <a:ea typeface="+mn-ea"/>
                <a:cs typeface="+mn-cs"/>
              </a:rPr>
              <a:t> from (S)RMA back data for Convenience retailers.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1" i="1"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i="1"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rPr>
              <a:t>Jacksons Food Stores </a:t>
            </a:r>
            <a:r>
              <a:rPr lang="en-US" b="1" i="1" kern="1600" baseline="0">
                <a:solidFill>
                  <a:srgbClr val="CC0000"/>
                </a:solidFill>
                <a:latin typeface="Verdana"/>
                <a:ea typeface="Times New Roman"/>
                <a:cs typeface="Times New Roman"/>
              </a:rPr>
              <a:t>28</a:t>
            </a:r>
            <a:r>
              <a:rPr lang="en-US" b="1" i="1" kern="1600">
                <a:solidFill>
                  <a:srgbClr val="CC0000"/>
                </a:solidFill>
                <a:latin typeface="Verdana"/>
                <a:ea typeface="Times New Roman"/>
                <a:cs typeface="Times New Roman"/>
              </a:rPr>
              <a:t>.0</a:t>
            </a:r>
            <a:endParaRPr lang="en-US" sz="1200" kern="1200">
              <a:solidFill>
                <a:schemeClr val="tx1"/>
              </a:solidFill>
              <a:effectLst/>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US" sz="1200" kern="1200">
                <a:solidFill>
                  <a:schemeClr val="tx1"/>
                </a:solidFill>
                <a:effectLst/>
                <a:latin typeface="+mn-lt"/>
                <a:ea typeface="+mn-ea"/>
                <a:cs typeface="+mn-cs"/>
              </a:rPr>
              <a:t>Stores that have been closed or sold during the period January 6, 2013 – January 7, 2018 are </a:t>
            </a:r>
            <a:r>
              <a:rPr lang="en-US" sz="1200" b="1" i="1" kern="1200">
                <a:solidFill>
                  <a:schemeClr val="tx1"/>
                </a:solidFill>
                <a:effectLst/>
                <a:latin typeface="+mn-lt"/>
                <a:ea typeface="+mn-ea"/>
                <a:cs typeface="+mn-cs"/>
              </a:rPr>
              <a:t>excluded</a:t>
            </a:r>
            <a:r>
              <a:rPr lang="en-US" sz="1200" kern="1200">
                <a:solidFill>
                  <a:schemeClr val="tx1"/>
                </a:solidFill>
                <a:effectLst/>
                <a:latin typeface="+mn-lt"/>
                <a:ea typeface="+mn-ea"/>
                <a:cs typeface="+mn-cs"/>
              </a:rPr>
              <a:t> from (S)RMA back data for Convenience retailers.</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b="1" i="1"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b="1" i="1"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rPr>
              <a:t>Jacksons Food Stores </a:t>
            </a:r>
            <a:r>
              <a:rPr lang="en-US" b="1" i="1" kern="1600" baseline="0">
                <a:solidFill>
                  <a:srgbClr val="CC0000"/>
                </a:solidFill>
                <a:latin typeface="Verdana"/>
                <a:ea typeface="Times New Roman"/>
                <a:cs typeface="Times New Roman"/>
              </a:rPr>
              <a:t>27</a:t>
            </a:r>
            <a:r>
              <a:rPr lang="en-US" b="1" i="1" kern="1600">
                <a:solidFill>
                  <a:srgbClr val="CC0000"/>
                </a:solidFill>
                <a:latin typeface="Verdana"/>
                <a:ea typeface="Times New Roman"/>
                <a:cs typeface="Times New Roman"/>
              </a:rPr>
              <a:t>.0</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0" lang="en-US" sz="1200" b="0" i="0" u="none" strike="noStrike" kern="1200" cap="none" spc="0" normalizeH="0" baseline="0" noProof="0">
                <a:ln>
                  <a:noFill/>
                </a:ln>
                <a:solidFill>
                  <a:prstClr val="black"/>
                </a:solidFill>
                <a:effectLst/>
                <a:uLnTx/>
                <a:uFillTx/>
                <a:latin typeface="+mn-lt"/>
                <a:ea typeface="+mn-ea"/>
                <a:cs typeface="+mn-cs"/>
              </a:rPr>
              <a:t>Stores that have been closed or sold during the period January 1, 2012 – August 27, 2017 are </a:t>
            </a:r>
            <a:r>
              <a:rPr kumimoji="0" lang="en-US" sz="1200" b="1" i="1" u="none" strike="noStrike" kern="1200" cap="none" spc="0" normalizeH="0" baseline="0" noProof="0">
                <a:ln>
                  <a:noFill/>
                </a:ln>
                <a:solidFill>
                  <a:prstClr val="black"/>
                </a:solidFill>
                <a:effectLst/>
                <a:uLnTx/>
                <a:uFillTx/>
                <a:latin typeface="+mn-lt"/>
                <a:ea typeface="+mn-ea"/>
                <a:cs typeface="+mn-cs"/>
              </a:rPr>
              <a:t>excluded</a:t>
            </a:r>
            <a:r>
              <a:rPr kumimoji="0" lang="en-US" sz="1200" b="0" i="0" u="none" strike="noStrike" kern="1200" cap="none" spc="0" normalizeH="0" baseline="0" noProof="0">
                <a:ln>
                  <a:noFill/>
                </a:ln>
                <a:solidFill>
                  <a:prstClr val="black"/>
                </a:solidFill>
                <a:effectLst/>
                <a:uLnTx/>
                <a:uFillTx/>
                <a:latin typeface="+mn-lt"/>
                <a:ea typeface="+mn-ea"/>
                <a:cs typeface="+mn-cs"/>
              </a:rPr>
              <a:t> from (S)RMA back data for ALL Convenience retailers.</a:t>
            </a:r>
            <a:endParaRPr kumimoji="0" lang="en-US" sz="1200" b="1" i="1" u="none" strike="noStrike" kern="1200" cap="none" spc="0" normalizeH="0" baseline="0" noProof="0">
              <a:ln>
                <a:noFill/>
              </a:ln>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b="1" i="1"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endParaRPr>
          </a:p>
        </p:txBody>
      </p:sp>
      <p:sp>
        <p:nvSpPr>
          <p:cNvPr id="4" name="Slide Number Placeholder 3"/>
          <p:cNvSpPr>
            <a:spLocks noGrp="1"/>
          </p:cNvSpPr>
          <p:nvPr>
            <p:ph type="sldNum" sz="quarter"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689F83D9-D3A0-400E-BC17-0E11C93BCE4D}" type="slidenum">
              <a:rPr kumimoji="0" lang="en-US" sz="1800" b="0" i="0" u="none" strike="noStrike" kern="1200" cap="none" spc="0" normalizeH="0" baseline="0" noProof="0" smtClean="0">
                <a:ln>
                  <a:noFill/>
                </a:ln>
                <a:solidFill>
                  <a:prstClr val="black"/>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7</a:t>
            </a:fld>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52311380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62500" lnSpcReduction="20000"/>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1" i="1"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rPr>
              <a:t>Kum &amp; Go 36.0</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US" sz="1600" kern="1200">
                <a:solidFill>
                  <a:schemeClr val="tx1"/>
                </a:solidFill>
                <a:effectLst/>
                <a:latin typeface="+mn-lt"/>
                <a:ea typeface="+mn-ea"/>
                <a:cs typeface="+mn-cs"/>
              </a:rPr>
              <a:t>Stores that have been closed through October 10, 2021 are </a:t>
            </a:r>
            <a:r>
              <a:rPr lang="en-US" sz="1600" b="1" i="1" kern="1200">
                <a:solidFill>
                  <a:schemeClr val="tx1"/>
                </a:solidFill>
                <a:effectLst/>
                <a:latin typeface="+mn-lt"/>
                <a:ea typeface="+mn-ea"/>
                <a:cs typeface="+mn-cs"/>
              </a:rPr>
              <a:t>excluded</a:t>
            </a:r>
            <a:r>
              <a:rPr lang="en-US" sz="1600" kern="1200">
                <a:solidFill>
                  <a:schemeClr val="tx1"/>
                </a:solidFill>
                <a:effectLst/>
                <a:latin typeface="+mn-lt"/>
                <a:ea typeface="+mn-ea"/>
                <a:cs typeface="+mn-cs"/>
              </a:rPr>
              <a:t> from the RMA back data.</a:t>
            </a:r>
          </a:p>
          <a:p>
            <a:pPr marL="0" marR="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endParaRPr lang="en-US" sz="1600" b="1" i="1"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600" b="1" i="1"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rPr>
              <a:t>Kum &amp; Go 35.0</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US" sz="1600" kern="1200">
                <a:solidFill>
                  <a:schemeClr val="tx1"/>
                </a:solidFill>
                <a:effectLst/>
                <a:latin typeface="+mn-lt"/>
                <a:ea typeface="+mn-ea"/>
                <a:cs typeface="+mn-cs"/>
              </a:rPr>
              <a:t>Stores that have been closed through December 27, 2020 are </a:t>
            </a:r>
            <a:r>
              <a:rPr lang="en-US" sz="1600" b="1" i="1" kern="1200">
                <a:solidFill>
                  <a:schemeClr val="tx1"/>
                </a:solidFill>
                <a:effectLst/>
                <a:latin typeface="+mn-lt"/>
                <a:ea typeface="+mn-ea"/>
                <a:cs typeface="+mn-cs"/>
              </a:rPr>
              <a:t>excluded</a:t>
            </a:r>
            <a:r>
              <a:rPr lang="en-US" sz="1600" kern="1200">
                <a:solidFill>
                  <a:schemeClr val="tx1"/>
                </a:solidFill>
                <a:effectLst/>
                <a:latin typeface="+mn-lt"/>
                <a:ea typeface="+mn-ea"/>
                <a:cs typeface="+mn-cs"/>
              </a:rPr>
              <a:t> from the RMA back data.</a:t>
            </a:r>
          </a:p>
          <a:p>
            <a:endParaRPr lang="en-US" sz="1600" b="1" i="1" u="none" kern="1200">
              <a:solidFill>
                <a:schemeClr val="tx1"/>
              </a:solidFill>
              <a:effectLst/>
              <a:latin typeface="+mn-lt"/>
              <a:ea typeface="+mn-ea"/>
              <a:cs typeface="+mn-cs"/>
            </a:endParaRPr>
          </a:p>
          <a:p>
            <a:r>
              <a:rPr lang="en-US" sz="1600" b="1" i="1" u="none" kern="1200">
                <a:solidFill>
                  <a:schemeClr val="tx1"/>
                </a:solidFill>
                <a:effectLst/>
                <a:latin typeface="+mn-lt"/>
                <a:ea typeface="+mn-ea"/>
                <a:cs typeface="+mn-cs"/>
              </a:rPr>
              <a:t>Kum &amp; Go 34.01</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US" sz="1200" kern="1200">
                <a:solidFill>
                  <a:schemeClr val="tx1"/>
                </a:solidFill>
                <a:effectLst/>
                <a:latin typeface="+mn-lt"/>
                <a:ea typeface="+mn-ea"/>
                <a:cs typeface="+mn-cs"/>
              </a:rPr>
              <a:t>Stores that have been closed or sold during the period January 4, 2015 – March 29, 2020 are </a:t>
            </a:r>
            <a:r>
              <a:rPr lang="en-US" sz="1200" b="1" i="1" kern="1200">
                <a:solidFill>
                  <a:schemeClr val="tx1"/>
                </a:solidFill>
                <a:effectLst/>
                <a:latin typeface="+mn-lt"/>
                <a:ea typeface="+mn-ea"/>
                <a:cs typeface="+mn-cs"/>
              </a:rPr>
              <a:t>excluded</a:t>
            </a:r>
            <a:r>
              <a:rPr lang="en-US" sz="1200" kern="1200">
                <a:solidFill>
                  <a:schemeClr val="tx1"/>
                </a:solidFill>
                <a:effectLst/>
                <a:latin typeface="+mn-lt"/>
                <a:ea typeface="+mn-ea"/>
                <a:cs typeface="+mn-cs"/>
              </a:rPr>
              <a:t> from the RMA back data.</a:t>
            </a: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endParaRPr lang="en-US" sz="1200" kern="1200">
              <a:solidFill>
                <a:schemeClr val="tx1"/>
              </a:solidFill>
              <a:effectLst/>
              <a:latin typeface="+mn-lt"/>
              <a:ea typeface="+mn-ea"/>
              <a:cs typeface="+mn-cs"/>
            </a:endParaRPr>
          </a:p>
          <a:p>
            <a:r>
              <a:rPr lang="en-US" sz="1200" b="1" i="1" u="none" kern="1200">
                <a:solidFill>
                  <a:schemeClr val="tx1"/>
                </a:solidFill>
                <a:effectLst/>
                <a:latin typeface="+mn-lt"/>
                <a:ea typeface="+mn-ea"/>
                <a:cs typeface="+mn-cs"/>
              </a:rPr>
              <a:t>Kum &amp; Go 34.0</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US" sz="1200" kern="1200">
                <a:solidFill>
                  <a:schemeClr val="tx1"/>
                </a:solidFill>
                <a:effectLst/>
                <a:latin typeface="+mn-lt"/>
                <a:ea typeface="+mn-ea"/>
                <a:cs typeface="+mn-cs"/>
              </a:rPr>
              <a:t>Stores that have been closed or sold during the period January 4, 2015 – November 3, 2019 are </a:t>
            </a:r>
            <a:r>
              <a:rPr lang="en-US" sz="1200" b="1" i="1" kern="1200">
                <a:solidFill>
                  <a:schemeClr val="tx1"/>
                </a:solidFill>
                <a:effectLst/>
                <a:latin typeface="+mn-lt"/>
                <a:ea typeface="+mn-ea"/>
                <a:cs typeface="+mn-cs"/>
              </a:rPr>
              <a:t>excluded</a:t>
            </a:r>
            <a:r>
              <a:rPr lang="en-US" sz="1200" kern="1200">
                <a:solidFill>
                  <a:schemeClr val="tx1"/>
                </a:solidFill>
                <a:effectLst/>
                <a:latin typeface="+mn-lt"/>
                <a:ea typeface="+mn-ea"/>
                <a:cs typeface="+mn-cs"/>
              </a:rPr>
              <a:t> from the RMA back data.</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1" i="1"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i="1"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rPr>
              <a:t>Kum &amp; Go 32.0</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US" sz="1200" kern="1200">
                <a:solidFill>
                  <a:schemeClr val="tx1"/>
                </a:solidFill>
                <a:effectLst/>
                <a:latin typeface="+mn-lt"/>
                <a:ea typeface="+mn-ea"/>
                <a:cs typeface="+mn-cs"/>
              </a:rPr>
              <a:t>Stores that have been closed or sold during the period January 5, 2014 – March 31, 2019 are </a:t>
            </a:r>
            <a:r>
              <a:rPr lang="en-US" sz="1200" b="1" i="1" kern="1200">
                <a:solidFill>
                  <a:schemeClr val="tx1"/>
                </a:solidFill>
                <a:effectLst/>
                <a:latin typeface="+mn-lt"/>
                <a:ea typeface="+mn-ea"/>
                <a:cs typeface="+mn-cs"/>
              </a:rPr>
              <a:t>excluded</a:t>
            </a:r>
            <a:r>
              <a:rPr lang="en-US" sz="1200" kern="1200">
                <a:solidFill>
                  <a:schemeClr val="tx1"/>
                </a:solidFill>
                <a:effectLst/>
                <a:latin typeface="+mn-lt"/>
                <a:ea typeface="+mn-ea"/>
                <a:cs typeface="+mn-cs"/>
              </a:rPr>
              <a:t> from the RMA back data.</a:t>
            </a:r>
            <a:endParaRPr lang="en-US" sz="1200" b="1" i="1" kern="1600">
              <a:solidFill>
                <a:srgbClr val="CC0000"/>
              </a:solidFill>
              <a:latin typeface="Verdana"/>
              <a:ea typeface="Times New Roman"/>
              <a:cs typeface="Times New Roman"/>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1" i="1"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i="1"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rPr>
              <a:t>Kum &amp; Go</a:t>
            </a:r>
            <a:r>
              <a:rPr lang="en-US" sz="1200" b="1" i="1" kern="1600" baseline="0">
                <a:solidFill>
                  <a:srgbClr val="CC0000"/>
                </a:solidFill>
                <a:latin typeface="Verdana"/>
                <a:ea typeface="Times New Roman"/>
                <a:cs typeface="Times New Roman"/>
              </a:rPr>
              <a:t> </a:t>
            </a:r>
            <a:r>
              <a:rPr lang="en-US" sz="1200" b="1" i="1"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rPr>
              <a:t>31</a:t>
            </a:r>
            <a:r>
              <a:rPr lang="en-US" sz="1200" b="1" i="1" kern="1600">
                <a:solidFill>
                  <a:srgbClr val="CC0000"/>
                </a:solidFill>
                <a:latin typeface="Verdana"/>
                <a:ea typeface="Times New Roman"/>
                <a:cs typeface="Times New Roman"/>
              </a:rPr>
              <a:t>.0</a:t>
            </a:r>
            <a:endParaRPr lang="en-US" sz="1200" kern="1200">
              <a:solidFill>
                <a:schemeClr val="tx1"/>
              </a:solidFill>
              <a:effectLst/>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US" sz="1200" b="0" i="0"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rPr>
              <a:t>Stores that have been closed or sold during the period January 5, 2014 – December 9, 2018 are </a:t>
            </a:r>
            <a:r>
              <a:rPr lang="en-US" sz="1200" b="1" i="1"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rPr>
              <a:t>excluded</a:t>
            </a:r>
            <a:r>
              <a:rPr lang="en-US" sz="1200" b="0" i="0"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rPr>
              <a:t> from the RMA back data.</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1" i="1"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i="1"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rPr>
              <a:t>Kum &amp; Go </a:t>
            </a:r>
            <a:r>
              <a:rPr lang="en-US" sz="1200" b="1" i="1" u="none" strike="noStrike" kern="1600" baseline="0">
                <a:solidFill>
                  <a:srgbClr val="CC0000"/>
                </a:solidFill>
                <a:latin typeface="Verdana"/>
                <a:ea typeface="Verdana" panose="020B0604030504040204" pitchFamily="34" charset="0"/>
                <a:cs typeface="Times New Roman"/>
              </a:rPr>
              <a:t>30</a:t>
            </a:r>
            <a:r>
              <a:rPr lang="en-US" sz="1200" b="1" i="1" kern="1600">
                <a:solidFill>
                  <a:srgbClr val="CC0000"/>
                </a:solidFill>
                <a:latin typeface="Verdana"/>
                <a:ea typeface="Times New Roman"/>
                <a:cs typeface="Times New Roman"/>
              </a:rPr>
              <a:t>.0</a:t>
            </a:r>
            <a:endParaRPr lang="en-US" sz="1200" kern="1200">
              <a:solidFill>
                <a:schemeClr val="tx1"/>
              </a:solidFill>
              <a:effectLst/>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US" sz="1200" kern="1200">
                <a:solidFill>
                  <a:schemeClr val="tx1"/>
                </a:solidFill>
                <a:effectLst/>
                <a:latin typeface="+mn-lt"/>
                <a:ea typeface="+mn-ea"/>
                <a:cs typeface="+mn-cs"/>
              </a:rPr>
              <a:t>Stores that have been closed or sold during the period January 6, 2013 – July 8, 2018 are </a:t>
            </a:r>
            <a:r>
              <a:rPr lang="en-US" sz="1200" b="1" i="1" kern="1200">
                <a:solidFill>
                  <a:schemeClr val="tx1"/>
                </a:solidFill>
                <a:effectLst/>
                <a:latin typeface="+mn-lt"/>
                <a:ea typeface="+mn-ea"/>
                <a:cs typeface="+mn-cs"/>
              </a:rPr>
              <a:t>excluded</a:t>
            </a:r>
            <a:r>
              <a:rPr lang="en-US" sz="1200" kern="1200">
                <a:solidFill>
                  <a:schemeClr val="tx1"/>
                </a:solidFill>
                <a:effectLst/>
                <a:latin typeface="+mn-lt"/>
                <a:ea typeface="+mn-ea"/>
                <a:cs typeface="+mn-cs"/>
              </a:rPr>
              <a:t> from (S)RMA back data for Convenience retailers.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1" i="1"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i="1"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rPr>
              <a:t>Kum &amp; Go </a:t>
            </a:r>
            <a:r>
              <a:rPr lang="en-US" b="1" i="1" kern="1600" baseline="0">
                <a:solidFill>
                  <a:srgbClr val="CC0000"/>
                </a:solidFill>
                <a:latin typeface="Verdana"/>
                <a:ea typeface="Times New Roman"/>
                <a:cs typeface="Times New Roman"/>
              </a:rPr>
              <a:t>28</a:t>
            </a:r>
            <a:r>
              <a:rPr lang="en-US" b="1" i="1" kern="1600">
                <a:solidFill>
                  <a:srgbClr val="CC0000"/>
                </a:solidFill>
                <a:latin typeface="Verdana"/>
                <a:ea typeface="Times New Roman"/>
                <a:cs typeface="Times New Roman"/>
              </a:rPr>
              <a:t>.0</a:t>
            </a:r>
            <a:endParaRPr lang="en-US" sz="1200" kern="1200">
              <a:solidFill>
                <a:schemeClr val="tx1"/>
              </a:solidFill>
              <a:effectLst/>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US" sz="1200" kern="1200">
                <a:solidFill>
                  <a:schemeClr val="tx1"/>
                </a:solidFill>
                <a:effectLst/>
                <a:latin typeface="+mn-lt"/>
                <a:ea typeface="+mn-ea"/>
                <a:cs typeface="+mn-cs"/>
              </a:rPr>
              <a:t>Stores that have been closed or sold during the period January 6, 2013 – January 7, 2018 are </a:t>
            </a:r>
            <a:r>
              <a:rPr lang="en-US" sz="1200" b="1" i="1" kern="1200">
                <a:solidFill>
                  <a:schemeClr val="tx1"/>
                </a:solidFill>
                <a:effectLst/>
                <a:latin typeface="+mn-lt"/>
                <a:ea typeface="+mn-ea"/>
                <a:cs typeface="+mn-cs"/>
              </a:rPr>
              <a:t>excluded</a:t>
            </a:r>
            <a:r>
              <a:rPr lang="en-US" sz="1200" kern="1200">
                <a:solidFill>
                  <a:schemeClr val="tx1"/>
                </a:solidFill>
                <a:effectLst/>
                <a:latin typeface="+mn-lt"/>
                <a:ea typeface="+mn-ea"/>
                <a:cs typeface="+mn-cs"/>
              </a:rPr>
              <a:t> from (S)RMA back data for Convenience retailers.</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b="1" i="1"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b="1" i="1"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rPr>
              <a:t>Kum &amp; Go </a:t>
            </a:r>
            <a:r>
              <a:rPr lang="en-US" b="1" i="1" kern="1600" baseline="0">
                <a:solidFill>
                  <a:srgbClr val="CC0000"/>
                </a:solidFill>
                <a:latin typeface="Verdana"/>
                <a:ea typeface="Times New Roman"/>
                <a:cs typeface="Times New Roman"/>
              </a:rPr>
              <a:t>27</a:t>
            </a:r>
            <a:r>
              <a:rPr lang="en-US" b="1" i="1" kern="1600">
                <a:solidFill>
                  <a:srgbClr val="CC0000"/>
                </a:solidFill>
                <a:latin typeface="Verdana"/>
                <a:ea typeface="Times New Roman"/>
                <a:cs typeface="Times New Roman"/>
              </a:rPr>
              <a:t>.0</a:t>
            </a:r>
            <a:endParaRPr lang="en-US" b="0" i="0" kern="1600">
              <a:solidFill>
                <a:srgbClr val="CC0000"/>
              </a:solidFill>
              <a:latin typeface="Verdana"/>
              <a:ea typeface="Times New Roman"/>
              <a:cs typeface="Times New Roman"/>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0" lang="en-US" sz="1200" b="0" i="0" u="none" strike="noStrike" kern="1200" cap="none" spc="0" normalizeH="0" baseline="0" noProof="0">
                <a:ln>
                  <a:noFill/>
                </a:ln>
                <a:solidFill>
                  <a:prstClr val="black"/>
                </a:solidFill>
                <a:effectLst/>
                <a:uLnTx/>
                <a:uFillTx/>
                <a:latin typeface="+mn-lt"/>
                <a:ea typeface="+mn-ea"/>
                <a:cs typeface="+mn-cs"/>
              </a:rPr>
              <a:t>Stores that have been closed or sold during the period January 1, 2012 – August 27, 2017 are </a:t>
            </a:r>
            <a:r>
              <a:rPr kumimoji="0" lang="en-US" sz="1200" b="1" i="1" u="none" strike="noStrike" kern="1200" cap="none" spc="0" normalizeH="0" baseline="0" noProof="0">
                <a:ln>
                  <a:noFill/>
                </a:ln>
                <a:solidFill>
                  <a:prstClr val="black"/>
                </a:solidFill>
                <a:effectLst/>
                <a:uLnTx/>
                <a:uFillTx/>
                <a:latin typeface="+mn-lt"/>
                <a:ea typeface="+mn-ea"/>
                <a:cs typeface="+mn-cs"/>
              </a:rPr>
              <a:t>excluded</a:t>
            </a:r>
            <a:r>
              <a:rPr kumimoji="0" lang="en-US" sz="1200" b="0" i="0" u="none" strike="noStrike" kern="1200" cap="none" spc="0" normalizeH="0" baseline="0" noProof="0">
                <a:ln>
                  <a:noFill/>
                </a:ln>
                <a:solidFill>
                  <a:prstClr val="black"/>
                </a:solidFill>
                <a:effectLst/>
                <a:uLnTx/>
                <a:uFillTx/>
                <a:latin typeface="+mn-lt"/>
                <a:ea typeface="+mn-ea"/>
                <a:cs typeface="+mn-cs"/>
              </a:rPr>
              <a:t> from (S)RMA back data for ALL Convenience retailers.</a:t>
            </a:r>
            <a:endParaRPr kumimoji="0" lang="en-US" sz="1200" b="1" i="1" u="none" strike="noStrike" kern="1200" cap="none" spc="0" normalizeH="0" baseline="0" noProof="0">
              <a:ln>
                <a:noFill/>
              </a:ln>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b="1" i="1"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endParaRPr>
          </a:p>
        </p:txBody>
      </p:sp>
      <p:sp>
        <p:nvSpPr>
          <p:cNvPr id="4" name="Slide Number Placeholder 3"/>
          <p:cNvSpPr>
            <a:spLocks noGrp="1"/>
          </p:cNvSpPr>
          <p:nvPr>
            <p:ph type="sldNum" sz="quarter"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689F83D9-D3A0-400E-BC17-0E11C93BCE4D}" type="slidenum">
              <a:rPr kumimoji="0" lang="en-US" sz="1800" b="0" i="0" u="none" strike="noStrike" kern="1200" cap="none" spc="0" normalizeH="0" baseline="0" noProof="0" smtClean="0">
                <a:ln>
                  <a:noFill/>
                </a:ln>
                <a:solidFill>
                  <a:prstClr val="black"/>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8</a:t>
            </a:fld>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31103456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7500" lnSpcReduction="20000"/>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en-US" sz="1050" b="1" i="1" u="none" kern="1200">
                <a:solidFill>
                  <a:schemeClr val="tx1"/>
                </a:solidFill>
                <a:effectLst/>
                <a:latin typeface="+mn-lt"/>
                <a:ea typeface="+mn-ea"/>
                <a:cs typeface="+mn-cs"/>
              </a:rPr>
              <a:t>Love’s Travel Stops &amp; Country Stores 37.0</a:t>
            </a:r>
          </a:p>
          <a:p>
            <a:pPr marL="285750" marR="0" lvl="0" indent="-285750" algn="l" defTabSz="121917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US" sz="1050">
                <a:effectLst/>
                <a:latin typeface="Calibri" panose="020F0502020204030204" pitchFamily="34" charset="0"/>
                <a:ea typeface="Calibri" panose="020F0502020204030204" pitchFamily="34" charset="0"/>
                <a:cs typeface="Times New Roman" panose="02020603050405020304" pitchFamily="18" charset="0"/>
              </a:rPr>
              <a:t>Adding new Division (1990) under East Region.</a:t>
            </a:r>
          </a:p>
          <a:p>
            <a:pPr marL="285750" marR="0" lvl="0" indent="-285750" algn="l" defTabSz="121917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US" sz="1050">
                <a:effectLst/>
                <a:latin typeface="Calibri" panose="020F0502020204030204" pitchFamily="34" charset="0"/>
                <a:ea typeface="Calibri" panose="020F0502020204030204" pitchFamily="34" charset="0"/>
                <a:cs typeface="Times New Roman" panose="02020603050405020304" pitchFamily="18" charset="0"/>
              </a:rPr>
              <a:t>Adjustment of county definitions</a:t>
            </a:r>
          </a:p>
          <a:p>
            <a:pPr marL="285750" marR="0" lvl="0" indent="-285750" algn="l" defTabSz="121917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US" sz="1050" b="1"/>
              <a:t>Exclude</a:t>
            </a:r>
            <a:r>
              <a:rPr lang="en-US" sz="1050"/>
              <a:t> closed/sold stores in RMA back data.</a:t>
            </a:r>
          </a:p>
          <a:p>
            <a:pPr marL="0" indent="0">
              <a:buFont typeface="Arial" panose="020B0604020202020204" pitchFamily="34" charset="0"/>
              <a:buNone/>
            </a:pPr>
            <a:endParaRPr lang="en-US" sz="1050"/>
          </a:p>
          <a:p>
            <a:pPr marL="0" marR="0" lvl="0" indent="0" algn="l" defTabSz="1219170" rtl="0" eaLnBrk="1" fontAlgn="auto" latinLnBrk="0" hangingPunct="1">
              <a:lnSpc>
                <a:spcPct val="100000"/>
              </a:lnSpc>
              <a:spcBef>
                <a:spcPts val="0"/>
              </a:spcBef>
              <a:spcAft>
                <a:spcPts val="0"/>
              </a:spcAft>
              <a:buClrTx/>
              <a:buSzTx/>
              <a:buFontTx/>
              <a:buNone/>
              <a:tabLst/>
              <a:defRPr/>
            </a:pPr>
            <a:r>
              <a:rPr lang="en-US" sz="1600" b="1" i="1" u="none" kern="1200">
                <a:solidFill>
                  <a:schemeClr val="tx1"/>
                </a:solidFill>
                <a:effectLst/>
                <a:latin typeface="+mn-lt"/>
                <a:ea typeface="+mn-ea"/>
                <a:cs typeface="+mn-cs"/>
              </a:rPr>
              <a:t>Love’s Travel Stops &amp; Country Stores 36.0</a:t>
            </a:r>
          </a:p>
          <a:p>
            <a:pPr marL="285750" marR="0" lvl="0" indent="-285750" algn="l" defTabSz="121917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US" sz="1600" kern="1200">
                <a:solidFill>
                  <a:schemeClr val="tx1"/>
                </a:solidFill>
                <a:effectLst/>
                <a:latin typeface="+mn-lt"/>
                <a:ea typeface="+mn-ea"/>
                <a:cs typeface="+mn-cs"/>
              </a:rPr>
              <a:t>Stores that have been closed through October 10, 2021 are </a:t>
            </a:r>
            <a:r>
              <a:rPr lang="en-US" sz="1600" b="1" i="1" kern="1200">
                <a:solidFill>
                  <a:schemeClr val="tx1"/>
                </a:solidFill>
                <a:effectLst/>
                <a:latin typeface="+mn-lt"/>
                <a:ea typeface="+mn-ea"/>
                <a:cs typeface="+mn-cs"/>
              </a:rPr>
              <a:t>excluded</a:t>
            </a:r>
            <a:r>
              <a:rPr lang="en-US" sz="1600" kern="1200">
                <a:solidFill>
                  <a:schemeClr val="tx1"/>
                </a:solidFill>
                <a:effectLst/>
                <a:latin typeface="+mn-lt"/>
                <a:ea typeface="+mn-ea"/>
                <a:cs typeface="+mn-cs"/>
              </a:rPr>
              <a:t> from the RMA back data.</a:t>
            </a:r>
          </a:p>
          <a:p>
            <a:pPr marL="0" indent="0">
              <a:buFont typeface="Wingdings" panose="05000000000000000000" pitchFamily="2" charset="2"/>
              <a:buNone/>
            </a:pPr>
            <a:endParaRPr lang="en-US" sz="1600" b="1" i="1" u="none" kern="1200">
              <a:solidFill>
                <a:schemeClr val="tx1"/>
              </a:solidFill>
              <a:effectLst/>
              <a:latin typeface="+mn-lt"/>
              <a:ea typeface="+mn-ea"/>
              <a:cs typeface="+mn-cs"/>
            </a:endParaRPr>
          </a:p>
          <a:p>
            <a:r>
              <a:rPr lang="en-US" sz="1600" b="1" i="1" u="none" kern="1200">
                <a:solidFill>
                  <a:schemeClr val="tx1"/>
                </a:solidFill>
                <a:effectLst/>
                <a:latin typeface="+mn-lt"/>
                <a:ea typeface="+mn-ea"/>
                <a:cs typeface="+mn-cs"/>
              </a:rPr>
              <a:t>Love’s Travel Stops &amp; Country Stores 35.0</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US" sz="1600" kern="1200">
                <a:solidFill>
                  <a:schemeClr val="tx1"/>
                </a:solidFill>
                <a:effectLst/>
                <a:latin typeface="+mn-lt"/>
                <a:ea typeface="+mn-ea"/>
                <a:cs typeface="+mn-cs"/>
              </a:rPr>
              <a:t>NEW geographies – Love’s geographies were evaluated for CRMAs, which are now available for Convenience volumetric release where releasable.</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US" sz="1600" kern="1200">
                <a:solidFill>
                  <a:schemeClr val="tx1"/>
                </a:solidFill>
                <a:effectLst/>
                <a:latin typeface="+mn-lt"/>
                <a:ea typeface="+mn-ea"/>
                <a:cs typeface="+mn-cs"/>
              </a:rPr>
              <a:t>There have also been minor adjustments made to their RMAs to reflect their current business, including that their RMAs have all been renamed.</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US" sz="1600" kern="1200">
                <a:solidFill>
                  <a:schemeClr val="tx1"/>
                </a:solidFill>
                <a:effectLst/>
                <a:latin typeface="+mn-lt"/>
                <a:ea typeface="+mn-ea"/>
                <a:cs typeface="+mn-cs"/>
              </a:rPr>
              <a:t>Stores that have been closed through December 27, 2020 are </a:t>
            </a:r>
            <a:r>
              <a:rPr lang="en-US" sz="1600" b="1" i="1" kern="1200">
                <a:solidFill>
                  <a:schemeClr val="tx1"/>
                </a:solidFill>
                <a:effectLst/>
                <a:latin typeface="+mn-lt"/>
                <a:ea typeface="+mn-ea"/>
                <a:cs typeface="+mn-cs"/>
              </a:rPr>
              <a:t>excluded</a:t>
            </a:r>
            <a:r>
              <a:rPr lang="en-US" sz="1600" kern="1200">
                <a:solidFill>
                  <a:schemeClr val="tx1"/>
                </a:solidFill>
                <a:effectLst/>
                <a:latin typeface="+mn-lt"/>
                <a:ea typeface="+mn-ea"/>
                <a:cs typeface="+mn-cs"/>
              </a:rPr>
              <a:t> from the RMA back data.</a:t>
            </a:r>
          </a:p>
          <a:p>
            <a:endParaRPr lang="en-US" sz="1200" b="1" i="1" u="none" kern="1200">
              <a:solidFill>
                <a:schemeClr val="tx1"/>
              </a:solidFill>
              <a:effectLst/>
              <a:latin typeface="+mn-lt"/>
              <a:ea typeface="+mn-ea"/>
              <a:cs typeface="+mn-cs"/>
            </a:endParaRPr>
          </a:p>
          <a:p>
            <a:r>
              <a:rPr lang="en-US" sz="1200" b="1" i="1" u="none" kern="1200">
                <a:solidFill>
                  <a:schemeClr val="tx1"/>
                </a:solidFill>
                <a:effectLst/>
                <a:latin typeface="+mn-lt"/>
                <a:ea typeface="+mn-ea"/>
                <a:cs typeface="+mn-cs"/>
              </a:rPr>
              <a:t>Love’s Travel Stops &amp; Country Stores 34.01</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US" sz="1600" kern="1200">
                <a:solidFill>
                  <a:schemeClr val="tx1"/>
                </a:solidFill>
                <a:effectLst/>
                <a:latin typeface="+mn-lt"/>
                <a:ea typeface="+mn-ea"/>
                <a:cs typeface="+mn-cs"/>
              </a:rPr>
              <a:t>NEW geographies – </a:t>
            </a:r>
          </a:p>
          <a:p>
            <a:pPr marL="628650" marR="0" lvl="1" indent="-171450" algn="l" defTabSz="121917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lang="en-US" sz="1200" kern="1200">
                <a:solidFill>
                  <a:schemeClr val="tx1"/>
                </a:solidFill>
                <a:effectLst/>
                <a:latin typeface="+mn-lt"/>
                <a:ea typeface="+mn-ea"/>
                <a:cs typeface="+mn-cs"/>
              </a:rPr>
              <a:t>RMAs have been created for Love’s, reflecting how they view their travel centers and convenience stores business.</a:t>
            </a:r>
          </a:p>
          <a:p>
            <a:pPr marL="628650" marR="0" lvl="1" indent="-171450" algn="l" defTabSz="121917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lang="en-US" sz="1200" kern="1200">
                <a:solidFill>
                  <a:schemeClr val="tx1"/>
                </a:solidFill>
                <a:effectLst/>
                <a:latin typeface="+mn-lt"/>
                <a:ea typeface="+mn-ea"/>
                <a:cs typeface="+mn-cs"/>
              </a:rPr>
              <a:t>Volumetric history (back to January 2017) is available for the Love’s RMAs.</a:t>
            </a:r>
          </a:p>
          <a:p>
            <a:pPr marL="628650" marR="0" lvl="1" indent="-171450" algn="l" defTabSz="121917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lang="en-US" sz="1200" kern="1200">
                <a:solidFill>
                  <a:schemeClr val="tx1"/>
                </a:solidFill>
                <a:effectLst/>
                <a:latin typeface="+mn-lt"/>
                <a:ea typeface="+mn-ea"/>
                <a:cs typeface="+mn-cs"/>
              </a:rPr>
              <a:t>CRMAs will be evaluated with a future restatement.</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US" sz="1600" kern="1200">
                <a:solidFill>
                  <a:schemeClr val="tx1"/>
                </a:solidFill>
                <a:effectLst/>
                <a:latin typeface="+mn-lt"/>
                <a:ea typeface="+mn-ea"/>
                <a:cs typeface="+mn-cs"/>
              </a:rPr>
              <a:t>Sample-based Love’s SRMA has been removed now that their census RMAs are available.</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US" sz="1600" kern="1200">
                <a:solidFill>
                  <a:schemeClr val="tx1"/>
                </a:solidFill>
                <a:effectLst/>
                <a:latin typeface="+mn-lt"/>
                <a:ea typeface="+mn-ea"/>
                <a:cs typeface="+mn-cs"/>
              </a:rPr>
              <a:t>Stores that have been closed or sold during the period January 4, 2015 – March 29, 2020 are </a:t>
            </a:r>
            <a:r>
              <a:rPr lang="en-US" sz="1600" b="1" i="1" kern="1200">
                <a:solidFill>
                  <a:schemeClr val="tx1"/>
                </a:solidFill>
                <a:effectLst/>
                <a:latin typeface="+mn-lt"/>
                <a:ea typeface="+mn-ea"/>
                <a:cs typeface="+mn-cs"/>
              </a:rPr>
              <a:t>excluded</a:t>
            </a:r>
            <a:r>
              <a:rPr lang="en-US" sz="1600" kern="1200">
                <a:solidFill>
                  <a:schemeClr val="tx1"/>
                </a:solidFill>
                <a:effectLst/>
                <a:latin typeface="+mn-lt"/>
                <a:ea typeface="+mn-ea"/>
                <a:cs typeface="+mn-cs"/>
              </a:rPr>
              <a:t> from the RMA back data.</a:t>
            </a:r>
          </a:p>
          <a:p>
            <a:pPr marL="171450" indent="-171450">
              <a:buFont typeface="Arial" panose="020B0604020202020204" pitchFamily="34" charset="0"/>
              <a:buChar char="•"/>
            </a:pPr>
            <a:endParaRPr lang="en-US" sz="1050"/>
          </a:p>
        </p:txBody>
      </p:sp>
    </p:spTree>
    <p:extLst>
      <p:ext uri="{BB962C8B-B14F-4D97-AF65-F5344CB8AC3E}">
        <p14:creationId xmlns:p14="http://schemas.microsoft.com/office/powerpoint/2010/main" val="27352022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userDrawn="1">
  <p:cSld name="Title (BG Color Can Be Changed)">
    <p:bg>
      <p:bgPr>
        <a:solidFill>
          <a:srgbClr val="000000"/>
        </a:solidFill>
        <a:effectLst/>
      </p:bgPr>
    </p:bg>
    <p:spTree>
      <p:nvGrpSpPr>
        <p:cNvPr id="1" name=""/>
        <p:cNvGrpSpPr/>
        <p:nvPr/>
      </p:nvGrpSpPr>
      <p:grpSpPr>
        <a:xfrm>
          <a:off x="0" y="0"/>
          <a:ext cx="0" cy="0"/>
          <a:chOff x="0" y="0"/>
          <a:chExt cx="0" cy="0"/>
        </a:xfrm>
      </p:grpSpPr>
      <p:sp>
        <p:nvSpPr>
          <p:cNvPr id="30" name="Text Placeholder 7">
            <a:extLst>
              <a:ext uri="{FF2B5EF4-FFF2-40B4-BE49-F238E27FC236}">
                <a16:creationId xmlns:a16="http://schemas.microsoft.com/office/drawing/2014/main" id="{53E95047-4AB2-45A3-8B98-7B3AA14EB1B2}"/>
              </a:ext>
            </a:extLst>
          </p:cNvPr>
          <p:cNvSpPr>
            <a:spLocks noGrp="1"/>
          </p:cNvSpPr>
          <p:nvPr>
            <p:ph type="body" sz="quarter" idx="10" hasCustomPrompt="1"/>
          </p:nvPr>
        </p:nvSpPr>
        <p:spPr>
          <a:xfrm>
            <a:off x="457201" y="4569939"/>
            <a:ext cx="6096000" cy="868240"/>
          </a:xfrm>
          <a:prstGeom prst="rect">
            <a:avLst/>
          </a:prstGeom>
        </p:spPr>
        <p:txBody>
          <a:bodyPr>
            <a:noAutofit/>
          </a:bodyPr>
          <a:lstStyle>
            <a:lvl1pPr marL="0" indent="0">
              <a:lnSpc>
                <a:spcPct val="100000"/>
              </a:lnSpc>
              <a:spcAft>
                <a:spcPts val="0"/>
              </a:spcAft>
              <a:buNone/>
              <a:defRPr sz="2625" b="1">
                <a:solidFill>
                  <a:schemeClr val="bg1"/>
                </a:solidFill>
                <a:latin typeface="Roboto Condensed" panose="02000000000000000000" pitchFamily="2" charset="0"/>
                <a:ea typeface="Roboto Condensed" panose="02000000000000000000" pitchFamily="2" charset="0"/>
              </a:defRPr>
            </a:lvl1pPr>
            <a:lvl2pPr marL="0">
              <a:lnSpc>
                <a:spcPct val="100000"/>
              </a:lnSpc>
              <a:buNone/>
              <a:defRPr sz="1838" b="1">
                <a:solidFill>
                  <a:schemeClr val="tx1"/>
                </a:solidFill>
              </a:defRPr>
            </a:lvl2pPr>
          </a:lstStyle>
          <a:p>
            <a:pPr lvl="0"/>
            <a:r>
              <a:rPr lang="en-US" noProof="0"/>
              <a:t>Click to edit Master text styles</a:t>
            </a:r>
          </a:p>
          <a:p>
            <a:pPr lvl="0"/>
            <a:r>
              <a:rPr lang="en-US" noProof="0"/>
              <a:t>Second level</a:t>
            </a:r>
          </a:p>
        </p:txBody>
      </p:sp>
      <p:sp>
        <p:nvSpPr>
          <p:cNvPr id="32" name="Text Placeholder 9">
            <a:extLst>
              <a:ext uri="{FF2B5EF4-FFF2-40B4-BE49-F238E27FC236}">
                <a16:creationId xmlns:a16="http://schemas.microsoft.com/office/drawing/2014/main" id="{BEA0CD5D-9096-4EAD-86E6-CA4766A9E071}"/>
              </a:ext>
            </a:extLst>
          </p:cNvPr>
          <p:cNvSpPr>
            <a:spLocks noGrp="1"/>
          </p:cNvSpPr>
          <p:nvPr>
            <p:ph type="body" sz="quarter" idx="11" hasCustomPrompt="1"/>
          </p:nvPr>
        </p:nvSpPr>
        <p:spPr>
          <a:xfrm>
            <a:off x="457201" y="5727120"/>
            <a:ext cx="6096000" cy="465975"/>
          </a:xfrm>
          <a:prstGeom prst="rect">
            <a:avLst/>
          </a:prstGeom>
        </p:spPr>
        <p:txBody>
          <a:bodyPr>
            <a:noAutofit/>
          </a:bodyPr>
          <a:lstStyle>
            <a:lvl1pPr marL="0" indent="0">
              <a:lnSpc>
                <a:spcPct val="100000"/>
              </a:lnSpc>
              <a:buNone/>
              <a:defRPr sz="1772" b="0" i="0">
                <a:solidFill>
                  <a:schemeClr val="bg1"/>
                </a:solidFill>
                <a:latin typeface="Roboto Condensed" panose="02000000000000000000" pitchFamily="2" charset="0"/>
                <a:ea typeface="Roboto Condensed" panose="02000000000000000000" pitchFamily="2" charset="0"/>
              </a:defRPr>
            </a:lvl1pPr>
          </a:lstStyle>
          <a:p>
            <a:pPr lvl="0"/>
            <a:r>
              <a:rPr lang="en-US" noProof="0"/>
              <a:t>Click to edit Master text styles</a:t>
            </a:r>
          </a:p>
        </p:txBody>
      </p:sp>
      <p:sp>
        <p:nvSpPr>
          <p:cNvPr id="33" name="Title 1">
            <a:extLst>
              <a:ext uri="{FF2B5EF4-FFF2-40B4-BE49-F238E27FC236}">
                <a16:creationId xmlns:a16="http://schemas.microsoft.com/office/drawing/2014/main" id="{0C68A3D1-8D2E-4295-A01A-6721B1353FFD}"/>
              </a:ext>
            </a:extLst>
          </p:cNvPr>
          <p:cNvSpPr>
            <a:spLocks noGrp="1"/>
          </p:cNvSpPr>
          <p:nvPr>
            <p:ph type="ctrTitle" hasCustomPrompt="1"/>
          </p:nvPr>
        </p:nvSpPr>
        <p:spPr>
          <a:xfrm>
            <a:off x="457201" y="2230062"/>
            <a:ext cx="6096000" cy="2143125"/>
          </a:xfrm>
          <a:prstGeom prst="rect">
            <a:avLst/>
          </a:prstGeom>
        </p:spPr>
        <p:txBody>
          <a:bodyPr vert="horz" lIns="0" tIns="0" rIns="0" bIns="0" rtlCol="0" anchor="b" anchorCtr="0">
            <a:noAutofit/>
          </a:bodyPr>
          <a:lstStyle>
            <a:lvl1pPr>
              <a:lnSpc>
                <a:spcPct val="85000"/>
              </a:lnSpc>
              <a:defRPr lang="en-US" sz="5063" b="1" spc="0" baseline="0" dirty="0">
                <a:solidFill>
                  <a:schemeClr val="bg1"/>
                </a:solidFill>
              </a:defRPr>
            </a:lvl1pPr>
          </a:lstStyle>
          <a:p>
            <a:pPr lvl="0">
              <a:lnSpc>
                <a:spcPct val="80000"/>
              </a:lnSpc>
            </a:pPr>
            <a:r>
              <a:rPr lang="en-US" noProof="0"/>
              <a:t>Click to edit Presentation Title</a:t>
            </a:r>
          </a:p>
        </p:txBody>
      </p:sp>
      <p:pic>
        <p:nvPicPr>
          <p:cNvPr id="2" name="Picture 1">
            <a:extLst>
              <a:ext uri="{FF2B5EF4-FFF2-40B4-BE49-F238E27FC236}">
                <a16:creationId xmlns:a16="http://schemas.microsoft.com/office/drawing/2014/main" id="{2AF4B8A3-D8CF-CDAA-749E-8F12291FDBE8}"/>
              </a:ext>
            </a:extLst>
          </p:cNvPr>
          <p:cNvPicPr>
            <a:picLocks noChangeAspect="1"/>
          </p:cNvPicPr>
          <p:nvPr userDrawn="1"/>
        </p:nvPicPr>
        <p:blipFill rotWithShape="1">
          <a:blip r:embed="rId2" cstate="email">
            <a:extLst>
              <a:ext uri="{28A0092B-C50C-407E-A947-70E740481C1C}">
                <a14:useLocalDpi xmlns:a14="http://schemas.microsoft.com/office/drawing/2010/main" val="0"/>
              </a:ext>
            </a:extLst>
          </a:blip>
          <a:srcRect l="48604" t="9481" r="4876" b="4001"/>
          <a:stretch/>
        </p:blipFill>
        <p:spPr>
          <a:xfrm>
            <a:off x="6791474" y="381001"/>
            <a:ext cx="5400526" cy="5562600"/>
          </a:xfrm>
          <a:prstGeom prst="rect">
            <a:avLst/>
          </a:prstGeom>
        </p:spPr>
      </p:pic>
      <p:pic>
        <p:nvPicPr>
          <p:cNvPr id="3" name="Picture 2">
            <a:extLst>
              <a:ext uri="{FF2B5EF4-FFF2-40B4-BE49-F238E27FC236}">
                <a16:creationId xmlns:a16="http://schemas.microsoft.com/office/drawing/2014/main" id="{EABB99C7-92CF-F513-BDD6-ACA7E736F6F9}"/>
              </a:ext>
            </a:extLst>
          </p:cNvPr>
          <p:cNvPicPr>
            <a:picLocks noChangeAspect="1"/>
          </p:cNvPicPr>
          <p:nvPr userDrawn="1"/>
        </p:nvPicPr>
        <p:blipFill rotWithShape="1">
          <a:blip r:embed="rId3" cstate="screen">
            <a:extLst>
              <a:ext uri="{28A0092B-C50C-407E-A947-70E740481C1C}">
                <a14:useLocalDpi xmlns:a14="http://schemas.microsoft.com/office/drawing/2010/main" val="0"/>
              </a:ext>
            </a:extLst>
          </a:blip>
          <a:srcRect l="7753" t="18872" r="7962" b="17053"/>
          <a:stretch/>
        </p:blipFill>
        <p:spPr>
          <a:xfrm>
            <a:off x="457201" y="252949"/>
            <a:ext cx="2672442" cy="823913"/>
          </a:xfrm>
          <a:prstGeom prst="rect">
            <a:avLst/>
          </a:prstGeom>
        </p:spPr>
      </p:pic>
    </p:spTree>
    <p:extLst>
      <p:ext uri="{BB962C8B-B14F-4D97-AF65-F5344CB8AC3E}">
        <p14:creationId xmlns:p14="http://schemas.microsoft.com/office/powerpoint/2010/main" val="40339386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Notification">
    <p:bg>
      <p:bgPr>
        <a:solidFill>
          <a:srgbClr val="000000"/>
        </a:solidFill>
        <a:effectLst/>
      </p:bgPr>
    </p:bg>
    <p:spTree>
      <p:nvGrpSpPr>
        <p:cNvPr id="1" name=""/>
        <p:cNvGrpSpPr/>
        <p:nvPr/>
      </p:nvGrpSpPr>
      <p:grpSpPr>
        <a:xfrm>
          <a:off x="0" y="0"/>
          <a:ext cx="0" cy="0"/>
          <a:chOff x="0" y="0"/>
          <a:chExt cx="0" cy="0"/>
        </a:xfrm>
      </p:grpSpPr>
      <p:sp>
        <p:nvSpPr>
          <p:cNvPr id="30" name="Text Placeholder 7">
            <a:extLst>
              <a:ext uri="{FF2B5EF4-FFF2-40B4-BE49-F238E27FC236}">
                <a16:creationId xmlns:a16="http://schemas.microsoft.com/office/drawing/2014/main" id="{53E95047-4AB2-45A3-8B98-7B3AA14EB1B2}"/>
              </a:ext>
            </a:extLst>
          </p:cNvPr>
          <p:cNvSpPr>
            <a:spLocks noGrp="1"/>
          </p:cNvSpPr>
          <p:nvPr>
            <p:ph type="body" sz="quarter" idx="10" hasCustomPrompt="1"/>
          </p:nvPr>
        </p:nvSpPr>
        <p:spPr>
          <a:xfrm>
            <a:off x="217715" y="3032340"/>
            <a:ext cx="11756571" cy="3429000"/>
          </a:xfrm>
          <a:prstGeom prst="rect">
            <a:avLst/>
          </a:prstGeom>
        </p:spPr>
        <p:txBody>
          <a:bodyPr>
            <a:noAutofit/>
          </a:bodyPr>
          <a:lstStyle>
            <a:lvl1pPr marL="0" indent="0">
              <a:lnSpc>
                <a:spcPct val="100000"/>
              </a:lnSpc>
              <a:spcAft>
                <a:spcPts val="0"/>
              </a:spcAft>
              <a:buNone/>
              <a:defRPr sz="2625" b="0">
                <a:solidFill>
                  <a:schemeClr val="bg1"/>
                </a:solidFill>
                <a:latin typeface="Roboto Condensed" panose="02000000000000000000" pitchFamily="2" charset="0"/>
                <a:ea typeface="Roboto Condensed" panose="02000000000000000000" pitchFamily="2" charset="0"/>
              </a:defRPr>
            </a:lvl1pPr>
            <a:lvl2pPr marL="0">
              <a:lnSpc>
                <a:spcPct val="100000"/>
              </a:lnSpc>
              <a:buNone/>
              <a:defRPr sz="1838" b="1">
                <a:solidFill>
                  <a:schemeClr val="tx1"/>
                </a:solidFill>
              </a:defRPr>
            </a:lvl2pPr>
          </a:lstStyle>
          <a:p>
            <a:pPr lvl="0"/>
            <a:r>
              <a:rPr lang="en-US" noProof="0"/>
              <a:t>Click to edit Master text styles</a:t>
            </a:r>
          </a:p>
          <a:p>
            <a:pPr lvl="0"/>
            <a:r>
              <a:rPr lang="en-US" noProof="0"/>
              <a:t>Second level</a:t>
            </a:r>
          </a:p>
        </p:txBody>
      </p:sp>
      <p:sp>
        <p:nvSpPr>
          <p:cNvPr id="33" name="Title 1">
            <a:extLst>
              <a:ext uri="{FF2B5EF4-FFF2-40B4-BE49-F238E27FC236}">
                <a16:creationId xmlns:a16="http://schemas.microsoft.com/office/drawing/2014/main" id="{0C68A3D1-8D2E-4295-A01A-6721B1353FFD}"/>
              </a:ext>
            </a:extLst>
          </p:cNvPr>
          <p:cNvSpPr>
            <a:spLocks noGrp="1"/>
          </p:cNvSpPr>
          <p:nvPr>
            <p:ph type="ctrTitle" hasCustomPrompt="1"/>
          </p:nvPr>
        </p:nvSpPr>
        <p:spPr>
          <a:xfrm>
            <a:off x="217715" y="1371600"/>
            <a:ext cx="11756571" cy="1285875"/>
          </a:xfrm>
          <a:prstGeom prst="rect">
            <a:avLst/>
          </a:prstGeom>
        </p:spPr>
        <p:txBody>
          <a:bodyPr vert="horz" lIns="0" tIns="0" rIns="0" bIns="0" rtlCol="0" anchor="ctr" anchorCtr="0">
            <a:noAutofit/>
          </a:bodyPr>
          <a:lstStyle>
            <a:lvl1pPr>
              <a:lnSpc>
                <a:spcPct val="85000"/>
              </a:lnSpc>
              <a:defRPr lang="en-US" sz="3375" b="1" spc="0" baseline="0" dirty="0">
                <a:solidFill>
                  <a:schemeClr val="bg1"/>
                </a:solidFill>
              </a:defRPr>
            </a:lvl1pPr>
          </a:lstStyle>
          <a:p>
            <a:pPr lvl="0">
              <a:lnSpc>
                <a:spcPct val="80000"/>
              </a:lnSpc>
            </a:pPr>
            <a:r>
              <a:rPr lang="en-US" noProof="0"/>
              <a:t>Click to edit Presentation Title</a:t>
            </a:r>
          </a:p>
        </p:txBody>
      </p:sp>
      <p:pic>
        <p:nvPicPr>
          <p:cNvPr id="3" name="Picture 2">
            <a:extLst>
              <a:ext uri="{FF2B5EF4-FFF2-40B4-BE49-F238E27FC236}">
                <a16:creationId xmlns:a16="http://schemas.microsoft.com/office/drawing/2014/main" id="{EABB99C7-92CF-F513-BDD6-ACA7E736F6F9}"/>
              </a:ext>
            </a:extLst>
          </p:cNvPr>
          <p:cNvPicPr>
            <a:picLocks noChangeAspect="1"/>
          </p:cNvPicPr>
          <p:nvPr userDrawn="1"/>
        </p:nvPicPr>
        <p:blipFill rotWithShape="1">
          <a:blip r:embed="rId2" cstate="screen">
            <a:extLst>
              <a:ext uri="{28A0092B-C50C-407E-A947-70E740481C1C}">
                <a14:useLocalDpi xmlns:a14="http://schemas.microsoft.com/office/drawing/2010/main" val="0"/>
              </a:ext>
            </a:extLst>
          </a:blip>
          <a:srcRect l="7753" t="18872" r="7962" b="17053"/>
          <a:stretch/>
        </p:blipFill>
        <p:spPr>
          <a:xfrm>
            <a:off x="217714" y="252949"/>
            <a:ext cx="2085432" cy="642938"/>
          </a:xfrm>
          <a:prstGeom prst="rect">
            <a:avLst/>
          </a:prstGeom>
        </p:spPr>
      </p:pic>
      <p:sp>
        <p:nvSpPr>
          <p:cNvPr id="4" name="TextBox 3">
            <a:extLst>
              <a:ext uri="{FF2B5EF4-FFF2-40B4-BE49-F238E27FC236}">
                <a16:creationId xmlns:a16="http://schemas.microsoft.com/office/drawing/2014/main" id="{63E312F1-BE49-470F-1ED5-15A7E6D28DD2}"/>
              </a:ext>
            </a:extLst>
          </p:cNvPr>
          <p:cNvSpPr txBox="1"/>
          <p:nvPr userDrawn="1"/>
        </p:nvSpPr>
        <p:spPr bwMode="gray">
          <a:xfrm>
            <a:off x="7315200" y="6525353"/>
            <a:ext cx="4354286" cy="236668"/>
          </a:xfrm>
          <a:prstGeom prst="rect">
            <a:avLst/>
          </a:prstGeom>
          <a:noFill/>
        </p:spPr>
        <p:txBody>
          <a:bodyPr wrap="square" lIns="0" rtlCol="0" anchor="ctr">
            <a:spAutoFit/>
          </a:bodyPr>
          <a:lstStyle/>
          <a:p>
            <a:pPr algn="r"/>
            <a:r>
              <a:rPr lang="en-US" sz="938">
                <a:solidFill>
                  <a:schemeClr val="bg1"/>
                </a:solidFill>
                <a:latin typeface="Roboto Condensed" panose="02000000000000000000" pitchFamily="2" charset="0"/>
                <a:ea typeface="Roboto Condensed" panose="02000000000000000000" pitchFamily="2" charset="0"/>
                <a:cs typeface="Arial" panose="020B0604020202020204" pitchFamily="34" charset="0"/>
              </a:rPr>
              <a:t>© 2023 </a:t>
            </a:r>
            <a:r>
              <a:rPr lang="en-US" sz="938" err="1">
                <a:solidFill>
                  <a:schemeClr val="bg1"/>
                </a:solidFill>
                <a:latin typeface="Roboto Condensed" panose="02000000000000000000" pitchFamily="2" charset="0"/>
                <a:ea typeface="Roboto Condensed" panose="02000000000000000000" pitchFamily="2" charset="0"/>
                <a:cs typeface="Arial" panose="020B0604020202020204" pitchFamily="34" charset="0"/>
              </a:rPr>
              <a:t>Circana</a:t>
            </a:r>
            <a:r>
              <a:rPr lang="en-US" sz="938">
                <a:solidFill>
                  <a:schemeClr val="bg1"/>
                </a:solidFill>
                <a:latin typeface="Roboto Condensed" panose="02000000000000000000" pitchFamily="2" charset="0"/>
                <a:ea typeface="Roboto Condensed" panose="02000000000000000000" pitchFamily="2" charset="0"/>
                <a:cs typeface="Arial" panose="020B0604020202020204" pitchFamily="34" charset="0"/>
              </a:rPr>
              <a:t>, Inc. and </a:t>
            </a:r>
            <a:r>
              <a:rPr lang="en-US" sz="938" err="1">
                <a:solidFill>
                  <a:schemeClr val="bg1"/>
                </a:solidFill>
                <a:latin typeface="Roboto Condensed" panose="02000000000000000000" pitchFamily="2" charset="0"/>
                <a:ea typeface="Roboto Condensed" panose="02000000000000000000" pitchFamily="2" charset="0"/>
                <a:cs typeface="Arial" panose="020B0604020202020204" pitchFamily="34" charset="0"/>
              </a:rPr>
              <a:t>Circana</a:t>
            </a:r>
            <a:r>
              <a:rPr lang="en-US" sz="938">
                <a:solidFill>
                  <a:schemeClr val="bg1"/>
                </a:solidFill>
                <a:latin typeface="Roboto Condensed" panose="02000000000000000000" pitchFamily="2" charset="0"/>
                <a:ea typeface="Roboto Condensed" panose="02000000000000000000" pitchFamily="2" charset="0"/>
                <a:cs typeface="Arial" panose="020B0604020202020204" pitchFamily="34" charset="0"/>
              </a:rPr>
              <a:t> Group, L.P. | Confidential and Proprietary.</a:t>
            </a:r>
          </a:p>
        </p:txBody>
      </p:sp>
      <p:sp>
        <p:nvSpPr>
          <p:cNvPr id="5" name="Slide Number Placeholder 5">
            <a:extLst>
              <a:ext uri="{FF2B5EF4-FFF2-40B4-BE49-F238E27FC236}">
                <a16:creationId xmlns:a16="http://schemas.microsoft.com/office/drawing/2014/main" id="{2FDB96AE-5903-F47B-5ED1-059569BCFFCC}"/>
              </a:ext>
            </a:extLst>
          </p:cNvPr>
          <p:cNvSpPr txBox="1">
            <a:spLocks/>
          </p:cNvSpPr>
          <p:nvPr userDrawn="1"/>
        </p:nvSpPr>
        <p:spPr bwMode="gray">
          <a:xfrm>
            <a:off x="11321144" y="6472238"/>
            <a:ext cx="653143" cy="342900"/>
          </a:xfrm>
          <a:prstGeom prst="rect">
            <a:avLst/>
          </a:prstGeom>
        </p:spPr>
        <p:txBody>
          <a:bodyPr anchor="ctr"/>
          <a:lstStyle>
            <a:lvl1pPr algn="r">
              <a:defRPr>
                <a:solidFill>
                  <a:schemeClr val="tx1"/>
                </a:solidFill>
              </a:defRPr>
            </a:lvl1pPr>
          </a:lstStyle>
          <a:p>
            <a:pPr marL="0" marR="0" lvl="0" indent="0" algn="r" defTabSz="870839" rtl="0" eaLnBrk="1" fontAlgn="auto" latinLnBrk="0" hangingPunct="1">
              <a:lnSpc>
                <a:spcPct val="100000"/>
              </a:lnSpc>
              <a:spcBef>
                <a:spcPts val="0"/>
              </a:spcBef>
              <a:spcAft>
                <a:spcPts val="0"/>
              </a:spcAft>
              <a:buClrTx/>
              <a:buSzTx/>
              <a:buFontTx/>
              <a:buNone/>
              <a:tabLst/>
              <a:defRPr/>
            </a:pPr>
            <a:fld id="{608A646B-FACF-4B82-BDFC-72A0DF7DA70D}" type="slidenum">
              <a:rPr kumimoji="0" lang="en-US" sz="1125" b="1" i="0" u="none" strike="noStrike" kern="1200" cap="none" spc="0" normalizeH="0" baseline="0" noProof="0" smtClean="0">
                <a:ln>
                  <a:noFill/>
                </a:ln>
                <a:solidFill>
                  <a:schemeClr val="bg1"/>
                </a:solidFill>
                <a:effectLst/>
                <a:uLnTx/>
                <a:uFillTx/>
                <a:latin typeface="Roboto Condensed" panose="02000000000000000000" pitchFamily="2" charset="0"/>
                <a:ea typeface="Roboto Condensed" panose="02000000000000000000" pitchFamily="2" charset="0"/>
                <a:cs typeface="Arial" panose="020B0604020202020204" pitchFamily="34" charset="0"/>
              </a:rPr>
              <a:pPr marL="0" marR="0" lvl="0" indent="0" algn="r" defTabSz="870839" rtl="0" eaLnBrk="1" fontAlgn="auto" latinLnBrk="0" hangingPunct="1">
                <a:lnSpc>
                  <a:spcPct val="100000"/>
                </a:lnSpc>
                <a:spcBef>
                  <a:spcPts val="0"/>
                </a:spcBef>
                <a:spcAft>
                  <a:spcPts val="0"/>
                </a:spcAft>
                <a:buClrTx/>
                <a:buSzTx/>
                <a:buFontTx/>
                <a:buNone/>
                <a:tabLst/>
                <a:defRPr/>
              </a:pPr>
              <a:t>‹#›</a:t>
            </a:fld>
            <a:endParaRPr kumimoji="0" lang="en-US" sz="1125" b="1" i="0" u="none" strike="noStrike" kern="1200" cap="none" spc="0" normalizeH="0" baseline="0" noProof="0">
              <a:ln>
                <a:noFill/>
              </a:ln>
              <a:solidFill>
                <a:schemeClr val="bg1"/>
              </a:solidFill>
              <a:effectLst/>
              <a:uLnTx/>
              <a:uFillTx/>
              <a:latin typeface="Roboto Condensed" panose="02000000000000000000" pitchFamily="2" charset="0"/>
              <a:ea typeface="Roboto Condensed" panose="02000000000000000000" pitchFamily="2" charset="0"/>
              <a:cs typeface="Arial" panose="020B0604020202020204" pitchFamily="34" charset="0"/>
            </a:endParaRPr>
          </a:p>
        </p:txBody>
      </p:sp>
    </p:spTree>
    <p:extLst>
      <p:ext uri="{BB962C8B-B14F-4D97-AF65-F5344CB8AC3E}">
        <p14:creationId xmlns:p14="http://schemas.microsoft.com/office/powerpoint/2010/main" val="21351065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Section">
    <p:bg>
      <p:bgPr>
        <a:solidFill>
          <a:srgbClr val="000000"/>
        </a:solidFill>
        <a:effectLst/>
      </p:bgPr>
    </p:bg>
    <p:spTree>
      <p:nvGrpSpPr>
        <p:cNvPr id="1" name=""/>
        <p:cNvGrpSpPr/>
        <p:nvPr/>
      </p:nvGrpSpPr>
      <p:grpSpPr>
        <a:xfrm>
          <a:off x="0" y="0"/>
          <a:ext cx="0" cy="0"/>
          <a:chOff x="0" y="0"/>
          <a:chExt cx="0" cy="0"/>
        </a:xfrm>
      </p:grpSpPr>
      <p:sp>
        <p:nvSpPr>
          <p:cNvPr id="30" name="Text Placeholder 7">
            <a:extLst>
              <a:ext uri="{FF2B5EF4-FFF2-40B4-BE49-F238E27FC236}">
                <a16:creationId xmlns:a16="http://schemas.microsoft.com/office/drawing/2014/main" id="{53E95047-4AB2-45A3-8B98-7B3AA14EB1B2}"/>
              </a:ext>
            </a:extLst>
          </p:cNvPr>
          <p:cNvSpPr>
            <a:spLocks noGrp="1"/>
          </p:cNvSpPr>
          <p:nvPr>
            <p:ph type="body" sz="quarter" idx="10" hasCustomPrompt="1"/>
          </p:nvPr>
        </p:nvSpPr>
        <p:spPr>
          <a:xfrm>
            <a:off x="457201" y="4569940"/>
            <a:ext cx="6096000" cy="620739"/>
          </a:xfrm>
          <a:prstGeom prst="rect">
            <a:avLst/>
          </a:prstGeom>
        </p:spPr>
        <p:txBody>
          <a:bodyPr>
            <a:noAutofit/>
          </a:bodyPr>
          <a:lstStyle>
            <a:lvl1pPr marL="0" indent="0">
              <a:lnSpc>
                <a:spcPct val="100000"/>
              </a:lnSpc>
              <a:spcAft>
                <a:spcPts val="0"/>
              </a:spcAft>
              <a:buNone/>
              <a:defRPr sz="1969" b="0">
                <a:solidFill>
                  <a:schemeClr val="bg1"/>
                </a:solidFill>
                <a:latin typeface="Roboto Condensed" panose="02000000000000000000" pitchFamily="2" charset="0"/>
                <a:ea typeface="Roboto Condensed" panose="02000000000000000000" pitchFamily="2" charset="0"/>
              </a:defRPr>
            </a:lvl1pPr>
            <a:lvl2pPr marL="0">
              <a:lnSpc>
                <a:spcPct val="100000"/>
              </a:lnSpc>
              <a:buNone/>
              <a:defRPr sz="1838" b="1">
                <a:solidFill>
                  <a:schemeClr val="tx1"/>
                </a:solidFill>
              </a:defRPr>
            </a:lvl2pPr>
          </a:lstStyle>
          <a:p>
            <a:pPr lvl="0"/>
            <a:r>
              <a:rPr lang="en-US" noProof="0"/>
              <a:t>Click to edit Master text styles</a:t>
            </a:r>
          </a:p>
          <a:p>
            <a:pPr lvl="0"/>
            <a:r>
              <a:rPr lang="en-US" noProof="0"/>
              <a:t>Second level</a:t>
            </a:r>
          </a:p>
        </p:txBody>
      </p:sp>
      <p:sp>
        <p:nvSpPr>
          <p:cNvPr id="33" name="Title 1">
            <a:extLst>
              <a:ext uri="{FF2B5EF4-FFF2-40B4-BE49-F238E27FC236}">
                <a16:creationId xmlns:a16="http://schemas.microsoft.com/office/drawing/2014/main" id="{0C68A3D1-8D2E-4295-A01A-6721B1353FFD}"/>
              </a:ext>
            </a:extLst>
          </p:cNvPr>
          <p:cNvSpPr>
            <a:spLocks noGrp="1"/>
          </p:cNvSpPr>
          <p:nvPr>
            <p:ph type="ctrTitle" hasCustomPrompt="1"/>
          </p:nvPr>
        </p:nvSpPr>
        <p:spPr>
          <a:xfrm>
            <a:off x="457201" y="1375172"/>
            <a:ext cx="6019799" cy="3000375"/>
          </a:xfrm>
          <a:prstGeom prst="rect">
            <a:avLst/>
          </a:prstGeom>
        </p:spPr>
        <p:txBody>
          <a:bodyPr vert="horz" lIns="0" tIns="0" rIns="0" bIns="0" rtlCol="0" anchor="b" anchorCtr="0">
            <a:noAutofit/>
          </a:bodyPr>
          <a:lstStyle>
            <a:lvl1pPr>
              <a:lnSpc>
                <a:spcPct val="85000"/>
              </a:lnSpc>
              <a:defRPr lang="en-US" sz="6750" b="1" spc="0" baseline="0" dirty="0">
                <a:solidFill>
                  <a:schemeClr val="bg1"/>
                </a:solidFill>
              </a:defRPr>
            </a:lvl1pPr>
          </a:lstStyle>
          <a:p>
            <a:pPr lvl="0">
              <a:lnSpc>
                <a:spcPct val="80000"/>
              </a:lnSpc>
            </a:pPr>
            <a:r>
              <a:rPr lang="en-US" noProof="0"/>
              <a:t>Click to edit Section Title</a:t>
            </a:r>
          </a:p>
        </p:txBody>
      </p:sp>
      <p:sp>
        <p:nvSpPr>
          <p:cNvPr id="4" name="TextBox 3">
            <a:extLst>
              <a:ext uri="{FF2B5EF4-FFF2-40B4-BE49-F238E27FC236}">
                <a16:creationId xmlns:a16="http://schemas.microsoft.com/office/drawing/2014/main" id="{63E312F1-BE49-470F-1ED5-15A7E6D28DD2}"/>
              </a:ext>
            </a:extLst>
          </p:cNvPr>
          <p:cNvSpPr txBox="1"/>
          <p:nvPr userDrawn="1"/>
        </p:nvSpPr>
        <p:spPr bwMode="gray">
          <a:xfrm>
            <a:off x="7315200" y="6525353"/>
            <a:ext cx="4354286" cy="236668"/>
          </a:xfrm>
          <a:prstGeom prst="rect">
            <a:avLst/>
          </a:prstGeom>
          <a:noFill/>
        </p:spPr>
        <p:txBody>
          <a:bodyPr wrap="square" lIns="0" rtlCol="0" anchor="ctr">
            <a:spAutoFit/>
          </a:bodyPr>
          <a:lstStyle/>
          <a:p>
            <a:pPr algn="r"/>
            <a:r>
              <a:rPr lang="en-US" sz="938">
                <a:solidFill>
                  <a:schemeClr val="bg1"/>
                </a:solidFill>
                <a:latin typeface="Roboto Condensed" panose="02000000000000000000" pitchFamily="2" charset="0"/>
                <a:ea typeface="Roboto Condensed" panose="02000000000000000000" pitchFamily="2" charset="0"/>
                <a:cs typeface="Arial" panose="020B0604020202020204" pitchFamily="34" charset="0"/>
              </a:rPr>
              <a:t>© 2023 </a:t>
            </a:r>
            <a:r>
              <a:rPr lang="en-US" sz="938" err="1">
                <a:solidFill>
                  <a:schemeClr val="bg1"/>
                </a:solidFill>
                <a:latin typeface="Roboto Condensed" panose="02000000000000000000" pitchFamily="2" charset="0"/>
                <a:ea typeface="Roboto Condensed" panose="02000000000000000000" pitchFamily="2" charset="0"/>
                <a:cs typeface="Arial" panose="020B0604020202020204" pitchFamily="34" charset="0"/>
              </a:rPr>
              <a:t>Circana</a:t>
            </a:r>
            <a:r>
              <a:rPr lang="en-US" sz="938">
                <a:solidFill>
                  <a:schemeClr val="bg1"/>
                </a:solidFill>
                <a:latin typeface="Roboto Condensed" panose="02000000000000000000" pitchFamily="2" charset="0"/>
                <a:ea typeface="Roboto Condensed" panose="02000000000000000000" pitchFamily="2" charset="0"/>
                <a:cs typeface="Arial" panose="020B0604020202020204" pitchFamily="34" charset="0"/>
              </a:rPr>
              <a:t>, Inc. and </a:t>
            </a:r>
            <a:r>
              <a:rPr lang="en-US" sz="938" err="1">
                <a:solidFill>
                  <a:schemeClr val="bg1"/>
                </a:solidFill>
                <a:latin typeface="Roboto Condensed" panose="02000000000000000000" pitchFamily="2" charset="0"/>
                <a:ea typeface="Roboto Condensed" panose="02000000000000000000" pitchFamily="2" charset="0"/>
                <a:cs typeface="Arial" panose="020B0604020202020204" pitchFamily="34" charset="0"/>
              </a:rPr>
              <a:t>Circana</a:t>
            </a:r>
            <a:r>
              <a:rPr lang="en-US" sz="938">
                <a:solidFill>
                  <a:schemeClr val="bg1"/>
                </a:solidFill>
                <a:latin typeface="Roboto Condensed" panose="02000000000000000000" pitchFamily="2" charset="0"/>
                <a:ea typeface="Roboto Condensed" panose="02000000000000000000" pitchFamily="2" charset="0"/>
                <a:cs typeface="Arial" panose="020B0604020202020204" pitchFamily="34" charset="0"/>
              </a:rPr>
              <a:t> Group, L.P. | Confidential and Proprietary.</a:t>
            </a:r>
          </a:p>
        </p:txBody>
      </p:sp>
      <p:sp>
        <p:nvSpPr>
          <p:cNvPr id="5" name="Slide Number Placeholder 5">
            <a:extLst>
              <a:ext uri="{FF2B5EF4-FFF2-40B4-BE49-F238E27FC236}">
                <a16:creationId xmlns:a16="http://schemas.microsoft.com/office/drawing/2014/main" id="{2FDB96AE-5903-F47B-5ED1-059569BCFFCC}"/>
              </a:ext>
            </a:extLst>
          </p:cNvPr>
          <p:cNvSpPr txBox="1">
            <a:spLocks/>
          </p:cNvSpPr>
          <p:nvPr userDrawn="1"/>
        </p:nvSpPr>
        <p:spPr bwMode="gray">
          <a:xfrm>
            <a:off x="11321144" y="6472238"/>
            <a:ext cx="653143" cy="342900"/>
          </a:xfrm>
          <a:prstGeom prst="rect">
            <a:avLst/>
          </a:prstGeom>
        </p:spPr>
        <p:txBody>
          <a:bodyPr anchor="ctr"/>
          <a:lstStyle>
            <a:lvl1pPr algn="r">
              <a:defRPr>
                <a:solidFill>
                  <a:schemeClr val="tx1"/>
                </a:solidFill>
              </a:defRPr>
            </a:lvl1pPr>
          </a:lstStyle>
          <a:p>
            <a:pPr marL="0" marR="0" lvl="0" indent="0" algn="r" defTabSz="870839" rtl="0" eaLnBrk="1" fontAlgn="auto" latinLnBrk="0" hangingPunct="1">
              <a:lnSpc>
                <a:spcPct val="100000"/>
              </a:lnSpc>
              <a:spcBef>
                <a:spcPts val="0"/>
              </a:spcBef>
              <a:spcAft>
                <a:spcPts val="0"/>
              </a:spcAft>
              <a:buClrTx/>
              <a:buSzTx/>
              <a:buFontTx/>
              <a:buNone/>
              <a:tabLst/>
              <a:defRPr/>
            </a:pPr>
            <a:fld id="{608A646B-FACF-4B82-BDFC-72A0DF7DA70D}" type="slidenum">
              <a:rPr kumimoji="0" lang="en-US" sz="1125" b="1" i="0" u="none" strike="noStrike" kern="1200" cap="none" spc="0" normalizeH="0" baseline="0" noProof="0" smtClean="0">
                <a:ln>
                  <a:noFill/>
                </a:ln>
                <a:solidFill>
                  <a:schemeClr val="bg1"/>
                </a:solidFill>
                <a:effectLst/>
                <a:uLnTx/>
                <a:uFillTx/>
                <a:latin typeface="Roboto Condensed" panose="02000000000000000000" pitchFamily="2" charset="0"/>
                <a:ea typeface="Roboto Condensed" panose="02000000000000000000" pitchFamily="2" charset="0"/>
                <a:cs typeface="Arial" panose="020B0604020202020204" pitchFamily="34" charset="0"/>
              </a:rPr>
              <a:pPr marL="0" marR="0" lvl="0" indent="0" algn="r" defTabSz="870839" rtl="0" eaLnBrk="1" fontAlgn="auto" latinLnBrk="0" hangingPunct="1">
                <a:lnSpc>
                  <a:spcPct val="100000"/>
                </a:lnSpc>
                <a:spcBef>
                  <a:spcPts val="0"/>
                </a:spcBef>
                <a:spcAft>
                  <a:spcPts val="0"/>
                </a:spcAft>
                <a:buClrTx/>
                <a:buSzTx/>
                <a:buFontTx/>
                <a:buNone/>
                <a:tabLst/>
                <a:defRPr/>
              </a:pPr>
              <a:t>‹#›</a:t>
            </a:fld>
            <a:endParaRPr kumimoji="0" lang="en-US" sz="1125" b="1" i="0" u="none" strike="noStrike" kern="1200" cap="none" spc="0" normalizeH="0" baseline="0" noProof="0">
              <a:ln>
                <a:noFill/>
              </a:ln>
              <a:solidFill>
                <a:schemeClr val="bg1"/>
              </a:solidFill>
              <a:effectLst/>
              <a:uLnTx/>
              <a:uFillTx/>
              <a:latin typeface="Roboto Condensed" panose="02000000000000000000" pitchFamily="2" charset="0"/>
              <a:ea typeface="Roboto Condensed" panose="02000000000000000000" pitchFamily="2" charset="0"/>
              <a:cs typeface="Arial" panose="020B0604020202020204" pitchFamily="34" charset="0"/>
            </a:endParaRPr>
          </a:p>
        </p:txBody>
      </p:sp>
      <p:pic>
        <p:nvPicPr>
          <p:cNvPr id="6" name="Picture 5" descr="A ferris wheel with colorful lights&#10;&#10;Description automatically generated with low confidence">
            <a:extLst>
              <a:ext uri="{FF2B5EF4-FFF2-40B4-BE49-F238E27FC236}">
                <a16:creationId xmlns:a16="http://schemas.microsoft.com/office/drawing/2014/main" id="{52B41421-BF34-8C06-332B-8B7573C4EAAD}"/>
              </a:ext>
            </a:extLst>
          </p:cNvPr>
          <p:cNvPicPr>
            <a:picLocks noChangeAspect="1"/>
          </p:cNvPicPr>
          <p:nvPr userDrawn="1"/>
        </p:nvPicPr>
        <p:blipFill rotWithShape="1">
          <a:blip r:embed="rId2" cstate="screen">
            <a:extLst>
              <a:ext uri="{28A0092B-C50C-407E-A947-70E740481C1C}">
                <a14:useLocalDpi xmlns:a14="http://schemas.microsoft.com/office/drawing/2010/main" val="0"/>
              </a:ext>
            </a:extLst>
          </a:blip>
          <a:srcRect l="3056" t="24306"/>
          <a:stretch/>
        </p:blipFill>
        <p:spPr>
          <a:xfrm>
            <a:off x="6622841" y="2183434"/>
            <a:ext cx="5111958" cy="3929063"/>
          </a:xfrm>
          <a:prstGeom prst="rect">
            <a:avLst/>
          </a:prstGeom>
        </p:spPr>
      </p:pic>
    </p:spTree>
    <p:extLst>
      <p:ext uri="{BB962C8B-B14F-4D97-AF65-F5344CB8AC3E}">
        <p14:creationId xmlns:p14="http://schemas.microsoft.com/office/powerpoint/2010/main" val="27829755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Heading">
    <p:spTree>
      <p:nvGrpSpPr>
        <p:cNvPr id="1" name=""/>
        <p:cNvGrpSpPr/>
        <p:nvPr/>
      </p:nvGrpSpPr>
      <p:grpSpPr>
        <a:xfrm>
          <a:off x="0" y="0"/>
          <a:ext cx="0" cy="0"/>
          <a:chOff x="0" y="0"/>
          <a:chExt cx="0" cy="0"/>
        </a:xfrm>
      </p:grpSpPr>
      <p:sp>
        <p:nvSpPr>
          <p:cNvPr id="4" name="Title Placeholder 1"/>
          <p:cNvSpPr>
            <a:spLocks noGrp="1"/>
          </p:cNvSpPr>
          <p:nvPr>
            <p:ph type="title"/>
          </p:nvPr>
        </p:nvSpPr>
        <p:spPr>
          <a:xfrm>
            <a:off x="217714" y="0"/>
            <a:ext cx="10885714" cy="642938"/>
          </a:xfrm>
          <a:prstGeom prst="rect">
            <a:avLst/>
          </a:prstGeom>
        </p:spPr>
        <p:txBody>
          <a:bodyPr vert="horz" lIns="0" tIns="0" rIns="0" bIns="0" rtlCol="0" anchor="b" anchorCtr="0">
            <a:noAutofit/>
          </a:bodyPr>
          <a:lstStyle/>
          <a:p>
            <a:r>
              <a:rPr lang="en-US"/>
              <a:t>Click to edit Master title style</a:t>
            </a:r>
          </a:p>
        </p:txBody>
      </p:sp>
      <p:sp>
        <p:nvSpPr>
          <p:cNvPr id="3" name="Text Placeholder 2">
            <a:extLst>
              <a:ext uri="{FF2B5EF4-FFF2-40B4-BE49-F238E27FC236}">
                <a16:creationId xmlns:a16="http://schemas.microsoft.com/office/drawing/2014/main" id="{DA0F4246-94F0-4BD9-AEC9-05295B4F02BE}"/>
              </a:ext>
            </a:extLst>
          </p:cNvPr>
          <p:cNvSpPr>
            <a:spLocks noGrp="1"/>
          </p:cNvSpPr>
          <p:nvPr>
            <p:ph type="body" sz="quarter" idx="12" hasCustomPrompt="1"/>
          </p:nvPr>
        </p:nvSpPr>
        <p:spPr>
          <a:xfrm>
            <a:off x="11103429" y="0"/>
            <a:ext cx="870857" cy="642938"/>
          </a:xfrm>
          <a:prstGeom prst="rect">
            <a:avLst/>
          </a:prstGeom>
        </p:spPr>
        <p:txBody>
          <a:bodyPr vert="horz" lIns="0" tIns="0" rIns="0" bIns="0" rtlCol="0" anchor="b" anchorCtr="0">
            <a:noAutofit/>
          </a:bodyPr>
          <a:lstStyle>
            <a:lvl1pPr algn="r">
              <a:defRPr lang="en-US" sz="1875" dirty="0">
                <a:solidFill>
                  <a:srgbClr val="FF9971"/>
                </a:solidFill>
                <a:latin typeface="Poppins" panose="00000500000000000000" pitchFamily="2" charset="0"/>
                <a:ea typeface="+mj-ea"/>
                <a:cs typeface="Poppins" panose="00000500000000000000" pitchFamily="2" charset="0"/>
              </a:defRPr>
            </a:lvl1pPr>
          </a:lstStyle>
          <a:p>
            <a:pPr lvl="0">
              <a:spcBef>
                <a:spcPct val="0"/>
              </a:spcBef>
              <a:buNone/>
            </a:pPr>
            <a:r>
              <a:rPr lang="en-US"/>
              <a:t>37.0</a:t>
            </a:r>
          </a:p>
        </p:txBody>
      </p:sp>
    </p:spTree>
    <p:extLst>
      <p:ext uri="{BB962C8B-B14F-4D97-AF65-F5344CB8AC3E}">
        <p14:creationId xmlns:p14="http://schemas.microsoft.com/office/powerpoint/2010/main" val="9567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Heading Subheading">
    <p:spTree>
      <p:nvGrpSpPr>
        <p:cNvPr id="1" name=""/>
        <p:cNvGrpSpPr/>
        <p:nvPr/>
      </p:nvGrpSpPr>
      <p:grpSpPr>
        <a:xfrm>
          <a:off x="0" y="0"/>
          <a:ext cx="0" cy="0"/>
          <a:chOff x="0" y="0"/>
          <a:chExt cx="0" cy="0"/>
        </a:xfrm>
      </p:grpSpPr>
      <p:sp>
        <p:nvSpPr>
          <p:cNvPr id="4" name="Title Placeholder 1"/>
          <p:cNvSpPr>
            <a:spLocks noGrp="1"/>
          </p:cNvSpPr>
          <p:nvPr>
            <p:ph type="title"/>
          </p:nvPr>
        </p:nvSpPr>
        <p:spPr>
          <a:xfrm>
            <a:off x="217714" y="0"/>
            <a:ext cx="10885714" cy="642938"/>
          </a:xfrm>
          <a:prstGeom prst="rect">
            <a:avLst/>
          </a:prstGeom>
        </p:spPr>
        <p:txBody>
          <a:bodyPr vert="horz" lIns="0" tIns="0" rIns="0" bIns="0" rtlCol="0" anchor="b" anchorCtr="0">
            <a:noAutofit/>
          </a:bodyPr>
          <a:lstStyle>
            <a:lvl1pPr>
              <a:defRPr>
                <a:solidFill>
                  <a:srgbClr val="4E106F"/>
                </a:solidFill>
                <a:latin typeface="Poppins" panose="00000500000000000000" pitchFamily="2" charset="0"/>
                <a:cs typeface="Poppins" panose="00000500000000000000" pitchFamily="2" charset="0"/>
              </a:defRPr>
            </a:lvl1pPr>
          </a:lstStyle>
          <a:p>
            <a:r>
              <a:rPr lang="en-US"/>
              <a:t>Click to edit Master title style</a:t>
            </a:r>
          </a:p>
        </p:txBody>
      </p:sp>
      <p:sp>
        <p:nvSpPr>
          <p:cNvPr id="7" name="Text Placeholder 3"/>
          <p:cNvSpPr>
            <a:spLocks noGrp="1"/>
          </p:cNvSpPr>
          <p:nvPr>
            <p:ph type="body" sz="quarter" idx="11"/>
          </p:nvPr>
        </p:nvSpPr>
        <p:spPr>
          <a:xfrm>
            <a:off x="217715" y="685800"/>
            <a:ext cx="11756571" cy="228600"/>
          </a:xfrm>
          <a:prstGeom prst="rect">
            <a:avLst/>
          </a:prstGeom>
        </p:spPr>
        <p:txBody>
          <a:bodyPr lIns="0" tIns="0" anchor="ctr"/>
          <a:lstStyle>
            <a:lvl1pPr marL="0" indent="0">
              <a:buFontTx/>
              <a:buNone/>
              <a:defRPr sz="1500" b="0">
                <a:solidFill>
                  <a:srgbClr val="4E106F"/>
                </a:solidFill>
                <a:latin typeface="Poppins" panose="00000500000000000000" pitchFamily="2" charset="0"/>
                <a:cs typeface="Poppins" panose="00000500000000000000" pitchFamily="2" charset="0"/>
              </a:defRPr>
            </a:lvl1pPr>
            <a:lvl2pPr>
              <a:defRPr sz="1777"/>
            </a:lvl2pPr>
            <a:lvl3pPr>
              <a:defRPr sz="1777"/>
            </a:lvl3pPr>
            <a:lvl4pPr>
              <a:defRPr sz="1777"/>
            </a:lvl4pPr>
            <a:lvl5pPr>
              <a:defRPr sz="1777"/>
            </a:lvl5pPr>
          </a:lstStyle>
          <a:p>
            <a:pPr lvl="0"/>
            <a:r>
              <a:rPr lang="en-US"/>
              <a:t>Click to edit Master text styles</a:t>
            </a:r>
          </a:p>
        </p:txBody>
      </p:sp>
      <p:sp>
        <p:nvSpPr>
          <p:cNvPr id="3" name="Text Placeholder 2">
            <a:extLst>
              <a:ext uri="{FF2B5EF4-FFF2-40B4-BE49-F238E27FC236}">
                <a16:creationId xmlns:a16="http://schemas.microsoft.com/office/drawing/2014/main" id="{CA883FC4-4885-410A-B760-2D1D4FE65ACD}"/>
              </a:ext>
            </a:extLst>
          </p:cNvPr>
          <p:cNvSpPr>
            <a:spLocks noGrp="1"/>
          </p:cNvSpPr>
          <p:nvPr>
            <p:ph type="body" sz="quarter" idx="12" hasCustomPrompt="1"/>
          </p:nvPr>
        </p:nvSpPr>
        <p:spPr>
          <a:xfrm>
            <a:off x="11103429" y="0"/>
            <a:ext cx="870857" cy="642938"/>
          </a:xfrm>
          <a:prstGeom prst="rect">
            <a:avLst/>
          </a:prstGeom>
        </p:spPr>
        <p:txBody>
          <a:bodyPr vert="horz" lIns="0" tIns="0" rIns="0" bIns="0" rtlCol="0" anchor="b" anchorCtr="0">
            <a:noAutofit/>
          </a:bodyPr>
          <a:lstStyle>
            <a:lvl1pPr algn="r">
              <a:defRPr lang="en-US" sz="1875" dirty="0">
                <a:solidFill>
                  <a:srgbClr val="FF9971"/>
                </a:solidFill>
                <a:latin typeface="Poppins" panose="00000500000000000000" pitchFamily="2" charset="0"/>
                <a:ea typeface="+mj-ea"/>
                <a:cs typeface="Poppins" panose="00000500000000000000" pitchFamily="2" charset="0"/>
              </a:defRPr>
            </a:lvl1pPr>
          </a:lstStyle>
          <a:p>
            <a:pPr lvl="0">
              <a:spcBef>
                <a:spcPct val="0"/>
              </a:spcBef>
              <a:buNone/>
            </a:pPr>
            <a:r>
              <a:rPr lang="en-US"/>
              <a:t>37.0</a:t>
            </a:r>
          </a:p>
        </p:txBody>
      </p:sp>
    </p:spTree>
    <p:extLst>
      <p:ext uri="{BB962C8B-B14F-4D97-AF65-F5344CB8AC3E}">
        <p14:creationId xmlns:p14="http://schemas.microsoft.com/office/powerpoint/2010/main" val="34526626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Heading Subheading SubSubheading">
    <p:spTree>
      <p:nvGrpSpPr>
        <p:cNvPr id="1" name=""/>
        <p:cNvGrpSpPr/>
        <p:nvPr/>
      </p:nvGrpSpPr>
      <p:grpSpPr>
        <a:xfrm>
          <a:off x="0" y="0"/>
          <a:ext cx="0" cy="0"/>
          <a:chOff x="0" y="0"/>
          <a:chExt cx="0" cy="0"/>
        </a:xfrm>
      </p:grpSpPr>
      <p:sp>
        <p:nvSpPr>
          <p:cNvPr id="4" name="Title Placeholder 1"/>
          <p:cNvSpPr>
            <a:spLocks noGrp="1"/>
          </p:cNvSpPr>
          <p:nvPr>
            <p:ph type="title"/>
          </p:nvPr>
        </p:nvSpPr>
        <p:spPr>
          <a:xfrm>
            <a:off x="217714" y="0"/>
            <a:ext cx="10885714" cy="642938"/>
          </a:xfrm>
          <a:prstGeom prst="rect">
            <a:avLst/>
          </a:prstGeom>
        </p:spPr>
        <p:txBody>
          <a:bodyPr vert="horz" lIns="0" tIns="0" rIns="0" bIns="0" rtlCol="0" anchor="b" anchorCtr="0">
            <a:noAutofit/>
          </a:bodyPr>
          <a:lstStyle>
            <a:lvl1pPr>
              <a:defRPr>
                <a:solidFill>
                  <a:srgbClr val="4E106F"/>
                </a:solidFill>
                <a:latin typeface="Poppins" panose="00000500000000000000" pitchFamily="2" charset="0"/>
                <a:cs typeface="Poppins" panose="00000500000000000000" pitchFamily="2" charset="0"/>
              </a:defRPr>
            </a:lvl1pPr>
          </a:lstStyle>
          <a:p>
            <a:r>
              <a:rPr lang="en-US"/>
              <a:t>Click to edit Master title style</a:t>
            </a:r>
          </a:p>
        </p:txBody>
      </p:sp>
      <p:sp>
        <p:nvSpPr>
          <p:cNvPr id="7" name="Text Placeholder 3"/>
          <p:cNvSpPr>
            <a:spLocks noGrp="1"/>
          </p:cNvSpPr>
          <p:nvPr>
            <p:ph type="body" sz="quarter" idx="11"/>
          </p:nvPr>
        </p:nvSpPr>
        <p:spPr>
          <a:xfrm>
            <a:off x="217715" y="685800"/>
            <a:ext cx="11756571" cy="228600"/>
          </a:xfrm>
          <a:prstGeom prst="rect">
            <a:avLst/>
          </a:prstGeom>
        </p:spPr>
        <p:txBody>
          <a:bodyPr lIns="0" tIns="0" anchor="ctr"/>
          <a:lstStyle>
            <a:lvl1pPr marL="0" indent="0">
              <a:buFontTx/>
              <a:buNone/>
              <a:defRPr sz="1500" b="0">
                <a:solidFill>
                  <a:srgbClr val="4E106F"/>
                </a:solidFill>
                <a:latin typeface="Poppins" panose="00000500000000000000" pitchFamily="2" charset="0"/>
                <a:cs typeface="Poppins" panose="00000500000000000000" pitchFamily="2" charset="0"/>
              </a:defRPr>
            </a:lvl1pPr>
            <a:lvl2pPr>
              <a:defRPr sz="1777"/>
            </a:lvl2pPr>
            <a:lvl3pPr>
              <a:defRPr sz="1777"/>
            </a:lvl3pPr>
            <a:lvl4pPr>
              <a:defRPr sz="1777"/>
            </a:lvl4pPr>
            <a:lvl5pPr>
              <a:defRPr sz="1777"/>
            </a:lvl5pPr>
          </a:lstStyle>
          <a:p>
            <a:pPr lvl="0"/>
            <a:r>
              <a:rPr lang="en-US"/>
              <a:t>Click to edit Master text styles</a:t>
            </a:r>
          </a:p>
        </p:txBody>
      </p:sp>
      <p:sp>
        <p:nvSpPr>
          <p:cNvPr id="3" name="Text Placeholder 2">
            <a:extLst>
              <a:ext uri="{FF2B5EF4-FFF2-40B4-BE49-F238E27FC236}">
                <a16:creationId xmlns:a16="http://schemas.microsoft.com/office/drawing/2014/main" id="{CA883FC4-4885-410A-B760-2D1D4FE65ACD}"/>
              </a:ext>
            </a:extLst>
          </p:cNvPr>
          <p:cNvSpPr>
            <a:spLocks noGrp="1"/>
          </p:cNvSpPr>
          <p:nvPr>
            <p:ph type="body" sz="quarter" idx="12" hasCustomPrompt="1"/>
          </p:nvPr>
        </p:nvSpPr>
        <p:spPr>
          <a:xfrm>
            <a:off x="11103429" y="0"/>
            <a:ext cx="870857" cy="642938"/>
          </a:xfrm>
          <a:prstGeom prst="rect">
            <a:avLst/>
          </a:prstGeom>
        </p:spPr>
        <p:txBody>
          <a:bodyPr vert="horz" lIns="0" tIns="0" rIns="0" bIns="0" rtlCol="0" anchor="b" anchorCtr="0">
            <a:noAutofit/>
          </a:bodyPr>
          <a:lstStyle>
            <a:lvl1pPr algn="r">
              <a:defRPr lang="en-US" sz="1875" dirty="0">
                <a:solidFill>
                  <a:srgbClr val="FF9971"/>
                </a:solidFill>
                <a:latin typeface="Poppins" panose="00000500000000000000" pitchFamily="2" charset="0"/>
                <a:ea typeface="+mj-ea"/>
                <a:cs typeface="Poppins" panose="00000500000000000000" pitchFamily="2" charset="0"/>
              </a:defRPr>
            </a:lvl1pPr>
          </a:lstStyle>
          <a:p>
            <a:pPr lvl="0">
              <a:spcBef>
                <a:spcPct val="0"/>
              </a:spcBef>
              <a:buNone/>
            </a:pPr>
            <a:r>
              <a:rPr lang="en-US"/>
              <a:t>37.0</a:t>
            </a:r>
          </a:p>
        </p:txBody>
      </p:sp>
      <p:sp>
        <p:nvSpPr>
          <p:cNvPr id="2" name="Text Placeholder 3">
            <a:extLst>
              <a:ext uri="{FF2B5EF4-FFF2-40B4-BE49-F238E27FC236}">
                <a16:creationId xmlns:a16="http://schemas.microsoft.com/office/drawing/2014/main" id="{68C6C7C4-8015-8B39-6BF6-0EFDC82208C9}"/>
              </a:ext>
            </a:extLst>
          </p:cNvPr>
          <p:cNvSpPr>
            <a:spLocks noGrp="1"/>
          </p:cNvSpPr>
          <p:nvPr>
            <p:ph type="body" sz="quarter" idx="13"/>
          </p:nvPr>
        </p:nvSpPr>
        <p:spPr>
          <a:xfrm>
            <a:off x="217715" y="957263"/>
            <a:ext cx="11756571" cy="228600"/>
          </a:xfrm>
          <a:prstGeom prst="rect">
            <a:avLst/>
          </a:prstGeom>
        </p:spPr>
        <p:txBody>
          <a:bodyPr lIns="0" tIns="0" anchor="ctr"/>
          <a:lstStyle>
            <a:lvl1pPr marL="0" indent="0">
              <a:buFontTx/>
              <a:buNone/>
              <a:defRPr sz="1313" b="0">
                <a:solidFill>
                  <a:srgbClr val="4E106F"/>
                </a:solidFill>
                <a:latin typeface="Poppins" panose="00000500000000000000" pitchFamily="2" charset="0"/>
                <a:cs typeface="Poppins" panose="00000500000000000000" pitchFamily="2" charset="0"/>
              </a:defRPr>
            </a:lvl1pPr>
            <a:lvl2pPr>
              <a:defRPr sz="1777"/>
            </a:lvl2pPr>
            <a:lvl3pPr>
              <a:defRPr sz="1777"/>
            </a:lvl3pPr>
            <a:lvl4pPr>
              <a:defRPr sz="1777"/>
            </a:lvl4pPr>
            <a:lvl5pPr>
              <a:defRPr sz="1777"/>
            </a:lvl5pPr>
          </a:lstStyle>
          <a:p>
            <a:pPr lvl="0"/>
            <a:r>
              <a:rPr lang="en-US"/>
              <a:t>Click to edit Master text styles</a:t>
            </a:r>
          </a:p>
        </p:txBody>
      </p:sp>
    </p:spTree>
    <p:extLst>
      <p:ext uri="{BB962C8B-B14F-4D97-AF65-F5344CB8AC3E}">
        <p14:creationId xmlns:p14="http://schemas.microsoft.com/office/powerpoint/2010/main" val="41493652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10" name="Straight Connector 9"/>
          <p:cNvCxnSpPr/>
          <p:nvPr userDrawn="1"/>
        </p:nvCxnSpPr>
        <p:spPr>
          <a:xfrm>
            <a:off x="217715" y="642938"/>
            <a:ext cx="11756571" cy="1588"/>
          </a:xfrm>
          <a:prstGeom prst="line">
            <a:avLst/>
          </a:prstGeom>
          <a:ln w="9525">
            <a:solidFill>
              <a:schemeClr val="bg2"/>
            </a:solidFill>
          </a:ln>
        </p:spPr>
        <p:style>
          <a:lnRef idx="1">
            <a:schemeClr val="accent1"/>
          </a:lnRef>
          <a:fillRef idx="0">
            <a:schemeClr val="accent1"/>
          </a:fillRef>
          <a:effectRef idx="0">
            <a:schemeClr val="accent1"/>
          </a:effectRef>
          <a:fontRef idx="minor">
            <a:schemeClr val="tx1"/>
          </a:fontRef>
        </p:style>
      </p:cxnSp>
      <p:sp>
        <p:nvSpPr>
          <p:cNvPr id="9" name="Title Placeholder 1"/>
          <p:cNvSpPr>
            <a:spLocks noGrp="1"/>
          </p:cNvSpPr>
          <p:nvPr>
            <p:ph type="title"/>
          </p:nvPr>
        </p:nvSpPr>
        <p:spPr>
          <a:xfrm>
            <a:off x="217715" y="0"/>
            <a:ext cx="11756571" cy="642938"/>
          </a:xfrm>
          <a:prstGeom prst="rect">
            <a:avLst/>
          </a:prstGeom>
        </p:spPr>
        <p:txBody>
          <a:bodyPr vert="horz" lIns="0" tIns="0" rIns="0" bIns="0" rtlCol="0" anchor="b" anchorCtr="0">
            <a:noAutofit/>
          </a:bodyPr>
          <a:lstStyle/>
          <a:p>
            <a:r>
              <a:rPr lang="en-US"/>
              <a:t>Click to edit Master title style</a:t>
            </a:r>
          </a:p>
        </p:txBody>
      </p:sp>
      <p:sp>
        <p:nvSpPr>
          <p:cNvPr id="13" name="TextBox 12"/>
          <p:cNvSpPr txBox="1"/>
          <p:nvPr userDrawn="1"/>
        </p:nvSpPr>
        <p:spPr bwMode="gray">
          <a:xfrm>
            <a:off x="7315200" y="6525353"/>
            <a:ext cx="4354286" cy="236668"/>
          </a:xfrm>
          <a:prstGeom prst="rect">
            <a:avLst/>
          </a:prstGeom>
          <a:noFill/>
        </p:spPr>
        <p:txBody>
          <a:bodyPr wrap="square" lIns="0" rtlCol="0" anchor="ctr">
            <a:spAutoFit/>
          </a:bodyPr>
          <a:lstStyle/>
          <a:p>
            <a:pPr algn="r"/>
            <a:r>
              <a:rPr lang="en-US" sz="938">
                <a:solidFill>
                  <a:srgbClr val="000000"/>
                </a:solidFill>
                <a:latin typeface="Roboto Condensed" panose="02000000000000000000" pitchFamily="2" charset="0"/>
                <a:ea typeface="Roboto Condensed" panose="02000000000000000000" pitchFamily="2" charset="0"/>
                <a:cs typeface="Arial" panose="020B0604020202020204" pitchFamily="34" charset="0"/>
              </a:rPr>
              <a:t>© 2023 </a:t>
            </a:r>
            <a:r>
              <a:rPr lang="en-US" sz="938" err="1">
                <a:solidFill>
                  <a:srgbClr val="000000"/>
                </a:solidFill>
                <a:latin typeface="Roboto Condensed" panose="02000000000000000000" pitchFamily="2" charset="0"/>
                <a:ea typeface="Roboto Condensed" panose="02000000000000000000" pitchFamily="2" charset="0"/>
                <a:cs typeface="Arial" panose="020B0604020202020204" pitchFamily="34" charset="0"/>
              </a:rPr>
              <a:t>Circana</a:t>
            </a:r>
            <a:r>
              <a:rPr lang="en-US" sz="938">
                <a:solidFill>
                  <a:srgbClr val="000000"/>
                </a:solidFill>
                <a:latin typeface="Roboto Condensed" panose="02000000000000000000" pitchFamily="2" charset="0"/>
                <a:ea typeface="Roboto Condensed" panose="02000000000000000000" pitchFamily="2" charset="0"/>
                <a:cs typeface="Arial" panose="020B0604020202020204" pitchFamily="34" charset="0"/>
              </a:rPr>
              <a:t>, Inc. and </a:t>
            </a:r>
            <a:r>
              <a:rPr lang="en-US" sz="938" err="1">
                <a:solidFill>
                  <a:srgbClr val="000000"/>
                </a:solidFill>
                <a:latin typeface="Roboto Condensed" panose="02000000000000000000" pitchFamily="2" charset="0"/>
                <a:ea typeface="Roboto Condensed" panose="02000000000000000000" pitchFamily="2" charset="0"/>
                <a:cs typeface="Arial" panose="020B0604020202020204" pitchFamily="34" charset="0"/>
              </a:rPr>
              <a:t>Circana</a:t>
            </a:r>
            <a:r>
              <a:rPr lang="en-US" sz="938">
                <a:solidFill>
                  <a:srgbClr val="000000"/>
                </a:solidFill>
                <a:latin typeface="Roboto Condensed" panose="02000000000000000000" pitchFamily="2" charset="0"/>
                <a:ea typeface="Roboto Condensed" panose="02000000000000000000" pitchFamily="2" charset="0"/>
                <a:cs typeface="Arial" panose="020B0604020202020204" pitchFamily="34" charset="0"/>
              </a:rPr>
              <a:t> Group, L.P. | Confidential and Proprietary.</a:t>
            </a:r>
          </a:p>
        </p:txBody>
      </p:sp>
      <p:sp>
        <p:nvSpPr>
          <p:cNvPr id="14" name="Slide Number Placeholder 5"/>
          <p:cNvSpPr txBox="1">
            <a:spLocks/>
          </p:cNvSpPr>
          <p:nvPr userDrawn="1"/>
        </p:nvSpPr>
        <p:spPr bwMode="gray">
          <a:xfrm>
            <a:off x="11321144" y="6472238"/>
            <a:ext cx="653143" cy="342900"/>
          </a:xfrm>
          <a:prstGeom prst="rect">
            <a:avLst/>
          </a:prstGeom>
        </p:spPr>
        <p:txBody>
          <a:bodyPr anchor="ctr"/>
          <a:lstStyle>
            <a:lvl1pPr algn="r">
              <a:defRPr>
                <a:solidFill>
                  <a:schemeClr val="tx1"/>
                </a:solidFill>
              </a:defRPr>
            </a:lvl1pPr>
          </a:lstStyle>
          <a:p>
            <a:pPr marL="0" marR="0" lvl="0" indent="0" algn="r" defTabSz="870839" rtl="0" eaLnBrk="1" fontAlgn="auto" latinLnBrk="0" hangingPunct="1">
              <a:lnSpc>
                <a:spcPct val="100000"/>
              </a:lnSpc>
              <a:spcBef>
                <a:spcPts val="0"/>
              </a:spcBef>
              <a:spcAft>
                <a:spcPts val="0"/>
              </a:spcAft>
              <a:buClrTx/>
              <a:buSzTx/>
              <a:buFontTx/>
              <a:buNone/>
              <a:tabLst/>
              <a:defRPr/>
            </a:pPr>
            <a:fld id="{608A646B-FACF-4B82-BDFC-72A0DF7DA70D}" type="slidenum">
              <a:rPr kumimoji="0" lang="en-US" sz="1125" b="1" i="0" u="none" strike="noStrike" kern="1200" cap="none" spc="0" normalizeH="0" baseline="0" noProof="0" smtClean="0">
                <a:ln>
                  <a:noFill/>
                </a:ln>
                <a:solidFill>
                  <a:srgbClr val="000000"/>
                </a:solidFill>
                <a:effectLst/>
                <a:uLnTx/>
                <a:uFillTx/>
                <a:latin typeface="Roboto Condensed" panose="02000000000000000000" pitchFamily="2" charset="0"/>
                <a:ea typeface="Roboto Condensed" panose="02000000000000000000" pitchFamily="2" charset="0"/>
                <a:cs typeface="Arial" panose="020B0604020202020204" pitchFamily="34" charset="0"/>
              </a:rPr>
              <a:pPr marL="0" marR="0" lvl="0" indent="0" algn="r" defTabSz="870839" rtl="0" eaLnBrk="1" fontAlgn="auto" latinLnBrk="0" hangingPunct="1">
                <a:lnSpc>
                  <a:spcPct val="100000"/>
                </a:lnSpc>
                <a:spcBef>
                  <a:spcPts val="0"/>
                </a:spcBef>
                <a:spcAft>
                  <a:spcPts val="0"/>
                </a:spcAft>
                <a:buClrTx/>
                <a:buSzTx/>
                <a:buFontTx/>
                <a:buNone/>
                <a:tabLst/>
                <a:defRPr/>
              </a:pPr>
              <a:t>‹#›</a:t>
            </a:fld>
            <a:endParaRPr kumimoji="0" lang="en-US" sz="1125" b="1" i="0" u="none" strike="noStrike" kern="1200" cap="none" spc="0" normalizeH="0" baseline="0" noProof="0">
              <a:ln>
                <a:noFill/>
              </a:ln>
              <a:solidFill>
                <a:srgbClr val="000000"/>
              </a:solidFill>
              <a:effectLst/>
              <a:uLnTx/>
              <a:uFillTx/>
              <a:latin typeface="Roboto Condensed" panose="02000000000000000000" pitchFamily="2" charset="0"/>
              <a:ea typeface="Roboto Condensed" panose="02000000000000000000" pitchFamily="2" charset="0"/>
              <a:cs typeface="Arial" panose="020B0604020202020204" pitchFamily="34" charset="0"/>
            </a:endParaRPr>
          </a:p>
        </p:txBody>
      </p:sp>
      <p:pic>
        <p:nvPicPr>
          <p:cNvPr id="2" name="Picture 1">
            <a:extLst>
              <a:ext uri="{FF2B5EF4-FFF2-40B4-BE49-F238E27FC236}">
                <a16:creationId xmlns:a16="http://schemas.microsoft.com/office/drawing/2014/main" id="{CA3DDB89-7DFC-1C6F-B9B0-0C878803B288}"/>
              </a:ext>
            </a:extLst>
          </p:cNvPr>
          <p:cNvPicPr>
            <a:picLocks noChangeAspect="1"/>
          </p:cNvPicPr>
          <p:nvPr userDrawn="1"/>
        </p:nvPicPr>
        <p:blipFill rotWithShape="1">
          <a:blip r:embed="rId8" cstate="screen">
            <a:extLst>
              <a:ext uri="{28A0092B-C50C-407E-A947-70E740481C1C}">
                <a14:useLocalDpi xmlns:a14="http://schemas.microsoft.com/office/drawing/2010/main" val="0"/>
              </a:ext>
            </a:extLst>
          </a:blip>
          <a:srcRect l="8499" t="19409" r="8578" b="21169"/>
          <a:stretch/>
        </p:blipFill>
        <p:spPr>
          <a:xfrm>
            <a:off x="217714" y="6472238"/>
            <a:ext cx="1187288" cy="342900"/>
          </a:xfrm>
          <a:prstGeom prst="rect">
            <a:avLst/>
          </a:prstGeom>
        </p:spPr>
      </p:pic>
    </p:spTree>
    <p:extLst>
      <p:ext uri="{BB962C8B-B14F-4D97-AF65-F5344CB8AC3E}">
        <p14:creationId xmlns:p14="http://schemas.microsoft.com/office/powerpoint/2010/main" val="273168568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Lst>
  <p:txStyles>
    <p:titleStyle>
      <a:lvl1pPr algn="l" defTabSz="1161120" rtl="0" eaLnBrk="1" latinLnBrk="0" hangingPunct="1">
        <a:spcBef>
          <a:spcPct val="0"/>
        </a:spcBef>
        <a:buNone/>
        <a:defRPr sz="1875" kern="1200">
          <a:solidFill>
            <a:srgbClr val="4E106F"/>
          </a:solidFill>
          <a:latin typeface="Poppins" panose="00000500000000000000" pitchFamily="2" charset="0"/>
          <a:ea typeface="+mj-ea"/>
          <a:cs typeface="Poppins" panose="00000500000000000000" pitchFamily="2" charset="0"/>
        </a:defRPr>
      </a:lvl1pPr>
    </p:titleStyle>
    <p:bodyStyle>
      <a:lvl1pPr marL="288265" indent="-219425" algn="l" defTabSz="1161120" rtl="0" eaLnBrk="1" latinLnBrk="0" hangingPunct="1">
        <a:lnSpc>
          <a:spcPct val="100000"/>
        </a:lnSpc>
        <a:spcBef>
          <a:spcPts val="0"/>
        </a:spcBef>
        <a:spcAft>
          <a:spcPts val="0"/>
        </a:spcAft>
        <a:buClr>
          <a:schemeClr val="accent2"/>
        </a:buClr>
        <a:buFont typeface="Arial" pitchFamily="34" charset="0"/>
        <a:buChar char="•"/>
        <a:defRPr sz="2287" kern="1200">
          <a:solidFill>
            <a:schemeClr val="tx1"/>
          </a:solidFill>
          <a:latin typeface="+mn-lt"/>
          <a:ea typeface="+mn-ea"/>
          <a:cs typeface="+mn-cs"/>
        </a:defRPr>
      </a:lvl1pPr>
      <a:lvl2pPr marL="729730" indent="-219425" algn="l" defTabSz="1161120" rtl="0" eaLnBrk="1" latinLnBrk="0" hangingPunct="1">
        <a:lnSpc>
          <a:spcPct val="100000"/>
        </a:lnSpc>
        <a:spcBef>
          <a:spcPts val="0"/>
        </a:spcBef>
        <a:spcAft>
          <a:spcPts val="0"/>
        </a:spcAft>
        <a:buClr>
          <a:schemeClr val="accent2"/>
        </a:buClr>
        <a:buFont typeface="Arial" pitchFamily="34" charset="0"/>
        <a:buChar char="–"/>
        <a:defRPr sz="2287" kern="1200">
          <a:solidFill>
            <a:schemeClr val="tx1"/>
          </a:solidFill>
          <a:latin typeface="+mn-lt"/>
          <a:ea typeface="+mn-ea"/>
          <a:cs typeface="+mn-cs"/>
        </a:defRPr>
      </a:lvl2pPr>
      <a:lvl3pPr marL="1147009" indent="-219425" algn="l" defTabSz="2683072" rtl="0" eaLnBrk="1" latinLnBrk="0" hangingPunct="1">
        <a:lnSpc>
          <a:spcPct val="100000"/>
        </a:lnSpc>
        <a:spcBef>
          <a:spcPts val="0"/>
        </a:spcBef>
        <a:spcAft>
          <a:spcPts val="0"/>
        </a:spcAft>
        <a:buClr>
          <a:schemeClr val="accent2"/>
        </a:buClr>
        <a:buSzPct val="80000"/>
        <a:buFont typeface="Courier New"/>
        <a:buChar char="o"/>
        <a:defRPr sz="2287" kern="1200">
          <a:solidFill>
            <a:schemeClr val="tx1"/>
          </a:solidFill>
          <a:latin typeface="+mn-lt"/>
          <a:ea typeface="+mn-ea"/>
          <a:cs typeface="+mn-cs"/>
        </a:defRPr>
      </a:lvl3pPr>
      <a:lvl4pPr marL="2031958" indent="-290279" algn="l" defTabSz="1161120" rtl="0" eaLnBrk="1" latinLnBrk="0" hangingPunct="1">
        <a:lnSpc>
          <a:spcPts val="2287"/>
        </a:lnSpc>
        <a:spcBef>
          <a:spcPct val="20000"/>
        </a:spcBef>
        <a:buClr>
          <a:schemeClr val="accent2"/>
        </a:buClr>
        <a:buFont typeface="Arial" pitchFamily="34" charset="0"/>
        <a:buChar char="–"/>
        <a:defRPr sz="1523" kern="1200">
          <a:solidFill>
            <a:schemeClr val="tx1"/>
          </a:solidFill>
          <a:latin typeface="+mn-lt"/>
          <a:ea typeface="+mn-ea"/>
          <a:cs typeface="+mn-cs"/>
        </a:defRPr>
      </a:lvl4pPr>
      <a:lvl5pPr marL="2612517" indent="-290279" algn="l" defTabSz="1161120" rtl="0" eaLnBrk="1" latinLnBrk="0" hangingPunct="1">
        <a:lnSpc>
          <a:spcPts val="2287"/>
        </a:lnSpc>
        <a:spcBef>
          <a:spcPct val="20000"/>
        </a:spcBef>
        <a:buClr>
          <a:schemeClr val="accent2"/>
        </a:buClr>
        <a:buFont typeface="Arial" pitchFamily="34" charset="0"/>
        <a:buChar char="•"/>
        <a:defRPr sz="1523" kern="1200">
          <a:solidFill>
            <a:schemeClr val="tx1"/>
          </a:solidFill>
          <a:latin typeface="+mn-lt"/>
          <a:ea typeface="+mn-ea"/>
          <a:cs typeface="+mn-cs"/>
        </a:defRPr>
      </a:lvl5pPr>
      <a:lvl6pPr marL="3193078" indent="-290279" algn="l" defTabSz="1161120" rtl="0" eaLnBrk="1" latinLnBrk="0" hangingPunct="1">
        <a:spcBef>
          <a:spcPct val="20000"/>
        </a:spcBef>
        <a:buFont typeface="Arial" pitchFamily="34" charset="0"/>
        <a:buChar char="•"/>
        <a:defRPr sz="2540" kern="1200">
          <a:solidFill>
            <a:schemeClr val="tx1"/>
          </a:solidFill>
          <a:latin typeface="+mn-lt"/>
          <a:ea typeface="+mn-ea"/>
          <a:cs typeface="+mn-cs"/>
        </a:defRPr>
      </a:lvl6pPr>
      <a:lvl7pPr marL="3773637" indent="-290279" algn="l" defTabSz="1161120" rtl="0" eaLnBrk="1" latinLnBrk="0" hangingPunct="1">
        <a:spcBef>
          <a:spcPct val="20000"/>
        </a:spcBef>
        <a:buFont typeface="Arial" pitchFamily="34" charset="0"/>
        <a:buChar char="•"/>
        <a:defRPr sz="2540" kern="1200">
          <a:solidFill>
            <a:schemeClr val="tx1"/>
          </a:solidFill>
          <a:latin typeface="+mn-lt"/>
          <a:ea typeface="+mn-ea"/>
          <a:cs typeface="+mn-cs"/>
        </a:defRPr>
      </a:lvl7pPr>
      <a:lvl8pPr marL="4354196" indent="-290279" algn="l" defTabSz="1161120" rtl="0" eaLnBrk="1" latinLnBrk="0" hangingPunct="1">
        <a:spcBef>
          <a:spcPct val="20000"/>
        </a:spcBef>
        <a:buFont typeface="Arial" pitchFamily="34" charset="0"/>
        <a:buChar char="•"/>
        <a:defRPr sz="2540" kern="1200">
          <a:solidFill>
            <a:schemeClr val="tx1"/>
          </a:solidFill>
          <a:latin typeface="+mn-lt"/>
          <a:ea typeface="+mn-ea"/>
          <a:cs typeface="+mn-cs"/>
        </a:defRPr>
      </a:lvl8pPr>
      <a:lvl9pPr marL="4934755" indent="-290279" algn="l" defTabSz="1161120" rtl="0" eaLnBrk="1" latinLnBrk="0" hangingPunct="1">
        <a:spcBef>
          <a:spcPct val="20000"/>
        </a:spcBef>
        <a:buFont typeface="Arial" pitchFamily="34" charset="0"/>
        <a:buChar char="•"/>
        <a:defRPr sz="2540" kern="1200">
          <a:solidFill>
            <a:schemeClr val="tx1"/>
          </a:solidFill>
          <a:latin typeface="+mn-lt"/>
          <a:ea typeface="+mn-ea"/>
          <a:cs typeface="+mn-cs"/>
        </a:defRPr>
      </a:lvl9pPr>
    </p:bodyStyle>
    <p:otherStyle>
      <a:defPPr>
        <a:defRPr lang="en-US"/>
      </a:defPPr>
      <a:lvl1pPr marL="0" algn="l" defTabSz="1161120" rtl="0" eaLnBrk="1" latinLnBrk="0" hangingPunct="1">
        <a:defRPr sz="2287" kern="1200">
          <a:solidFill>
            <a:schemeClr val="tx1"/>
          </a:solidFill>
          <a:latin typeface="+mn-lt"/>
          <a:ea typeface="+mn-ea"/>
          <a:cs typeface="+mn-cs"/>
        </a:defRPr>
      </a:lvl1pPr>
      <a:lvl2pPr marL="580559" algn="l" defTabSz="1161120" rtl="0" eaLnBrk="1" latinLnBrk="0" hangingPunct="1">
        <a:defRPr sz="2287" kern="1200">
          <a:solidFill>
            <a:schemeClr val="tx1"/>
          </a:solidFill>
          <a:latin typeface="+mn-lt"/>
          <a:ea typeface="+mn-ea"/>
          <a:cs typeface="+mn-cs"/>
        </a:defRPr>
      </a:lvl2pPr>
      <a:lvl3pPr marL="1161120" algn="l" defTabSz="1161120" rtl="0" eaLnBrk="1" latinLnBrk="0" hangingPunct="1">
        <a:defRPr sz="2287" kern="1200">
          <a:solidFill>
            <a:schemeClr val="tx1"/>
          </a:solidFill>
          <a:latin typeface="+mn-lt"/>
          <a:ea typeface="+mn-ea"/>
          <a:cs typeface="+mn-cs"/>
        </a:defRPr>
      </a:lvl3pPr>
      <a:lvl4pPr marL="1741678" algn="l" defTabSz="1161120" rtl="0" eaLnBrk="1" latinLnBrk="0" hangingPunct="1">
        <a:defRPr sz="2287" kern="1200">
          <a:solidFill>
            <a:schemeClr val="tx1"/>
          </a:solidFill>
          <a:latin typeface="+mn-lt"/>
          <a:ea typeface="+mn-ea"/>
          <a:cs typeface="+mn-cs"/>
        </a:defRPr>
      </a:lvl4pPr>
      <a:lvl5pPr marL="2322237" algn="l" defTabSz="1161120" rtl="0" eaLnBrk="1" latinLnBrk="0" hangingPunct="1">
        <a:defRPr sz="2287" kern="1200">
          <a:solidFill>
            <a:schemeClr val="tx1"/>
          </a:solidFill>
          <a:latin typeface="+mn-lt"/>
          <a:ea typeface="+mn-ea"/>
          <a:cs typeface="+mn-cs"/>
        </a:defRPr>
      </a:lvl5pPr>
      <a:lvl6pPr marL="2902797" algn="l" defTabSz="1161120" rtl="0" eaLnBrk="1" latinLnBrk="0" hangingPunct="1">
        <a:defRPr sz="2287" kern="1200">
          <a:solidFill>
            <a:schemeClr val="tx1"/>
          </a:solidFill>
          <a:latin typeface="+mn-lt"/>
          <a:ea typeface="+mn-ea"/>
          <a:cs typeface="+mn-cs"/>
        </a:defRPr>
      </a:lvl6pPr>
      <a:lvl7pPr marL="3483358" algn="l" defTabSz="1161120" rtl="0" eaLnBrk="1" latinLnBrk="0" hangingPunct="1">
        <a:defRPr sz="2287" kern="1200">
          <a:solidFill>
            <a:schemeClr val="tx1"/>
          </a:solidFill>
          <a:latin typeface="+mn-lt"/>
          <a:ea typeface="+mn-ea"/>
          <a:cs typeface="+mn-cs"/>
        </a:defRPr>
      </a:lvl7pPr>
      <a:lvl8pPr marL="4063917" algn="l" defTabSz="1161120" rtl="0" eaLnBrk="1" latinLnBrk="0" hangingPunct="1">
        <a:defRPr sz="2287" kern="1200">
          <a:solidFill>
            <a:schemeClr val="tx1"/>
          </a:solidFill>
          <a:latin typeface="+mn-lt"/>
          <a:ea typeface="+mn-ea"/>
          <a:cs typeface="+mn-cs"/>
        </a:defRPr>
      </a:lvl8pPr>
      <a:lvl9pPr marL="4644475" algn="l" defTabSz="1161120" rtl="0" eaLnBrk="1" latinLnBrk="0" hangingPunct="1">
        <a:defRPr sz="2287"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package" Target="../embeddings/Microsoft_Visio_Drawing2.vsdx"/><Relationship Id="rId2" Type="http://schemas.openxmlformats.org/officeDocument/2006/relationships/notesSlide" Target="../notesSlides/notesSlide13.xml"/><Relationship Id="rId1" Type="http://schemas.openxmlformats.org/officeDocument/2006/relationships/slideLayout" Target="../slideLayouts/slideLayout4.xml"/><Relationship Id="rId4" Type="http://schemas.openxmlformats.org/officeDocument/2006/relationships/image" Target="../media/image5.emf"/></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AC7C00B1-E985-E5B4-CC91-0E51A3C427E6}"/>
              </a:ext>
            </a:extLst>
          </p:cNvPr>
          <p:cNvSpPr>
            <a:spLocks noGrp="1"/>
          </p:cNvSpPr>
          <p:nvPr>
            <p:ph type="body" sz="quarter" idx="10"/>
          </p:nvPr>
        </p:nvSpPr>
        <p:spPr/>
        <p:txBody>
          <a:bodyPr/>
          <a:lstStyle/>
          <a:p>
            <a:r>
              <a:rPr lang="en-US"/>
              <a:t>Outlet</a:t>
            </a:r>
          </a:p>
        </p:txBody>
      </p:sp>
      <p:sp>
        <p:nvSpPr>
          <p:cNvPr id="3" name="Title 2">
            <a:extLst>
              <a:ext uri="{FF2B5EF4-FFF2-40B4-BE49-F238E27FC236}">
                <a16:creationId xmlns:a16="http://schemas.microsoft.com/office/drawing/2014/main" id="{E8F2828B-4DF7-FB93-DCC1-F8076540128F}"/>
              </a:ext>
            </a:extLst>
          </p:cNvPr>
          <p:cNvSpPr>
            <a:spLocks noGrp="1"/>
          </p:cNvSpPr>
          <p:nvPr>
            <p:ph type="ctrTitle"/>
          </p:nvPr>
        </p:nvSpPr>
        <p:spPr/>
        <p:txBody>
          <a:bodyPr/>
          <a:lstStyle/>
          <a:p>
            <a:r>
              <a:rPr lang="en-US"/>
              <a:t>Convenience</a:t>
            </a:r>
          </a:p>
        </p:txBody>
      </p:sp>
    </p:spTree>
    <p:extLst>
      <p:ext uri="{BB962C8B-B14F-4D97-AF65-F5344CB8AC3E}">
        <p14:creationId xmlns:p14="http://schemas.microsoft.com/office/powerpoint/2010/main" val="31841238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165170-7C3D-4A58-5F45-B9E0483F21C4}"/>
              </a:ext>
            </a:extLst>
          </p:cNvPr>
          <p:cNvSpPr>
            <a:spLocks noGrp="1"/>
          </p:cNvSpPr>
          <p:nvPr>
            <p:ph type="title"/>
          </p:nvPr>
        </p:nvSpPr>
        <p:spPr/>
        <p:txBody>
          <a:bodyPr/>
          <a:lstStyle/>
          <a:p>
            <a:r>
              <a:rPr lang="en-US"/>
              <a:t>MAPCO Express</a:t>
            </a:r>
          </a:p>
        </p:txBody>
      </p:sp>
      <p:sp>
        <p:nvSpPr>
          <p:cNvPr id="3" name="Text Placeholder 2">
            <a:extLst>
              <a:ext uri="{FF2B5EF4-FFF2-40B4-BE49-F238E27FC236}">
                <a16:creationId xmlns:a16="http://schemas.microsoft.com/office/drawing/2014/main" id="{8D77FAA6-FE2A-E357-1D67-1BDF902B9FC3}"/>
              </a:ext>
            </a:extLst>
          </p:cNvPr>
          <p:cNvSpPr>
            <a:spLocks noGrp="1"/>
          </p:cNvSpPr>
          <p:nvPr>
            <p:ph type="body" sz="quarter" idx="12"/>
          </p:nvPr>
        </p:nvSpPr>
        <p:spPr/>
        <p:txBody>
          <a:bodyPr vert="horz" lIns="0" tIns="0" rIns="0" bIns="0" rtlCol="0" anchor="b" anchorCtr="0">
            <a:noAutofit/>
          </a:bodyPr>
          <a:lstStyle/>
          <a:p>
            <a:pPr marL="68841" indent="0">
              <a:buNone/>
            </a:pPr>
            <a:endParaRPr lang="en-US"/>
          </a:p>
        </p:txBody>
      </p:sp>
      <p:grpSp>
        <p:nvGrpSpPr>
          <p:cNvPr id="4" name="Group 3">
            <a:extLst>
              <a:ext uri="{FF2B5EF4-FFF2-40B4-BE49-F238E27FC236}">
                <a16:creationId xmlns:a16="http://schemas.microsoft.com/office/drawing/2014/main" id="{9C203A08-5945-5F43-4B13-6A90E0A9E0FD}"/>
              </a:ext>
            </a:extLst>
          </p:cNvPr>
          <p:cNvGrpSpPr/>
          <p:nvPr/>
        </p:nvGrpSpPr>
        <p:grpSpPr>
          <a:xfrm>
            <a:off x="9739313" y="6000750"/>
            <a:ext cx="2143125" cy="428625"/>
            <a:chOff x="10287000" y="6270073"/>
            <a:chExt cx="2286000" cy="457200"/>
          </a:xfrm>
        </p:grpSpPr>
        <p:sp>
          <p:nvSpPr>
            <p:cNvPr id="5" name="Text Box 38">
              <a:extLst>
                <a:ext uri="{FF2B5EF4-FFF2-40B4-BE49-F238E27FC236}">
                  <a16:creationId xmlns:a16="http://schemas.microsoft.com/office/drawing/2014/main" id="{5F848389-DFBA-0B9A-AABD-41E0231169B3}"/>
                </a:ext>
              </a:extLst>
            </p:cNvPr>
            <p:cNvSpPr txBox="1">
              <a:spLocks noChangeArrowheads="1"/>
            </p:cNvSpPr>
            <p:nvPr/>
          </p:nvSpPr>
          <p:spPr bwMode="auto">
            <a:xfrm>
              <a:off x="10287000" y="6270073"/>
              <a:ext cx="2286000" cy="457200"/>
            </a:xfrm>
            <a:prstGeom prst="rect">
              <a:avLst/>
            </a:prstGeom>
            <a:solidFill>
              <a:srgbClr val="FFFFFF"/>
            </a:solidFill>
            <a:ln w="22225">
              <a:solidFill>
                <a:schemeClr val="accent1"/>
              </a:solidFill>
              <a:miter lim="800000"/>
              <a:headEnd/>
              <a:tailEnd/>
            </a:ln>
          </p:spPr>
          <p:txBody>
            <a:bodyPr wrap="square">
              <a:noAutofit/>
            </a:bodyPr>
            <a:lstStyle/>
            <a:p>
              <a:pPr defTabSz="857250">
                <a:spcBef>
                  <a:spcPct val="50000"/>
                </a:spcBef>
              </a:pPr>
              <a:r>
                <a:rPr lang="en-US" sz="938" b="1" u="sng">
                  <a:solidFill>
                    <a:srgbClr val="616365"/>
                  </a:solidFill>
                  <a:latin typeface="Arial" panose="020B0604020202020204"/>
                </a:rPr>
                <a:t>Key</a:t>
              </a:r>
              <a:r>
                <a:rPr lang="en-US" sz="1125" u="sng">
                  <a:solidFill>
                    <a:srgbClr val="616365"/>
                  </a:solidFill>
                  <a:latin typeface="Times New Roman" pitchFamily="18" charset="0"/>
                </a:rPr>
                <a:t>:</a:t>
              </a:r>
            </a:p>
          </p:txBody>
        </p:sp>
        <p:sp>
          <p:nvSpPr>
            <p:cNvPr id="6" name="TextBox 5">
              <a:extLst>
                <a:ext uri="{FF2B5EF4-FFF2-40B4-BE49-F238E27FC236}">
                  <a16:creationId xmlns:a16="http://schemas.microsoft.com/office/drawing/2014/main" id="{468B5E96-D984-6252-4DDE-3B4E02122F03}"/>
                </a:ext>
              </a:extLst>
            </p:cNvPr>
            <p:cNvSpPr txBox="1"/>
            <p:nvPr/>
          </p:nvSpPr>
          <p:spPr>
            <a:xfrm>
              <a:off x="10934694" y="6338653"/>
              <a:ext cx="1371600" cy="320040"/>
            </a:xfrm>
            <a:prstGeom prst="rect">
              <a:avLst/>
            </a:prstGeom>
            <a:solidFill>
              <a:srgbClr val="00CCFF"/>
            </a:solidFill>
            <a:ln w="6350" cap="rnd">
              <a:solidFill>
                <a:schemeClr val="tx1"/>
              </a:solidFill>
            </a:ln>
            <a:effectLst>
              <a:outerShdw dist="25400" dir="2700000" algn="ctr" rotWithShape="0">
                <a:srgbClr val="CDCDCD">
                  <a:alpha val="49804"/>
                </a:srgbClr>
              </a:outerShdw>
            </a:effectLst>
          </p:spPr>
          <p:txBody>
            <a:bodyPr wrap="square" lIns="17145" tIns="17145" rIns="17145" bIns="17145" rtlCol="0" anchor="ctr">
              <a:noAutofit/>
            </a:bodyPr>
            <a:lstStyle/>
            <a:p>
              <a:pPr algn="ctr" defTabSz="857250"/>
              <a:r>
                <a:rPr lang="en-US" sz="938">
                  <a:solidFill>
                    <a:srgbClr val="616365"/>
                  </a:solidFill>
                  <a:latin typeface="Arial" panose="020B0604020202020204"/>
                </a:rPr>
                <a:t>RMA Only</a:t>
              </a:r>
            </a:p>
          </p:txBody>
        </p:sp>
      </p:grpSp>
      <p:sp>
        <p:nvSpPr>
          <p:cNvPr id="7" name="TextBox 6">
            <a:extLst>
              <a:ext uri="{FF2B5EF4-FFF2-40B4-BE49-F238E27FC236}">
                <a16:creationId xmlns:a16="http://schemas.microsoft.com/office/drawing/2014/main" id="{47BAB61C-3B65-60F4-94AF-2A3AC4115625}"/>
              </a:ext>
            </a:extLst>
          </p:cNvPr>
          <p:cNvSpPr txBox="1"/>
          <p:nvPr/>
        </p:nvSpPr>
        <p:spPr>
          <a:xfrm>
            <a:off x="309563" y="6000750"/>
            <a:ext cx="4286250" cy="428625"/>
          </a:xfrm>
          <a:prstGeom prst="rect">
            <a:avLst/>
          </a:prstGeom>
          <a:ln w="22225">
            <a:solidFill>
              <a:schemeClr val="accent1"/>
            </a:solidFill>
          </a:ln>
        </p:spPr>
        <p:style>
          <a:lnRef idx="2">
            <a:schemeClr val="accent4"/>
          </a:lnRef>
          <a:fillRef idx="1">
            <a:schemeClr val="lt1"/>
          </a:fillRef>
          <a:effectRef idx="0">
            <a:schemeClr val="accent4"/>
          </a:effectRef>
          <a:fontRef idx="minor">
            <a:schemeClr val="dk1"/>
          </a:fontRef>
        </p:style>
        <p:txBody>
          <a:bodyPr wrap="square" rtlCol="0">
            <a:noAutofit/>
          </a:bodyPr>
          <a:lstStyle/>
          <a:p>
            <a:pPr defTabSz="857250">
              <a:spcBef>
                <a:spcPct val="50000"/>
              </a:spcBef>
              <a:spcAft>
                <a:spcPts val="281"/>
              </a:spcAft>
            </a:pPr>
            <a:r>
              <a:rPr lang="en-US" sz="938" b="1">
                <a:solidFill>
                  <a:srgbClr val="616365"/>
                </a:solidFill>
                <a:latin typeface="Arial" panose="020B0604020202020204"/>
              </a:rPr>
              <a:t>Please Note:</a:t>
            </a:r>
          </a:p>
          <a:p>
            <a:pPr defTabSz="857250"/>
            <a:r>
              <a:rPr lang="en-US" sz="938">
                <a:solidFill>
                  <a:srgbClr val="616365"/>
                </a:solidFill>
                <a:latin typeface="Arial" panose="020B0604020202020204"/>
              </a:rPr>
              <a:t>These are census-based RMA geographies</a:t>
            </a:r>
          </a:p>
          <a:p>
            <a:pPr defTabSz="857250"/>
            <a:endParaRPr lang="en-US" sz="938">
              <a:solidFill>
                <a:srgbClr val="616365"/>
              </a:solidFill>
              <a:latin typeface="Arial" panose="020B0604020202020204"/>
            </a:endParaRPr>
          </a:p>
        </p:txBody>
      </p:sp>
      <p:sp>
        <p:nvSpPr>
          <p:cNvPr id="10" name="TextBox 9">
            <a:extLst>
              <a:ext uri="{FF2B5EF4-FFF2-40B4-BE49-F238E27FC236}">
                <a16:creationId xmlns:a16="http://schemas.microsoft.com/office/drawing/2014/main" id="{41C3109B-9AE5-C530-4F4A-356D8BA1F365}"/>
              </a:ext>
            </a:extLst>
          </p:cNvPr>
          <p:cNvSpPr txBox="1"/>
          <p:nvPr/>
        </p:nvSpPr>
        <p:spPr>
          <a:xfrm>
            <a:off x="5450288" y="1048883"/>
            <a:ext cx="1285875" cy="300038"/>
          </a:xfrm>
          <a:prstGeom prst="rect">
            <a:avLst/>
          </a:prstGeom>
          <a:gradFill>
            <a:gsLst>
              <a:gs pos="0">
                <a:srgbClr val="F0F0F0"/>
              </a:gs>
              <a:gs pos="100000">
                <a:schemeClr val="bg1"/>
              </a:gs>
            </a:gsLst>
            <a:lin ang="16200000" scaled="0"/>
          </a:gradFill>
          <a:ln w="6350" cap="rnd">
            <a:solidFill>
              <a:schemeClr val="tx1"/>
            </a:solidFill>
          </a:ln>
          <a:effectLst>
            <a:outerShdw dist="25400" dir="2700000" algn="ctr" rotWithShape="0">
              <a:srgbClr val="CDCDCD">
                <a:alpha val="49804"/>
              </a:srgbClr>
            </a:outerShdw>
          </a:effectLst>
        </p:spPr>
        <p:txBody>
          <a:bodyPr wrap="square" lIns="17145" tIns="17145" rIns="17145" bIns="17145" rtlCol="0" anchor="ctr">
            <a:noAutofit/>
          </a:bodyPr>
          <a:lstStyle>
            <a:defPPr>
              <a:defRPr lang="en-US"/>
            </a:defPPr>
            <a:lvl1pPr algn="ctr">
              <a:defRPr sz="1050">
                <a:latin typeface="+mj-lt"/>
              </a:defRPr>
            </a:lvl1pPr>
          </a:lstStyle>
          <a:p>
            <a:pPr defTabSz="857250"/>
            <a:r>
              <a:rPr lang="en-US" sz="938">
                <a:solidFill>
                  <a:srgbClr val="616365"/>
                </a:solidFill>
                <a:latin typeface="Arial" panose="020B0604020202020204"/>
              </a:rPr>
              <a:t>MAPCO </a:t>
            </a:r>
            <a:br>
              <a:rPr lang="en-US" sz="938">
                <a:solidFill>
                  <a:srgbClr val="616365"/>
                </a:solidFill>
                <a:latin typeface="Arial" panose="020B0604020202020204"/>
              </a:rPr>
            </a:br>
            <a:r>
              <a:rPr lang="en-US" sz="938">
                <a:solidFill>
                  <a:srgbClr val="616365"/>
                </a:solidFill>
                <a:latin typeface="Arial" panose="020B0604020202020204"/>
              </a:rPr>
              <a:t>CORP</a:t>
            </a:r>
          </a:p>
        </p:txBody>
      </p:sp>
      <p:cxnSp>
        <p:nvCxnSpPr>
          <p:cNvPr id="11" name="Straight Connector 10">
            <a:extLst>
              <a:ext uri="{FF2B5EF4-FFF2-40B4-BE49-F238E27FC236}">
                <a16:creationId xmlns:a16="http://schemas.microsoft.com/office/drawing/2014/main" id="{9479D2DF-FB89-A224-97BC-A70F11537545}"/>
              </a:ext>
            </a:extLst>
          </p:cNvPr>
          <p:cNvCxnSpPr>
            <a:cxnSpLocks/>
          </p:cNvCxnSpPr>
          <p:nvPr/>
        </p:nvCxnSpPr>
        <p:spPr>
          <a:xfrm>
            <a:off x="6093226" y="1360218"/>
            <a:ext cx="0" cy="271703"/>
          </a:xfrm>
          <a:prstGeom prst="line">
            <a:avLst/>
          </a:prstGeom>
          <a:ln>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A85F635C-F32D-6D1A-5662-531F5D34A5FE}"/>
              </a:ext>
            </a:extLst>
          </p:cNvPr>
          <p:cNvCxnSpPr>
            <a:cxnSpLocks/>
          </p:cNvCxnSpPr>
          <p:nvPr/>
        </p:nvCxnSpPr>
        <p:spPr>
          <a:xfrm>
            <a:off x="3525669" y="1638912"/>
            <a:ext cx="0" cy="238644"/>
          </a:xfrm>
          <a:prstGeom prst="line">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62FC1861-A513-35EF-B9EB-048E9B9E1519}"/>
              </a:ext>
            </a:extLst>
          </p:cNvPr>
          <p:cNvCxnSpPr>
            <a:cxnSpLocks/>
          </p:cNvCxnSpPr>
          <p:nvPr/>
        </p:nvCxnSpPr>
        <p:spPr>
          <a:xfrm>
            <a:off x="8631665" y="1622991"/>
            <a:ext cx="0" cy="254566"/>
          </a:xfrm>
          <a:prstGeom prst="line">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F487FE89-392B-4900-DE06-87FBF359654E}"/>
              </a:ext>
            </a:extLst>
          </p:cNvPr>
          <p:cNvCxnSpPr>
            <a:cxnSpLocks/>
          </p:cNvCxnSpPr>
          <p:nvPr/>
        </p:nvCxnSpPr>
        <p:spPr>
          <a:xfrm>
            <a:off x="3525670" y="1631920"/>
            <a:ext cx="5105995" cy="0"/>
          </a:xfrm>
          <a:prstGeom prst="line">
            <a:avLst/>
          </a:prstGeom>
          <a:ln>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7" name="TextBox 16">
            <a:extLst>
              <a:ext uri="{FF2B5EF4-FFF2-40B4-BE49-F238E27FC236}">
                <a16:creationId xmlns:a16="http://schemas.microsoft.com/office/drawing/2014/main" id="{68178957-16FB-C552-586C-6180FAE54E43}"/>
              </a:ext>
            </a:extLst>
          </p:cNvPr>
          <p:cNvSpPr txBox="1"/>
          <p:nvPr/>
        </p:nvSpPr>
        <p:spPr>
          <a:xfrm>
            <a:off x="6302417" y="1878806"/>
            <a:ext cx="1285875" cy="300038"/>
          </a:xfrm>
          <a:prstGeom prst="rect">
            <a:avLst/>
          </a:prstGeom>
          <a:solidFill>
            <a:srgbClr val="00CCFF"/>
          </a:solidFill>
          <a:ln w="6350" cap="rnd">
            <a:solidFill>
              <a:schemeClr val="tx1"/>
            </a:solidFill>
          </a:ln>
          <a:effectLst>
            <a:outerShdw dist="25400" dir="2700000" algn="ctr" rotWithShape="0">
              <a:srgbClr val="CDCDCD">
                <a:alpha val="49804"/>
              </a:srgbClr>
            </a:outerShdw>
          </a:effectLst>
        </p:spPr>
        <p:txBody>
          <a:bodyPr wrap="square" lIns="17145" tIns="17145" rIns="17145" bIns="17145" rtlCol="0" anchor="ctr">
            <a:noAutofit/>
          </a:bodyPr>
          <a:lstStyle>
            <a:defPPr>
              <a:defRPr lang="en-US"/>
            </a:defPPr>
            <a:lvl1pPr algn="ctr">
              <a:defRPr sz="1000">
                <a:latin typeface="+mj-lt"/>
              </a:defRPr>
            </a:lvl1pPr>
          </a:lstStyle>
          <a:p>
            <a:pPr defTabSz="857250"/>
            <a:r>
              <a:rPr lang="en-US" sz="938">
                <a:solidFill>
                  <a:srgbClr val="616365"/>
                </a:solidFill>
                <a:latin typeface="Arial" panose="020B0604020202020204"/>
              </a:rPr>
              <a:t>MAPCO </a:t>
            </a:r>
            <a:br>
              <a:rPr lang="en-US" sz="938">
                <a:solidFill>
                  <a:srgbClr val="616365"/>
                </a:solidFill>
                <a:latin typeface="Arial" panose="020B0604020202020204"/>
              </a:rPr>
            </a:br>
            <a:r>
              <a:rPr lang="en-US" sz="938">
                <a:solidFill>
                  <a:srgbClr val="616365"/>
                </a:solidFill>
                <a:latin typeface="Arial" panose="020B0604020202020204"/>
              </a:rPr>
              <a:t>DISC FOOD M</a:t>
            </a:r>
          </a:p>
        </p:txBody>
      </p:sp>
      <p:sp>
        <p:nvSpPr>
          <p:cNvPr id="18" name="TextBox 17">
            <a:extLst>
              <a:ext uri="{FF2B5EF4-FFF2-40B4-BE49-F238E27FC236}">
                <a16:creationId xmlns:a16="http://schemas.microsoft.com/office/drawing/2014/main" id="{DE66CF50-27F8-4978-47BB-D30B47182F04}"/>
              </a:ext>
            </a:extLst>
          </p:cNvPr>
          <p:cNvSpPr txBox="1"/>
          <p:nvPr/>
        </p:nvSpPr>
        <p:spPr>
          <a:xfrm>
            <a:off x="8006673" y="1878806"/>
            <a:ext cx="1285875" cy="300038"/>
          </a:xfrm>
          <a:prstGeom prst="rect">
            <a:avLst/>
          </a:prstGeom>
          <a:gradFill>
            <a:gsLst>
              <a:gs pos="0">
                <a:srgbClr val="F0F0F0"/>
              </a:gs>
              <a:gs pos="100000">
                <a:schemeClr val="bg1"/>
              </a:gs>
            </a:gsLst>
            <a:lin ang="16200000" scaled="0"/>
          </a:gradFill>
          <a:ln w="6350" cap="rnd">
            <a:solidFill>
              <a:schemeClr val="tx1"/>
            </a:solidFill>
          </a:ln>
          <a:effectLst>
            <a:outerShdw dist="25400" dir="2700000" algn="ctr" rotWithShape="0">
              <a:srgbClr val="CDCDCD">
                <a:alpha val="49804"/>
              </a:srgbClr>
            </a:outerShdw>
          </a:effectLst>
        </p:spPr>
        <p:txBody>
          <a:bodyPr wrap="square" lIns="17145" tIns="17145" rIns="17145" bIns="17145" rtlCol="0" anchor="ctr">
            <a:noAutofit/>
          </a:bodyPr>
          <a:lstStyle>
            <a:defPPr>
              <a:defRPr lang="en-US"/>
            </a:defPPr>
            <a:lvl1pPr algn="ctr">
              <a:defRPr sz="1050">
                <a:latin typeface="+mj-lt"/>
              </a:defRPr>
            </a:lvl1pPr>
          </a:lstStyle>
          <a:p>
            <a:pPr defTabSz="857250"/>
            <a:r>
              <a:rPr lang="en-US" sz="938">
                <a:solidFill>
                  <a:srgbClr val="616365"/>
                </a:solidFill>
                <a:latin typeface="Arial" panose="020B0604020202020204"/>
              </a:rPr>
              <a:t>MAPCO </a:t>
            </a:r>
            <a:br>
              <a:rPr lang="en-US" sz="938">
                <a:solidFill>
                  <a:srgbClr val="616365"/>
                </a:solidFill>
                <a:latin typeface="Arial" panose="020B0604020202020204"/>
              </a:rPr>
            </a:br>
            <a:r>
              <a:rPr lang="en-US" sz="938" err="1">
                <a:solidFill>
                  <a:srgbClr val="616365"/>
                </a:solidFill>
                <a:latin typeface="Arial" panose="020B0604020202020204"/>
              </a:rPr>
              <a:t>MAPCO</a:t>
            </a:r>
            <a:r>
              <a:rPr lang="en-US" sz="938">
                <a:solidFill>
                  <a:srgbClr val="616365"/>
                </a:solidFill>
                <a:latin typeface="Arial" panose="020B0604020202020204"/>
              </a:rPr>
              <a:t> EXPRS</a:t>
            </a:r>
          </a:p>
        </p:txBody>
      </p:sp>
      <p:sp>
        <p:nvSpPr>
          <p:cNvPr id="19" name="TextBox 18">
            <a:extLst>
              <a:ext uri="{FF2B5EF4-FFF2-40B4-BE49-F238E27FC236}">
                <a16:creationId xmlns:a16="http://schemas.microsoft.com/office/drawing/2014/main" id="{74A58B55-A538-D5FA-1EE3-C3C5FCAD88D9}"/>
              </a:ext>
            </a:extLst>
          </p:cNvPr>
          <p:cNvSpPr txBox="1"/>
          <p:nvPr/>
        </p:nvSpPr>
        <p:spPr>
          <a:xfrm>
            <a:off x="4598161" y="1878806"/>
            <a:ext cx="1285875" cy="300038"/>
          </a:xfrm>
          <a:prstGeom prst="rect">
            <a:avLst/>
          </a:prstGeom>
          <a:solidFill>
            <a:srgbClr val="00CCFF"/>
          </a:solidFill>
          <a:ln w="6350" cap="rnd">
            <a:solidFill>
              <a:schemeClr val="tx1"/>
            </a:solidFill>
          </a:ln>
          <a:effectLst>
            <a:outerShdw dist="25400" dir="2700000" algn="ctr" rotWithShape="0">
              <a:srgbClr val="CDCDCD">
                <a:alpha val="49804"/>
              </a:srgbClr>
            </a:outerShdw>
          </a:effectLst>
        </p:spPr>
        <p:txBody>
          <a:bodyPr wrap="square" lIns="17145" tIns="17145" rIns="17145" bIns="17145" rtlCol="0" anchor="ctr">
            <a:noAutofit/>
          </a:bodyPr>
          <a:lstStyle>
            <a:defPPr>
              <a:defRPr lang="en-US"/>
            </a:defPPr>
            <a:lvl1pPr algn="ctr">
              <a:defRPr sz="1000">
                <a:latin typeface="+mj-lt"/>
              </a:defRPr>
            </a:lvl1pPr>
          </a:lstStyle>
          <a:p>
            <a:pPr defTabSz="857250"/>
            <a:r>
              <a:rPr lang="en-US" sz="938">
                <a:solidFill>
                  <a:srgbClr val="616365"/>
                </a:solidFill>
                <a:latin typeface="Arial" panose="020B0604020202020204"/>
              </a:rPr>
              <a:t>MAPCO </a:t>
            </a:r>
            <a:br>
              <a:rPr lang="en-US" sz="938">
                <a:solidFill>
                  <a:srgbClr val="616365"/>
                </a:solidFill>
                <a:latin typeface="Arial" panose="020B0604020202020204"/>
              </a:rPr>
            </a:br>
            <a:r>
              <a:rPr lang="en-US" sz="938">
                <a:solidFill>
                  <a:srgbClr val="616365"/>
                </a:solidFill>
                <a:latin typeface="Arial" panose="020B0604020202020204"/>
              </a:rPr>
              <a:t>FAV MARKET</a:t>
            </a:r>
          </a:p>
        </p:txBody>
      </p:sp>
      <p:sp>
        <p:nvSpPr>
          <p:cNvPr id="20" name="TextBox 19">
            <a:extLst>
              <a:ext uri="{FF2B5EF4-FFF2-40B4-BE49-F238E27FC236}">
                <a16:creationId xmlns:a16="http://schemas.microsoft.com/office/drawing/2014/main" id="{AD024344-C8BA-2C3C-5AF8-6BC2D739A8B6}"/>
              </a:ext>
            </a:extLst>
          </p:cNvPr>
          <p:cNvSpPr txBox="1"/>
          <p:nvPr/>
        </p:nvSpPr>
        <p:spPr>
          <a:xfrm>
            <a:off x="2893905" y="1878806"/>
            <a:ext cx="1285875" cy="300038"/>
          </a:xfrm>
          <a:prstGeom prst="rect">
            <a:avLst/>
          </a:prstGeom>
          <a:solidFill>
            <a:srgbClr val="00CCFF"/>
          </a:solidFill>
          <a:ln w="6350" cap="rnd">
            <a:solidFill>
              <a:schemeClr val="tx1"/>
            </a:solidFill>
          </a:ln>
          <a:effectLst>
            <a:outerShdw dist="25400" dir="2700000" algn="ctr" rotWithShape="0">
              <a:srgbClr val="CDCDCD">
                <a:alpha val="49804"/>
              </a:srgbClr>
            </a:outerShdw>
          </a:effectLst>
        </p:spPr>
        <p:txBody>
          <a:bodyPr wrap="square" lIns="17145" tIns="17145" rIns="17145" bIns="17145" rtlCol="0" anchor="ctr">
            <a:noAutofit/>
          </a:bodyPr>
          <a:lstStyle>
            <a:defPPr>
              <a:defRPr lang="en-US"/>
            </a:defPPr>
            <a:lvl1pPr algn="ctr">
              <a:defRPr sz="1000">
                <a:latin typeface="+mj-lt"/>
              </a:defRPr>
            </a:lvl1pPr>
          </a:lstStyle>
          <a:p>
            <a:pPr defTabSz="857250"/>
            <a:r>
              <a:rPr lang="en-US" sz="938">
                <a:solidFill>
                  <a:srgbClr val="616365"/>
                </a:solidFill>
                <a:latin typeface="Arial" panose="020B0604020202020204"/>
              </a:rPr>
              <a:t>MAPCO </a:t>
            </a:r>
            <a:br>
              <a:rPr lang="en-US" sz="938">
                <a:solidFill>
                  <a:srgbClr val="616365"/>
                </a:solidFill>
                <a:latin typeface="Arial" panose="020B0604020202020204"/>
              </a:rPr>
            </a:br>
            <a:r>
              <a:rPr lang="en-US" sz="938">
                <a:solidFill>
                  <a:srgbClr val="616365"/>
                </a:solidFill>
                <a:latin typeface="Arial" panose="020B0604020202020204"/>
              </a:rPr>
              <a:t>EAST COAST</a:t>
            </a:r>
          </a:p>
        </p:txBody>
      </p:sp>
      <p:cxnSp>
        <p:nvCxnSpPr>
          <p:cNvPr id="21" name="Straight Connector 20">
            <a:extLst>
              <a:ext uri="{FF2B5EF4-FFF2-40B4-BE49-F238E27FC236}">
                <a16:creationId xmlns:a16="http://schemas.microsoft.com/office/drawing/2014/main" id="{292ADCB8-839C-93AE-511D-B87D3E8FE04B}"/>
              </a:ext>
            </a:extLst>
          </p:cNvPr>
          <p:cNvCxnSpPr>
            <a:cxnSpLocks/>
          </p:cNvCxnSpPr>
          <p:nvPr/>
        </p:nvCxnSpPr>
        <p:spPr>
          <a:xfrm>
            <a:off x="5227668" y="1638912"/>
            <a:ext cx="0" cy="238644"/>
          </a:xfrm>
          <a:prstGeom prst="line">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9C2B9E55-991C-EC09-CA37-111C17EB8074}"/>
              </a:ext>
            </a:extLst>
          </p:cNvPr>
          <p:cNvCxnSpPr>
            <a:cxnSpLocks/>
          </p:cNvCxnSpPr>
          <p:nvPr/>
        </p:nvCxnSpPr>
        <p:spPr>
          <a:xfrm>
            <a:off x="6929666" y="1638912"/>
            <a:ext cx="0" cy="238644"/>
          </a:xfrm>
          <a:prstGeom prst="line">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58547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82754F-723F-DA48-019A-AEFDBC5D6BB5}"/>
              </a:ext>
            </a:extLst>
          </p:cNvPr>
          <p:cNvSpPr>
            <a:spLocks noGrp="1"/>
          </p:cNvSpPr>
          <p:nvPr>
            <p:ph type="title"/>
          </p:nvPr>
        </p:nvSpPr>
        <p:spPr/>
        <p:txBody>
          <a:bodyPr/>
          <a:lstStyle/>
          <a:p>
            <a:r>
              <a:rPr lang="en-US" err="1"/>
              <a:t>MotoMart</a:t>
            </a:r>
            <a:endParaRPr lang="en-US"/>
          </a:p>
        </p:txBody>
      </p:sp>
      <p:sp>
        <p:nvSpPr>
          <p:cNvPr id="3" name="Text Placeholder 2">
            <a:extLst>
              <a:ext uri="{FF2B5EF4-FFF2-40B4-BE49-F238E27FC236}">
                <a16:creationId xmlns:a16="http://schemas.microsoft.com/office/drawing/2014/main" id="{C5BA9560-B52A-4B26-3B7E-F5E2111D2E36}"/>
              </a:ext>
            </a:extLst>
          </p:cNvPr>
          <p:cNvSpPr>
            <a:spLocks noGrp="1"/>
          </p:cNvSpPr>
          <p:nvPr>
            <p:ph type="body" sz="quarter" idx="12"/>
          </p:nvPr>
        </p:nvSpPr>
        <p:spPr/>
        <p:txBody>
          <a:bodyPr vert="horz" lIns="0" tIns="0" rIns="0" bIns="0" rtlCol="0" anchor="b" anchorCtr="0">
            <a:noAutofit/>
          </a:bodyPr>
          <a:lstStyle/>
          <a:p>
            <a:pPr marL="68841" indent="0">
              <a:buNone/>
            </a:pPr>
            <a:endParaRPr lang="en-US"/>
          </a:p>
        </p:txBody>
      </p:sp>
      <p:grpSp>
        <p:nvGrpSpPr>
          <p:cNvPr id="4" name="Group 3">
            <a:extLst>
              <a:ext uri="{FF2B5EF4-FFF2-40B4-BE49-F238E27FC236}">
                <a16:creationId xmlns:a16="http://schemas.microsoft.com/office/drawing/2014/main" id="{2EF38631-78D0-5CD2-3221-9CEBE4256447}"/>
              </a:ext>
            </a:extLst>
          </p:cNvPr>
          <p:cNvGrpSpPr/>
          <p:nvPr/>
        </p:nvGrpSpPr>
        <p:grpSpPr>
          <a:xfrm>
            <a:off x="9739313" y="6000750"/>
            <a:ext cx="2143125" cy="428625"/>
            <a:chOff x="10287000" y="6270073"/>
            <a:chExt cx="2286000" cy="457200"/>
          </a:xfrm>
        </p:grpSpPr>
        <p:sp>
          <p:nvSpPr>
            <p:cNvPr id="5" name="Text Box 38">
              <a:extLst>
                <a:ext uri="{FF2B5EF4-FFF2-40B4-BE49-F238E27FC236}">
                  <a16:creationId xmlns:a16="http://schemas.microsoft.com/office/drawing/2014/main" id="{4A554480-9DFA-9740-0E6B-F68E5077026E}"/>
                </a:ext>
              </a:extLst>
            </p:cNvPr>
            <p:cNvSpPr txBox="1">
              <a:spLocks noChangeArrowheads="1"/>
            </p:cNvSpPr>
            <p:nvPr/>
          </p:nvSpPr>
          <p:spPr bwMode="auto">
            <a:xfrm>
              <a:off x="10287000" y="6270073"/>
              <a:ext cx="2286000" cy="457200"/>
            </a:xfrm>
            <a:prstGeom prst="rect">
              <a:avLst/>
            </a:prstGeom>
            <a:solidFill>
              <a:srgbClr val="FFFFFF"/>
            </a:solidFill>
            <a:ln w="22225">
              <a:solidFill>
                <a:schemeClr val="accent1"/>
              </a:solidFill>
              <a:miter lim="800000"/>
              <a:headEnd/>
              <a:tailEnd/>
            </a:ln>
          </p:spPr>
          <p:txBody>
            <a:bodyPr wrap="square">
              <a:noAutofit/>
            </a:bodyPr>
            <a:lstStyle/>
            <a:p>
              <a:pPr defTabSz="857250">
                <a:spcBef>
                  <a:spcPct val="50000"/>
                </a:spcBef>
              </a:pPr>
              <a:r>
                <a:rPr lang="en-US" sz="938" b="1" u="sng">
                  <a:solidFill>
                    <a:srgbClr val="616365"/>
                  </a:solidFill>
                  <a:latin typeface="Arial" panose="020B0604020202020204"/>
                </a:rPr>
                <a:t>Key</a:t>
              </a:r>
              <a:r>
                <a:rPr lang="en-US" sz="1125" u="sng">
                  <a:solidFill>
                    <a:srgbClr val="616365"/>
                  </a:solidFill>
                  <a:latin typeface="Times New Roman" pitchFamily="18" charset="0"/>
                </a:rPr>
                <a:t>:</a:t>
              </a:r>
            </a:p>
          </p:txBody>
        </p:sp>
        <p:sp>
          <p:nvSpPr>
            <p:cNvPr id="6" name="TextBox 5">
              <a:extLst>
                <a:ext uri="{FF2B5EF4-FFF2-40B4-BE49-F238E27FC236}">
                  <a16:creationId xmlns:a16="http://schemas.microsoft.com/office/drawing/2014/main" id="{AFECD3D9-4298-293F-C341-12F27E8000CB}"/>
                </a:ext>
              </a:extLst>
            </p:cNvPr>
            <p:cNvSpPr txBox="1"/>
            <p:nvPr/>
          </p:nvSpPr>
          <p:spPr>
            <a:xfrm>
              <a:off x="10934694" y="6338653"/>
              <a:ext cx="1371600" cy="320040"/>
            </a:xfrm>
            <a:prstGeom prst="rect">
              <a:avLst/>
            </a:prstGeom>
            <a:solidFill>
              <a:srgbClr val="00CCFF"/>
            </a:solidFill>
            <a:ln w="6350" cap="rnd">
              <a:solidFill>
                <a:schemeClr val="tx1"/>
              </a:solidFill>
            </a:ln>
            <a:effectLst>
              <a:outerShdw dist="25400" dir="2700000" algn="ctr" rotWithShape="0">
                <a:srgbClr val="CDCDCD">
                  <a:alpha val="49804"/>
                </a:srgbClr>
              </a:outerShdw>
            </a:effectLst>
          </p:spPr>
          <p:txBody>
            <a:bodyPr wrap="square" lIns="17145" tIns="17145" rIns="17145" bIns="17145" rtlCol="0" anchor="ctr">
              <a:noAutofit/>
            </a:bodyPr>
            <a:lstStyle/>
            <a:p>
              <a:pPr algn="ctr" defTabSz="857250"/>
              <a:r>
                <a:rPr lang="en-US" sz="938">
                  <a:solidFill>
                    <a:srgbClr val="616365"/>
                  </a:solidFill>
                  <a:latin typeface="Arial" panose="020B0604020202020204"/>
                </a:rPr>
                <a:t>RMA Only</a:t>
              </a:r>
            </a:p>
          </p:txBody>
        </p:sp>
      </p:grpSp>
      <p:sp>
        <p:nvSpPr>
          <p:cNvPr id="7" name="TextBox 6">
            <a:extLst>
              <a:ext uri="{FF2B5EF4-FFF2-40B4-BE49-F238E27FC236}">
                <a16:creationId xmlns:a16="http://schemas.microsoft.com/office/drawing/2014/main" id="{9D7AE3B7-3742-1A37-E70D-F7ED735460DE}"/>
              </a:ext>
            </a:extLst>
          </p:cNvPr>
          <p:cNvSpPr txBox="1"/>
          <p:nvPr/>
        </p:nvSpPr>
        <p:spPr>
          <a:xfrm>
            <a:off x="309563" y="6000750"/>
            <a:ext cx="4286250" cy="428625"/>
          </a:xfrm>
          <a:prstGeom prst="rect">
            <a:avLst/>
          </a:prstGeom>
          <a:ln w="22225">
            <a:solidFill>
              <a:schemeClr val="accent1"/>
            </a:solidFill>
          </a:ln>
        </p:spPr>
        <p:style>
          <a:lnRef idx="2">
            <a:schemeClr val="accent4"/>
          </a:lnRef>
          <a:fillRef idx="1">
            <a:schemeClr val="lt1"/>
          </a:fillRef>
          <a:effectRef idx="0">
            <a:schemeClr val="accent4"/>
          </a:effectRef>
          <a:fontRef idx="minor">
            <a:schemeClr val="dk1"/>
          </a:fontRef>
        </p:style>
        <p:txBody>
          <a:bodyPr wrap="square" rtlCol="0">
            <a:noAutofit/>
          </a:bodyPr>
          <a:lstStyle/>
          <a:p>
            <a:pPr defTabSz="857250">
              <a:spcBef>
                <a:spcPct val="50000"/>
              </a:spcBef>
              <a:spcAft>
                <a:spcPts val="281"/>
              </a:spcAft>
            </a:pPr>
            <a:r>
              <a:rPr lang="en-US" sz="938" b="1">
                <a:solidFill>
                  <a:srgbClr val="616365"/>
                </a:solidFill>
                <a:latin typeface="Arial" panose="020B0604020202020204"/>
              </a:rPr>
              <a:t>Please Note:</a:t>
            </a:r>
          </a:p>
          <a:p>
            <a:pPr defTabSz="857250"/>
            <a:r>
              <a:rPr lang="en-US" sz="938">
                <a:solidFill>
                  <a:srgbClr val="616365"/>
                </a:solidFill>
                <a:latin typeface="Arial" panose="020B0604020202020204"/>
              </a:rPr>
              <a:t>This is a census-based RMA geography</a:t>
            </a:r>
          </a:p>
          <a:p>
            <a:pPr defTabSz="857250"/>
            <a:endParaRPr lang="en-US" sz="938">
              <a:solidFill>
                <a:srgbClr val="616365"/>
              </a:solidFill>
              <a:latin typeface="Arial" panose="020B0604020202020204"/>
            </a:endParaRPr>
          </a:p>
        </p:txBody>
      </p:sp>
      <p:sp>
        <p:nvSpPr>
          <p:cNvPr id="9" name="TextBox 8">
            <a:extLst>
              <a:ext uri="{FF2B5EF4-FFF2-40B4-BE49-F238E27FC236}">
                <a16:creationId xmlns:a16="http://schemas.microsoft.com/office/drawing/2014/main" id="{51D23294-F207-047D-EC2D-017A42245205}"/>
              </a:ext>
            </a:extLst>
          </p:cNvPr>
          <p:cNvSpPr txBox="1"/>
          <p:nvPr/>
        </p:nvSpPr>
        <p:spPr>
          <a:xfrm>
            <a:off x="5381625" y="1035844"/>
            <a:ext cx="1285875" cy="300038"/>
          </a:xfrm>
          <a:prstGeom prst="rect">
            <a:avLst/>
          </a:prstGeom>
          <a:solidFill>
            <a:srgbClr val="00CCFF"/>
          </a:solidFill>
          <a:ln w="6350" cap="rnd">
            <a:solidFill>
              <a:schemeClr val="tx1"/>
            </a:solidFill>
          </a:ln>
          <a:effectLst>
            <a:outerShdw dist="25400" dir="2700000" algn="ctr" rotWithShape="0">
              <a:srgbClr val="CDCDCD">
                <a:alpha val="49804"/>
              </a:srgbClr>
            </a:outerShdw>
          </a:effectLst>
        </p:spPr>
        <p:txBody>
          <a:bodyPr wrap="square" lIns="17145" tIns="17145" rIns="17145" bIns="17145" rtlCol="0" anchor="ctr">
            <a:noAutofit/>
          </a:bodyPr>
          <a:lstStyle/>
          <a:p>
            <a:pPr algn="ctr" defTabSz="857250"/>
            <a:r>
              <a:rPr lang="en-US" sz="938">
                <a:solidFill>
                  <a:srgbClr val="616365"/>
                </a:solidFill>
                <a:latin typeface="Arial" panose="020B0604020202020204"/>
              </a:rPr>
              <a:t>MOTOMART</a:t>
            </a:r>
          </a:p>
        </p:txBody>
      </p:sp>
    </p:spTree>
    <p:extLst>
      <p:ext uri="{BB962C8B-B14F-4D97-AF65-F5344CB8AC3E}">
        <p14:creationId xmlns:p14="http://schemas.microsoft.com/office/powerpoint/2010/main" val="30701397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 Box 54">
            <a:extLst>
              <a:ext uri="{FF2B5EF4-FFF2-40B4-BE49-F238E27FC236}">
                <a16:creationId xmlns:a16="http://schemas.microsoft.com/office/drawing/2014/main" id="{A5BCFEC5-454D-40AA-BFFF-A74394D612F1}"/>
              </a:ext>
            </a:extLst>
          </p:cNvPr>
          <p:cNvSpPr txBox="1">
            <a:spLocks noChangeArrowheads="1"/>
          </p:cNvSpPr>
          <p:nvPr/>
        </p:nvSpPr>
        <p:spPr bwMode="auto">
          <a:xfrm>
            <a:off x="309563" y="5803334"/>
            <a:ext cx="6177790" cy="602281"/>
          </a:xfrm>
          <a:prstGeom prst="rect">
            <a:avLst/>
          </a:prstGeom>
          <a:solidFill>
            <a:schemeClr val="bg1"/>
          </a:solidFill>
          <a:ln w="22225">
            <a:solidFill>
              <a:schemeClr val="accent1"/>
            </a:solidFill>
            <a:miter lim="800000"/>
            <a:headEnd/>
            <a:tailEnd/>
          </a:ln>
        </p:spPr>
        <p:txBody>
          <a:bodyPr wrap="square">
            <a:spAutoFit/>
          </a:bodyPr>
          <a:lstStyle>
            <a:defPPr>
              <a:defRPr lang="en-US"/>
            </a:defPPr>
            <a:lvl1pPr algn="l" defTabSz="457200" rtl="0" fontAlgn="base">
              <a:spcBef>
                <a:spcPct val="0"/>
              </a:spcBef>
              <a:spcAft>
                <a:spcPct val="0"/>
              </a:spcAft>
              <a:defRPr kern="1200">
                <a:solidFill>
                  <a:schemeClr val="tx1"/>
                </a:solidFill>
                <a:latin typeface="Arial" charset="0"/>
                <a:ea typeface="+mn-ea"/>
                <a:cs typeface="Arial" charset="0"/>
              </a:defRPr>
            </a:lvl1pPr>
            <a:lvl2pPr marL="457200" algn="l" defTabSz="457200" rtl="0" fontAlgn="base">
              <a:spcBef>
                <a:spcPct val="0"/>
              </a:spcBef>
              <a:spcAft>
                <a:spcPct val="0"/>
              </a:spcAft>
              <a:defRPr kern="1200">
                <a:solidFill>
                  <a:schemeClr val="tx1"/>
                </a:solidFill>
                <a:latin typeface="Arial" charset="0"/>
                <a:ea typeface="+mn-ea"/>
                <a:cs typeface="Arial" charset="0"/>
              </a:defRPr>
            </a:lvl2pPr>
            <a:lvl3pPr marL="914400" algn="l" defTabSz="457200" rtl="0" fontAlgn="base">
              <a:spcBef>
                <a:spcPct val="0"/>
              </a:spcBef>
              <a:spcAft>
                <a:spcPct val="0"/>
              </a:spcAft>
              <a:defRPr kern="1200">
                <a:solidFill>
                  <a:schemeClr val="tx1"/>
                </a:solidFill>
                <a:latin typeface="Arial" charset="0"/>
                <a:ea typeface="+mn-ea"/>
                <a:cs typeface="Arial" charset="0"/>
              </a:defRPr>
            </a:lvl3pPr>
            <a:lvl4pPr marL="1371600" algn="l" defTabSz="457200" rtl="0" fontAlgn="base">
              <a:spcBef>
                <a:spcPct val="0"/>
              </a:spcBef>
              <a:spcAft>
                <a:spcPct val="0"/>
              </a:spcAft>
              <a:defRPr kern="1200">
                <a:solidFill>
                  <a:schemeClr val="tx1"/>
                </a:solidFill>
                <a:latin typeface="Arial" charset="0"/>
                <a:ea typeface="+mn-ea"/>
                <a:cs typeface="Arial" charset="0"/>
              </a:defRPr>
            </a:lvl4pPr>
            <a:lvl5pPr marL="1828800" algn="l" defTabSz="457200"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defTabSz="428625"/>
            <a:r>
              <a:rPr lang="en-US" sz="938" b="1">
                <a:solidFill>
                  <a:srgbClr val="616365"/>
                </a:solidFill>
              </a:rPr>
              <a:t>Please Note: </a:t>
            </a:r>
          </a:p>
          <a:p>
            <a:pPr defTabSz="428625">
              <a:spcBef>
                <a:spcPts val="300"/>
              </a:spcBef>
            </a:pPr>
            <a:r>
              <a:rPr lang="en-US" sz="938">
                <a:solidFill>
                  <a:srgbClr val="616365"/>
                </a:solidFill>
              </a:rPr>
              <a:t>Murphy USA’s kiosk locations are not included in CRMAs, as they are not considered full convenience stores.</a:t>
            </a:r>
          </a:p>
          <a:p>
            <a:pPr defTabSz="428625">
              <a:spcBef>
                <a:spcPts val="300"/>
              </a:spcBef>
            </a:pPr>
            <a:r>
              <a:rPr lang="en-US" sz="938">
                <a:solidFill>
                  <a:srgbClr val="616365"/>
                </a:solidFill>
              </a:rPr>
              <a:t>These are census-based RMA geographies.</a:t>
            </a:r>
          </a:p>
        </p:txBody>
      </p:sp>
      <p:sp>
        <p:nvSpPr>
          <p:cNvPr id="2" name="Title 1">
            <a:extLst>
              <a:ext uri="{FF2B5EF4-FFF2-40B4-BE49-F238E27FC236}">
                <a16:creationId xmlns:a16="http://schemas.microsoft.com/office/drawing/2014/main" id="{03C40E26-2881-24F1-9914-6E243F69B5B9}"/>
              </a:ext>
            </a:extLst>
          </p:cNvPr>
          <p:cNvSpPr>
            <a:spLocks noGrp="1"/>
          </p:cNvSpPr>
          <p:nvPr>
            <p:ph type="title"/>
          </p:nvPr>
        </p:nvSpPr>
        <p:spPr/>
        <p:txBody>
          <a:bodyPr/>
          <a:lstStyle/>
          <a:p>
            <a:r>
              <a:rPr lang="en-US"/>
              <a:t>Murphy USA</a:t>
            </a:r>
          </a:p>
        </p:txBody>
      </p:sp>
      <p:sp>
        <p:nvSpPr>
          <p:cNvPr id="3" name="Text Placeholder 2">
            <a:extLst>
              <a:ext uri="{FF2B5EF4-FFF2-40B4-BE49-F238E27FC236}">
                <a16:creationId xmlns:a16="http://schemas.microsoft.com/office/drawing/2014/main" id="{DEF62E7A-F838-5395-F909-E436353C7DFB}"/>
              </a:ext>
            </a:extLst>
          </p:cNvPr>
          <p:cNvSpPr>
            <a:spLocks noGrp="1"/>
          </p:cNvSpPr>
          <p:nvPr>
            <p:ph type="body" sz="quarter" idx="12"/>
          </p:nvPr>
        </p:nvSpPr>
        <p:spPr/>
        <p:txBody>
          <a:bodyPr vert="horz" lIns="0" tIns="0" rIns="0" bIns="0" rtlCol="0" anchor="b" anchorCtr="0">
            <a:noAutofit/>
          </a:bodyPr>
          <a:lstStyle/>
          <a:p>
            <a:pPr marL="68841" indent="0">
              <a:buNone/>
            </a:pPr>
            <a:endParaRPr lang="en-US"/>
          </a:p>
        </p:txBody>
      </p:sp>
      <p:cxnSp>
        <p:nvCxnSpPr>
          <p:cNvPr id="5" name="Straight Connector 4">
            <a:extLst>
              <a:ext uri="{FF2B5EF4-FFF2-40B4-BE49-F238E27FC236}">
                <a16:creationId xmlns:a16="http://schemas.microsoft.com/office/drawing/2014/main" id="{483AED93-5FE8-4CAA-A9B6-D94D4F21EF8A}"/>
              </a:ext>
            </a:extLst>
          </p:cNvPr>
          <p:cNvCxnSpPr>
            <a:cxnSpLocks/>
          </p:cNvCxnSpPr>
          <p:nvPr/>
        </p:nvCxnSpPr>
        <p:spPr>
          <a:xfrm>
            <a:off x="6097343" y="2181658"/>
            <a:ext cx="0" cy="204964"/>
          </a:xfrm>
          <a:prstGeom prst="line">
            <a:avLst/>
          </a:prstGeom>
          <a:ln>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73571FDF-65CB-601F-F53E-09187A94B76A}"/>
              </a:ext>
            </a:extLst>
          </p:cNvPr>
          <p:cNvCxnSpPr>
            <a:cxnSpLocks/>
          </p:cNvCxnSpPr>
          <p:nvPr/>
        </p:nvCxnSpPr>
        <p:spPr>
          <a:xfrm>
            <a:off x="6086611" y="1575509"/>
            <a:ext cx="0" cy="338957"/>
          </a:xfrm>
          <a:prstGeom prst="line">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a16="http://schemas.microsoft.com/office/drawing/2014/main" id="{8E5F78AE-43AB-F341-5456-A2A43E414426}"/>
              </a:ext>
            </a:extLst>
          </p:cNvPr>
          <p:cNvSpPr txBox="1"/>
          <p:nvPr/>
        </p:nvSpPr>
        <p:spPr>
          <a:xfrm>
            <a:off x="5448869" y="1300159"/>
            <a:ext cx="1285875" cy="300038"/>
          </a:xfrm>
          <a:prstGeom prst="rect">
            <a:avLst/>
          </a:prstGeom>
          <a:gradFill>
            <a:gsLst>
              <a:gs pos="0">
                <a:srgbClr val="F0F0F0"/>
              </a:gs>
              <a:gs pos="100000">
                <a:schemeClr val="bg1"/>
              </a:gs>
            </a:gsLst>
            <a:lin ang="16200000" scaled="0"/>
          </a:gradFill>
          <a:ln w="6350" cap="rnd">
            <a:solidFill>
              <a:schemeClr val="tx1"/>
            </a:solidFill>
          </a:ln>
          <a:effectLst>
            <a:outerShdw dist="25400" dir="2700000" algn="ctr" rotWithShape="0">
              <a:srgbClr val="CDCDCD">
                <a:alpha val="49804"/>
              </a:srgbClr>
            </a:outerShdw>
          </a:effectLst>
        </p:spPr>
        <p:txBody>
          <a:bodyPr wrap="square" lIns="18002" tIns="18002" rIns="18002" bIns="18002" rtlCol="0" anchor="ctr">
            <a:noAutofit/>
          </a:bodyPr>
          <a:lstStyle>
            <a:defPPr>
              <a:defRPr lang="en-US"/>
            </a:defPPr>
            <a:lvl1pPr algn="ctr">
              <a:defRPr sz="1000">
                <a:latin typeface="+mj-lt"/>
              </a:defRPr>
            </a:lvl1pPr>
          </a:lstStyle>
          <a:p>
            <a:pPr defTabSz="857250"/>
            <a:r>
              <a:rPr lang="en-US" sz="938">
                <a:solidFill>
                  <a:srgbClr val="616365"/>
                </a:solidFill>
                <a:latin typeface="Arial" panose="020B0604020202020204"/>
              </a:rPr>
              <a:t>MURPHY </a:t>
            </a:r>
            <a:br>
              <a:rPr lang="en-US" sz="938">
                <a:solidFill>
                  <a:srgbClr val="616365"/>
                </a:solidFill>
                <a:latin typeface="Arial" panose="020B0604020202020204"/>
              </a:rPr>
            </a:br>
            <a:r>
              <a:rPr lang="en-US" sz="938">
                <a:solidFill>
                  <a:srgbClr val="616365"/>
                </a:solidFill>
                <a:latin typeface="Arial" panose="020B0604020202020204"/>
              </a:rPr>
              <a:t>USA CORP</a:t>
            </a:r>
          </a:p>
        </p:txBody>
      </p:sp>
      <p:cxnSp>
        <p:nvCxnSpPr>
          <p:cNvPr id="9" name="Straight Connector 8">
            <a:extLst>
              <a:ext uri="{FF2B5EF4-FFF2-40B4-BE49-F238E27FC236}">
                <a16:creationId xmlns:a16="http://schemas.microsoft.com/office/drawing/2014/main" id="{6D937ACC-DF0B-64CD-EF0D-5DFE05817F0C}"/>
              </a:ext>
            </a:extLst>
          </p:cNvPr>
          <p:cNvCxnSpPr>
            <a:cxnSpLocks/>
          </p:cNvCxnSpPr>
          <p:nvPr/>
        </p:nvCxnSpPr>
        <p:spPr>
          <a:xfrm>
            <a:off x="3598681" y="1727685"/>
            <a:ext cx="4987420" cy="13244"/>
          </a:xfrm>
          <a:prstGeom prst="line">
            <a:avLst/>
          </a:prstGeom>
          <a:ln>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5" name="TextBox 14">
            <a:extLst>
              <a:ext uri="{FF2B5EF4-FFF2-40B4-BE49-F238E27FC236}">
                <a16:creationId xmlns:a16="http://schemas.microsoft.com/office/drawing/2014/main" id="{0E205E1A-192F-AF3A-5D4A-A76018FBED24}"/>
              </a:ext>
            </a:extLst>
          </p:cNvPr>
          <p:cNvSpPr txBox="1"/>
          <p:nvPr/>
        </p:nvSpPr>
        <p:spPr>
          <a:xfrm>
            <a:off x="5682775" y="2508456"/>
            <a:ext cx="1285875" cy="300038"/>
          </a:xfrm>
          <a:prstGeom prst="rect">
            <a:avLst/>
          </a:prstGeom>
          <a:gradFill>
            <a:gsLst>
              <a:gs pos="0">
                <a:srgbClr val="F0F0F0"/>
              </a:gs>
              <a:gs pos="100000">
                <a:schemeClr val="bg1"/>
              </a:gs>
            </a:gsLst>
            <a:lin ang="16200000" scaled="0"/>
          </a:gradFill>
          <a:ln w="6350" cap="rnd">
            <a:solidFill>
              <a:schemeClr val="tx1"/>
            </a:solidFill>
          </a:ln>
          <a:effectLst>
            <a:outerShdw dist="25400" dir="2700000" algn="ctr" rotWithShape="0">
              <a:srgbClr val="CDCDCD">
                <a:alpha val="49804"/>
              </a:srgbClr>
            </a:outerShdw>
          </a:effectLst>
        </p:spPr>
        <p:txBody>
          <a:bodyPr wrap="square" lIns="18002" tIns="18002" rIns="18002" bIns="18002" rtlCol="0" anchor="ctr">
            <a:noAutofit/>
          </a:bodyPr>
          <a:lstStyle>
            <a:defPPr>
              <a:defRPr lang="en-US"/>
            </a:defPPr>
            <a:lvl1pPr algn="ctr">
              <a:defRPr sz="1000">
                <a:latin typeface="+mj-lt"/>
              </a:defRPr>
            </a:lvl1pPr>
          </a:lstStyle>
          <a:p>
            <a:pPr defTabSz="857250"/>
            <a:r>
              <a:rPr lang="en-US" sz="938">
                <a:solidFill>
                  <a:srgbClr val="616365"/>
                </a:solidFill>
                <a:latin typeface="Arial" panose="020B0604020202020204"/>
              </a:rPr>
              <a:t>MURPHY </a:t>
            </a:r>
            <a:br>
              <a:rPr lang="en-US" sz="938">
                <a:solidFill>
                  <a:srgbClr val="616365"/>
                </a:solidFill>
                <a:latin typeface="Arial" panose="020B0604020202020204"/>
              </a:rPr>
            </a:br>
            <a:r>
              <a:rPr lang="en-US" sz="938">
                <a:solidFill>
                  <a:srgbClr val="616365"/>
                </a:solidFill>
                <a:latin typeface="Arial" panose="020B0604020202020204"/>
              </a:rPr>
              <a:t>DIV 9230</a:t>
            </a:r>
          </a:p>
        </p:txBody>
      </p:sp>
      <p:sp>
        <p:nvSpPr>
          <p:cNvPr id="16" name="TextBox 15">
            <a:extLst>
              <a:ext uri="{FF2B5EF4-FFF2-40B4-BE49-F238E27FC236}">
                <a16:creationId xmlns:a16="http://schemas.microsoft.com/office/drawing/2014/main" id="{644FCCCB-8C2B-5442-0FE0-9FAD2584897E}"/>
              </a:ext>
            </a:extLst>
          </p:cNvPr>
          <p:cNvSpPr txBox="1"/>
          <p:nvPr/>
        </p:nvSpPr>
        <p:spPr>
          <a:xfrm>
            <a:off x="5682775" y="3114605"/>
            <a:ext cx="1285875" cy="300038"/>
          </a:xfrm>
          <a:prstGeom prst="rect">
            <a:avLst/>
          </a:prstGeom>
          <a:gradFill>
            <a:gsLst>
              <a:gs pos="0">
                <a:srgbClr val="F0F0F0"/>
              </a:gs>
              <a:gs pos="100000">
                <a:schemeClr val="bg1"/>
              </a:gs>
            </a:gsLst>
            <a:lin ang="16200000" scaled="0"/>
          </a:gradFill>
          <a:ln w="6350" cap="rnd">
            <a:solidFill>
              <a:schemeClr val="tx1"/>
            </a:solidFill>
          </a:ln>
          <a:effectLst>
            <a:outerShdw dist="25400" dir="2700000" algn="ctr" rotWithShape="0">
              <a:srgbClr val="CDCDCD">
                <a:alpha val="49804"/>
              </a:srgbClr>
            </a:outerShdw>
          </a:effectLst>
        </p:spPr>
        <p:txBody>
          <a:bodyPr wrap="square" lIns="18002" tIns="18002" rIns="18002" bIns="18002" rtlCol="0" anchor="ctr">
            <a:noAutofit/>
          </a:bodyPr>
          <a:lstStyle>
            <a:defPPr>
              <a:defRPr lang="en-US"/>
            </a:defPPr>
            <a:lvl1pPr algn="ctr">
              <a:defRPr sz="1000">
                <a:latin typeface="+mj-lt"/>
              </a:defRPr>
            </a:lvl1pPr>
          </a:lstStyle>
          <a:p>
            <a:pPr defTabSz="857250"/>
            <a:r>
              <a:rPr lang="en-US" sz="938">
                <a:solidFill>
                  <a:srgbClr val="616365"/>
                </a:solidFill>
                <a:latin typeface="Arial" panose="020B0604020202020204"/>
              </a:rPr>
              <a:t>MURPHY </a:t>
            </a:r>
            <a:br>
              <a:rPr lang="en-US" sz="938">
                <a:solidFill>
                  <a:srgbClr val="616365"/>
                </a:solidFill>
                <a:latin typeface="Arial" panose="020B0604020202020204"/>
              </a:rPr>
            </a:br>
            <a:r>
              <a:rPr lang="en-US" sz="938">
                <a:solidFill>
                  <a:srgbClr val="616365"/>
                </a:solidFill>
                <a:latin typeface="Arial" panose="020B0604020202020204"/>
              </a:rPr>
              <a:t>DIV 9530</a:t>
            </a:r>
          </a:p>
        </p:txBody>
      </p:sp>
      <p:sp>
        <p:nvSpPr>
          <p:cNvPr id="17" name="TextBox 16">
            <a:extLst>
              <a:ext uri="{FF2B5EF4-FFF2-40B4-BE49-F238E27FC236}">
                <a16:creationId xmlns:a16="http://schemas.microsoft.com/office/drawing/2014/main" id="{DD9DE574-B600-64F9-EF3E-B3DD3AD67E22}"/>
              </a:ext>
            </a:extLst>
          </p:cNvPr>
          <p:cNvSpPr txBox="1"/>
          <p:nvPr/>
        </p:nvSpPr>
        <p:spPr>
          <a:xfrm>
            <a:off x="5682775" y="3720755"/>
            <a:ext cx="1285875" cy="300038"/>
          </a:xfrm>
          <a:prstGeom prst="rect">
            <a:avLst/>
          </a:prstGeom>
          <a:gradFill>
            <a:gsLst>
              <a:gs pos="0">
                <a:srgbClr val="F0F0F0"/>
              </a:gs>
              <a:gs pos="100000">
                <a:schemeClr val="bg1"/>
              </a:gs>
            </a:gsLst>
            <a:lin ang="16200000" scaled="0"/>
          </a:gradFill>
          <a:ln w="6350" cap="rnd">
            <a:solidFill>
              <a:schemeClr val="tx1"/>
            </a:solidFill>
          </a:ln>
          <a:effectLst>
            <a:outerShdw dist="25400" dir="2700000" algn="ctr" rotWithShape="0">
              <a:srgbClr val="CDCDCD">
                <a:alpha val="49804"/>
              </a:srgbClr>
            </a:outerShdw>
          </a:effectLst>
        </p:spPr>
        <p:txBody>
          <a:bodyPr wrap="square" lIns="18002" tIns="18002" rIns="18002" bIns="18002" rtlCol="0" anchor="ctr">
            <a:noAutofit/>
          </a:bodyPr>
          <a:lstStyle>
            <a:defPPr>
              <a:defRPr lang="en-US"/>
            </a:defPPr>
            <a:lvl1pPr algn="ctr">
              <a:defRPr sz="1000">
                <a:latin typeface="+mj-lt"/>
              </a:defRPr>
            </a:lvl1pPr>
          </a:lstStyle>
          <a:p>
            <a:pPr defTabSz="857250"/>
            <a:r>
              <a:rPr lang="en-US" sz="938">
                <a:solidFill>
                  <a:srgbClr val="616365"/>
                </a:solidFill>
                <a:latin typeface="Arial" panose="020B0604020202020204"/>
              </a:rPr>
              <a:t>MURPHY </a:t>
            </a:r>
            <a:br>
              <a:rPr lang="en-US" sz="938">
                <a:solidFill>
                  <a:srgbClr val="616365"/>
                </a:solidFill>
                <a:latin typeface="Arial" panose="020B0604020202020204"/>
              </a:rPr>
            </a:br>
            <a:r>
              <a:rPr lang="en-US" sz="938">
                <a:solidFill>
                  <a:srgbClr val="616365"/>
                </a:solidFill>
                <a:latin typeface="Arial" panose="020B0604020202020204"/>
              </a:rPr>
              <a:t>DIV 10230</a:t>
            </a:r>
          </a:p>
        </p:txBody>
      </p:sp>
      <p:sp>
        <p:nvSpPr>
          <p:cNvPr id="18" name="TextBox 17">
            <a:extLst>
              <a:ext uri="{FF2B5EF4-FFF2-40B4-BE49-F238E27FC236}">
                <a16:creationId xmlns:a16="http://schemas.microsoft.com/office/drawing/2014/main" id="{26E3EC69-AD0D-3F28-31A8-37B9DEC9939A}"/>
              </a:ext>
            </a:extLst>
          </p:cNvPr>
          <p:cNvSpPr txBox="1"/>
          <p:nvPr/>
        </p:nvSpPr>
        <p:spPr>
          <a:xfrm>
            <a:off x="5682775" y="4326904"/>
            <a:ext cx="1285875" cy="300038"/>
          </a:xfrm>
          <a:prstGeom prst="rect">
            <a:avLst/>
          </a:prstGeom>
          <a:gradFill>
            <a:gsLst>
              <a:gs pos="0">
                <a:srgbClr val="F0F0F0"/>
              </a:gs>
              <a:gs pos="100000">
                <a:schemeClr val="bg1"/>
              </a:gs>
            </a:gsLst>
            <a:lin ang="16200000" scaled="0"/>
          </a:gradFill>
          <a:ln w="6350" cap="rnd">
            <a:solidFill>
              <a:schemeClr val="tx1"/>
            </a:solidFill>
          </a:ln>
          <a:effectLst>
            <a:outerShdw dist="25400" dir="2700000" algn="ctr" rotWithShape="0">
              <a:srgbClr val="CDCDCD">
                <a:alpha val="49804"/>
              </a:srgbClr>
            </a:outerShdw>
          </a:effectLst>
        </p:spPr>
        <p:txBody>
          <a:bodyPr wrap="square" lIns="18002" tIns="18002" rIns="18002" bIns="18002" rtlCol="0" anchor="ctr">
            <a:noAutofit/>
          </a:bodyPr>
          <a:lstStyle>
            <a:defPPr>
              <a:defRPr lang="en-US"/>
            </a:defPPr>
            <a:lvl1pPr algn="ctr">
              <a:defRPr sz="1000">
                <a:latin typeface="+mj-lt"/>
              </a:defRPr>
            </a:lvl1pPr>
          </a:lstStyle>
          <a:p>
            <a:pPr defTabSz="857250"/>
            <a:r>
              <a:rPr lang="en-US" sz="938">
                <a:solidFill>
                  <a:srgbClr val="616365"/>
                </a:solidFill>
                <a:latin typeface="Arial" panose="020B0604020202020204"/>
              </a:rPr>
              <a:t>MURPHY </a:t>
            </a:r>
            <a:br>
              <a:rPr lang="en-US" sz="938">
                <a:solidFill>
                  <a:srgbClr val="616365"/>
                </a:solidFill>
                <a:latin typeface="Arial" panose="020B0604020202020204"/>
              </a:rPr>
            </a:br>
            <a:r>
              <a:rPr lang="en-US" sz="938">
                <a:solidFill>
                  <a:srgbClr val="616365"/>
                </a:solidFill>
                <a:latin typeface="Arial" panose="020B0604020202020204"/>
              </a:rPr>
              <a:t>DIV 10630</a:t>
            </a:r>
          </a:p>
        </p:txBody>
      </p:sp>
      <p:sp>
        <p:nvSpPr>
          <p:cNvPr id="19" name="TextBox 18">
            <a:extLst>
              <a:ext uri="{FF2B5EF4-FFF2-40B4-BE49-F238E27FC236}">
                <a16:creationId xmlns:a16="http://schemas.microsoft.com/office/drawing/2014/main" id="{1CDD9D2A-F614-FD56-A13B-F8782F09D981}"/>
              </a:ext>
            </a:extLst>
          </p:cNvPr>
          <p:cNvSpPr txBox="1"/>
          <p:nvPr/>
        </p:nvSpPr>
        <p:spPr>
          <a:xfrm>
            <a:off x="5448869" y="1911624"/>
            <a:ext cx="1285875" cy="300038"/>
          </a:xfrm>
          <a:prstGeom prst="rect">
            <a:avLst/>
          </a:prstGeom>
          <a:gradFill>
            <a:gsLst>
              <a:gs pos="0">
                <a:srgbClr val="F0F0F0"/>
              </a:gs>
              <a:gs pos="100000">
                <a:schemeClr val="bg1"/>
              </a:gs>
            </a:gsLst>
            <a:lin ang="16200000" scaled="0"/>
          </a:gradFill>
          <a:ln w="6350" cap="rnd">
            <a:solidFill>
              <a:schemeClr val="tx1"/>
            </a:solidFill>
          </a:ln>
          <a:effectLst>
            <a:outerShdw dist="25400" dir="2700000" algn="ctr" rotWithShape="0">
              <a:srgbClr val="CDCDCD">
                <a:alpha val="49804"/>
              </a:srgbClr>
            </a:outerShdw>
          </a:effectLst>
        </p:spPr>
        <p:txBody>
          <a:bodyPr wrap="square" lIns="18002" tIns="18002" rIns="18002" bIns="18002" rtlCol="0" anchor="ctr">
            <a:noAutofit/>
          </a:bodyPr>
          <a:lstStyle>
            <a:defPPr>
              <a:defRPr lang="en-US"/>
            </a:defPPr>
            <a:lvl1pPr algn="ctr">
              <a:defRPr sz="1000">
                <a:latin typeface="+mj-lt"/>
              </a:defRPr>
            </a:lvl1pPr>
          </a:lstStyle>
          <a:p>
            <a:pPr defTabSz="857250"/>
            <a:r>
              <a:rPr lang="en-US" sz="938">
                <a:solidFill>
                  <a:srgbClr val="616365"/>
                </a:solidFill>
                <a:latin typeface="Arial" panose="020B0604020202020204"/>
              </a:rPr>
              <a:t>MURPHY </a:t>
            </a:r>
            <a:br>
              <a:rPr lang="en-US" sz="938">
                <a:solidFill>
                  <a:srgbClr val="616365"/>
                </a:solidFill>
                <a:latin typeface="Arial" panose="020B0604020202020204"/>
              </a:rPr>
            </a:br>
            <a:r>
              <a:rPr lang="en-US" sz="938">
                <a:solidFill>
                  <a:srgbClr val="616365"/>
                </a:solidFill>
                <a:latin typeface="Arial" panose="020B0604020202020204"/>
              </a:rPr>
              <a:t>REG SE</a:t>
            </a:r>
          </a:p>
        </p:txBody>
      </p:sp>
      <p:cxnSp>
        <p:nvCxnSpPr>
          <p:cNvPr id="23" name="Straight Connector 22">
            <a:extLst>
              <a:ext uri="{FF2B5EF4-FFF2-40B4-BE49-F238E27FC236}">
                <a16:creationId xmlns:a16="http://schemas.microsoft.com/office/drawing/2014/main" id="{BC638169-06BC-831B-AF26-CCC34F22D36B}"/>
              </a:ext>
            </a:extLst>
          </p:cNvPr>
          <p:cNvCxnSpPr>
            <a:cxnSpLocks/>
          </p:cNvCxnSpPr>
          <p:nvPr/>
        </p:nvCxnSpPr>
        <p:spPr>
          <a:xfrm flipH="1">
            <a:off x="3598860" y="1734442"/>
            <a:ext cx="4694" cy="180023"/>
          </a:xfrm>
          <a:prstGeom prst="line">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38E8A60A-2693-6110-BE72-DCEE0A45C2ED}"/>
              </a:ext>
            </a:extLst>
          </p:cNvPr>
          <p:cNvCxnSpPr>
            <a:cxnSpLocks/>
          </p:cNvCxnSpPr>
          <p:nvPr/>
        </p:nvCxnSpPr>
        <p:spPr>
          <a:xfrm flipH="1">
            <a:off x="8586102" y="1734442"/>
            <a:ext cx="4694" cy="180023"/>
          </a:xfrm>
          <a:prstGeom prst="line">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3F6BB878-7233-FD9E-2304-E5CC31D02FAA}"/>
              </a:ext>
            </a:extLst>
          </p:cNvPr>
          <p:cNvCxnSpPr>
            <a:cxnSpLocks/>
          </p:cNvCxnSpPr>
          <p:nvPr/>
        </p:nvCxnSpPr>
        <p:spPr>
          <a:xfrm>
            <a:off x="5420916" y="2386998"/>
            <a:ext cx="673879" cy="0"/>
          </a:xfrm>
          <a:prstGeom prst="line">
            <a:avLst/>
          </a:prstGeom>
          <a:ln>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09CB448A-75EE-68ED-DD64-E8C1D38E4770}"/>
              </a:ext>
            </a:extLst>
          </p:cNvPr>
          <p:cNvCxnSpPr>
            <a:cxnSpLocks/>
          </p:cNvCxnSpPr>
          <p:nvPr/>
        </p:nvCxnSpPr>
        <p:spPr>
          <a:xfrm>
            <a:off x="5424807" y="2386622"/>
            <a:ext cx="0" cy="2090302"/>
          </a:xfrm>
          <a:prstGeom prst="line">
            <a:avLst/>
          </a:prstGeom>
          <a:ln>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7943DEDB-28F9-DB7E-DBA7-44471D0E19D4}"/>
              </a:ext>
            </a:extLst>
          </p:cNvPr>
          <p:cNvCxnSpPr>
            <a:cxnSpLocks/>
          </p:cNvCxnSpPr>
          <p:nvPr/>
        </p:nvCxnSpPr>
        <p:spPr>
          <a:xfrm>
            <a:off x="5420916" y="2644608"/>
            <a:ext cx="261860" cy="0"/>
          </a:xfrm>
          <a:prstGeom prst="line">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AB8565DD-BA4F-1B22-8254-2E578F461601}"/>
              </a:ext>
            </a:extLst>
          </p:cNvPr>
          <p:cNvCxnSpPr>
            <a:cxnSpLocks/>
          </p:cNvCxnSpPr>
          <p:nvPr/>
        </p:nvCxnSpPr>
        <p:spPr>
          <a:xfrm>
            <a:off x="5420916" y="3250379"/>
            <a:ext cx="261860" cy="0"/>
          </a:xfrm>
          <a:prstGeom prst="line">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40280B44-772D-1593-2B18-60147381B95C}"/>
              </a:ext>
            </a:extLst>
          </p:cNvPr>
          <p:cNvCxnSpPr>
            <a:cxnSpLocks/>
          </p:cNvCxnSpPr>
          <p:nvPr/>
        </p:nvCxnSpPr>
        <p:spPr>
          <a:xfrm>
            <a:off x="5420916" y="3856151"/>
            <a:ext cx="261860" cy="0"/>
          </a:xfrm>
          <a:prstGeom prst="line">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D1685732-B780-7A60-3E34-82D64124375E}"/>
              </a:ext>
            </a:extLst>
          </p:cNvPr>
          <p:cNvCxnSpPr>
            <a:cxnSpLocks/>
          </p:cNvCxnSpPr>
          <p:nvPr/>
        </p:nvCxnSpPr>
        <p:spPr>
          <a:xfrm>
            <a:off x="5420916" y="4461923"/>
            <a:ext cx="261860" cy="0"/>
          </a:xfrm>
          <a:prstGeom prst="line">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2449F1A3-02E9-10DB-7565-8F803C26CBAF}"/>
              </a:ext>
            </a:extLst>
          </p:cNvPr>
          <p:cNvCxnSpPr>
            <a:cxnSpLocks/>
          </p:cNvCxnSpPr>
          <p:nvPr/>
        </p:nvCxnSpPr>
        <p:spPr>
          <a:xfrm>
            <a:off x="3641536" y="2182919"/>
            <a:ext cx="0" cy="204964"/>
          </a:xfrm>
          <a:prstGeom prst="line">
            <a:avLst/>
          </a:prstGeom>
          <a:ln>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39" name="TextBox 38">
            <a:extLst>
              <a:ext uri="{FF2B5EF4-FFF2-40B4-BE49-F238E27FC236}">
                <a16:creationId xmlns:a16="http://schemas.microsoft.com/office/drawing/2014/main" id="{3A9AC175-2F3A-A556-C180-E863704CED0C}"/>
              </a:ext>
            </a:extLst>
          </p:cNvPr>
          <p:cNvSpPr txBox="1"/>
          <p:nvPr/>
        </p:nvSpPr>
        <p:spPr>
          <a:xfrm>
            <a:off x="3226969" y="2509717"/>
            <a:ext cx="1285875" cy="300038"/>
          </a:xfrm>
          <a:prstGeom prst="rect">
            <a:avLst/>
          </a:prstGeom>
          <a:gradFill>
            <a:gsLst>
              <a:gs pos="0">
                <a:srgbClr val="F0F0F0"/>
              </a:gs>
              <a:gs pos="100000">
                <a:schemeClr val="bg1"/>
              </a:gs>
            </a:gsLst>
            <a:lin ang="16200000" scaled="0"/>
          </a:gradFill>
          <a:ln w="6350" cap="rnd">
            <a:solidFill>
              <a:schemeClr val="tx1"/>
            </a:solidFill>
          </a:ln>
          <a:effectLst>
            <a:outerShdw dist="25400" dir="2700000" algn="ctr" rotWithShape="0">
              <a:srgbClr val="CDCDCD">
                <a:alpha val="49804"/>
              </a:srgbClr>
            </a:outerShdw>
          </a:effectLst>
        </p:spPr>
        <p:txBody>
          <a:bodyPr wrap="square" lIns="18002" tIns="18002" rIns="18002" bIns="18002" rtlCol="0" anchor="ctr">
            <a:noAutofit/>
          </a:bodyPr>
          <a:lstStyle>
            <a:defPPr>
              <a:defRPr lang="en-US"/>
            </a:defPPr>
            <a:lvl1pPr algn="ctr">
              <a:defRPr sz="1000">
                <a:latin typeface="+mj-lt"/>
              </a:defRPr>
            </a:lvl1pPr>
          </a:lstStyle>
          <a:p>
            <a:pPr defTabSz="857250"/>
            <a:r>
              <a:rPr lang="en-US" sz="938">
                <a:solidFill>
                  <a:srgbClr val="616365"/>
                </a:solidFill>
                <a:latin typeface="Arial" panose="020B0604020202020204"/>
              </a:rPr>
              <a:t>MURPHY </a:t>
            </a:r>
            <a:br>
              <a:rPr lang="en-US" sz="938">
                <a:solidFill>
                  <a:srgbClr val="616365"/>
                </a:solidFill>
                <a:latin typeface="Arial" panose="020B0604020202020204"/>
              </a:rPr>
            </a:br>
            <a:r>
              <a:rPr lang="en-US" sz="938">
                <a:solidFill>
                  <a:srgbClr val="616365"/>
                </a:solidFill>
                <a:latin typeface="Arial" panose="020B0604020202020204"/>
              </a:rPr>
              <a:t>DIV 9130</a:t>
            </a:r>
          </a:p>
        </p:txBody>
      </p:sp>
      <p:sp>
        <p:nvSpPr>
          <p:cNvPr id="40" name="TextBox 39">
            <a:extLst>
              <a:ext uri="{FF2B5EF4-FFF2-40B4-BE49-F238E27FC236}">
                <a16:creationId xmlns:a16="http://schemas.microsoft.com/office/drawing/2014/main" id="{02CCDDF1-6F1A-9D8A-E8D6-DACC8DC4C4BB}"/>
              </a:ext>
            </a:extLst>
          </p:cNvPr>
          <p:cNvSpPr txBox="1"/>
          <p:nvPr/>
        </p:nvSpPr>
        <p:spPr>
          <a:xfrm>
            <a:off x="3226969" y="3115866"/>
            <a:ext cx="1285875" cy="300038"/>
          </a:xfrm>
          <a:prstGeom prst="rect">
            <a:avLst/>
          </a:prstGeom>
          <a:gradFill>
            <a:gsLst>
              <a:gs pos="0">
                <a:srgbClr val="F0F0F0"/>
              </a:gs>
              <a:gs pos="100000">
                <a:schemeClr val="bg1"/>
              </a:gs>
            </a:gsLst>
            <a:lin ang="16200000" scaled="0"/>
          </a:gradFill>
          <a:ln w="6350" cap="rnd">
            <a:solidFill>
              <a:schemeClr val="tx1"/>
            </a:solidFill>
          </a:ln>
          <a:effectLst>
            <a:outerShdw dist="25400" dir="2700000" algn="ctr" rotWithShape="0">
              <a:srgbClr val="CDCDCD">
                <a:alpha val="49804"/>
              </a:srgbClr>
            </a:outerShdw>
          </a:effectLst>
        </p:spPr>
        <p:txBody>
          <a:bodyPr wrap="square" lIns="18002" tIns="18002" rIns="18002" bIns="18002" rtlCol="0" anchor="ctr">
            <a:noAutofit/>
          </a:bodyPr>
          <a:lstStyle>
            <a:defPPr>
              <a:defRPr lang="en-US"/>
            </a:defPPr>
            <a:lvl1pPr algn="ctr">
              <a:defRPr sz="1000">
                <a:latin typeface="+mj-lt"/>
              </a:defRPr>
            </a:lvl1pPr>
          </a:lstStyle>
          <a:p>
            <a:pPr defTabSz="857250"/>
            <a:r>
              <a:rPr lang="en-US" sz="938">
                <a:solidFill>
                  <a:srgbClr val="616365"/>
                </a:solidFill>
                <a:latin typeface="Arial" panose="020B0604020202020204"/>
              </a:rPr>
              <a:t>MURPHY </a:t>
            </a:r>
            <a:br>
              <a:rPr lang="en-US" sz="938">
                <a:solidFill>
                  <a:srgbClr val="616365"/>
                </a:solidFill>
                <a:latin typeface="Arial" panose="020B0604020202020204"/>
              </a:rPr>
            </a:br>
            <a:r>
              <a:rPr lang="en-US" sz="938">
                <a:solidFill>
                  <a:srgbClr val="616365"/>
                </a:solidFill>
                <a:latin typeface="Arial" panose="020B0604020202020204"/>
              </a:rPr>
              <a:t>DIV 9930</a:t>
            </a:r>
          </a:p>
        </p:txBody>
      </p:sp>
      <p:sp>
        <p:nvSpPr>
          <p:cNvPr id="41" name="TextBox 40">
            <a:extLst>
              <a:ext uri="{FF2B5EF4-FFF2-40B4-BE49-F238E27FC236}">
                <a16:creationId xmlns:a16="http://schemas.microsoft.com/office/drawing/2014/main" id="{1AE382BE-B6CF-2B0D-54B9-8CAF2D3A148F}"/>
              </a:ext>
            </a:extLst>
          </p:cNvPr>
          <p:cNvSpPr txBox="1"/>
          <p:nvPr/>
        </p:nvSpPr>
        <p:spPr>
          <a:xfrm>
            <a:off x="3226969" y="3722016"/>
            <a:ext cx="1285875" cy="300038"/>
          </a:xfrm>
          <a:prstGeom prst="rect">
            <a:avLst/>
          </a:prstGeom>
          <a:gradFill>
            <a:gsLst>
              <a:gs pos="0">
                <a:srgbClr val="F0F0F0"/>
              </a:gs>
              <a:gs pos="100000">
                <a:schemeClr val="bg1"/>
              </a:gs>
            </a:gsLst>
            <a:lin ang="16200000" scaled="0"/>
          </a:gradFill>
          <a:ln w="6350" cap="rnd">
            <a:solidFill>
              <a:schemeClr val="tx1"/>
            </a:solidFill>
          </a:ln>
          <a:effectLst>
            <a:outerShdw dist="25400" dir="2700000" algn="ctr" rotWithShape="0">
              <a:srgbClr val="CDCDCD">
                <a:alpha val="49804"/>
              </a:srgbClr>
            </a:outerShdw>
          </a:effectLst>
        </p:spPr>
        <p:txBody>
          <a:bodyPr wrap="square" lIns="18002" tIns="18002" rIns="18002" bIns="18002" rtlCol="0" anchor="ctr">
            <a:noAutofit/>
          </a:bodyPr>
          <a:lstStyle>
            <a:defPPr>
              <a:defRPr lang="en-US"/>
            </a:defPPr>
            <a:lvl1pPr algn="ctr">
              <a:defRPr sz="1000">
                <a:latin typeface="+mj-lt"/>
              </a:defRPr>
            </a:lvl1pPr>
          </a:lstStyle>
          <a:p>
            <a:pPr defTabSz="857250"/>
            <a:r>
              <a:rPr lang="en-US" sz="938">
                <a:solidFill>
                  <a:srgbClr val="616365"/>
                </a:solidFill>
                <a:latin typeface="Arial" panose="020B0604020202020204"/>
              </a:rPr>
              <a:t>MURPHY </a:t>
            </a:r>
            <a:br>
              <a:rPr lang="en-US" sz="938">
                <a:solidFill>
                  <a:srgbClr val="616365"/>
                </a:solidFill>
                <a:latin typeface="Arial" panose="020B0604020202020204"/>
              </a:rPr>
            </a:br>
            <a:r>
              <a:rPr lang="en-US" sz="938">
                <a:solidFill>
                  <a:srgbClr val="616365"/>
                </a:solidFill>
                <a:latin typeface="Arial" panose="020B0604020202020204"/>
              </a:rPr>
              <a:t>DIV 10130</a:t>
            </a:r>
          </a:p>
        </p:txBody>
      </p:sp>
      <p:sp>
        <p:nvSpPr>
          <p:cNvPr id="43" name="TextBox 42">
            <a:extLst>
              <a:ext uri="{FF2B5EF4-FFF2-40B4-BE49-F238E27FC236}">
                <a16:creationId xmlns:a16="http://schemas.microsoft.com/office/drawing/2014/main" id="{9FB46951-7270-021E-F789-4BCF9AF0D4F9}"/>
              </a:ext>
            </a:extLst>
          </p:cNvPr>
          <p:cNvSpPr txBox="1"/>
          <p:nvPr/>
        </p:nvSpPr>
        <p:spPr>
          <a:xfrm>
            <a:off x="2993063" y="1912885"/>
            <a:ext cx="1285875" cy="300038"/>
          </a:xfrm>
          <a:prstGeom prst="rect">
            <a:avLst/>
          </a:prstGeom>
          <a:gradFill>
            <a:gsLst>
              <a:gs pos="0">
                <a:srgbClr val="F0F0F0"/>
              </a:gs>
              <a:gs pos="100000">
                <a:schemeClr val="bg1"/>
              </a:gs>
            </a:gsLst>
            <a:lin ang="16200000" scaled="0"/>
          </a:gradFill>
          <a:ln w="6350" cap="rnd">
            <a:solidFill>
              <a:schemeClr val="tx1"/>
            </a:solidFill>
          </a:ln>
          <a:effectLst>
            <a:outerShdw dist="25400" dir="2700000" algn="ctr" rotWithShape="0">
              <a:srgbClr val="CDCDCD">
                <a:alpha val="49804"/>
              </a:srgbClr>
            </a:outerShdw>
          </a:effectLst>
        </p:spPr>
        <p:txBody>
          <a:bodyPr wrap="square" lIns="18002" tIns="18002" rIns="18002" bIns="18002" rtlCol="0" anchor="ctr">
            <a:noAutofit/>
          </a:bodyPr>
          <a:lstStyle>
            <a:defPPr>
              <a:defRPr lang="en-US"/>
            </a:defPPr>
            <a:lvl1pPr algn="ctr">
              <a:defRPr sz="1000">
                <a:latin typeface="+mj-lt"/>
              </a:defRPr>
            </a:lvl1pPr>
          </a:lstStyle>
          <a:p>
            <a:pPr defTabSz="857250"/>
            <a:r>
              <a:rPr lang="en-US" sz="938">
                <a:solidFill>
                  <a:srgbClr val="616365"/>
                </a:solidFill>
                <a:latin typeface="Arial" panose="020B0604020202020204"/>
              </a:rPr>
              <a:t>MURPHY </a:t>
            </a:r>
            <a:br>
              <a:rPr lang="en-US" sz="938">
                <a:solidFill>
                  <a:srgbClr val="616365"/>
                </a:solidFill>
                <a:latin typeface="Arial" panose="020B0604020202020204"/>
              </a:rPr>
            </a:br>
            <a:r>
              <a:rPr lang="en-US" sz="938">
                <a:solidFill>
                  <a:srgbClr val="616365"/>
                </a:solidFill>
                <a:latin typeface="Arial" panose="020B0604020202020204"/>
              </a:rPr>
              <a:t>REG MW</a:t>
            </a:r>
          </a:p>
        </p:txBody>
      </p:sp>
      <p:cxnSp>
        <p:nvCxnSpPr>
          <p:cNvPr id="45" name="Straight Connector 44">
            <a:extLst>
              <a:ext uri="{FF2B5EF4-FFF2-40B4-BE49-F238E27FC236}">
                <a16:creationId xmlns:a16="http://schemas.microsoft.com/office/drawing/2014/main" id="{D73D86F9-835F-20EB-4337-645012C29871}"/>
              </a:ext>
            </a:extLst>
          </p:cNvPr>
          <p:cNvCxnSpPr>
            <a:cxnSpLocks/>
          </p:cNvCxnSpPr>
          <p:nvPr/>
        </p:nvCxnSpPr>
        <p:spPr>
          <a:xfrm>
            <a:off x="2965109" y="2388259"/>
            <a:ext cx="673879" cy="0"/>
          </a:xfrm>
          <a:prstGeom prst="line">
            <a:avLst/>
          </a:prstGeom>
          <a:ln>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46" name="Straight Connector 45">
            <a:extLst>
              <a:ext uri="{FF2B5EF4-FFF2-40B4-BE49-F238E27FC236}">
                <a16:creationId xmlns:a16="http://schemas.microsoft.com/office/drawing/2014/main" id="{3726DE92-6CAE-D54A-1DA2-304283DFC5CA}"/>
              </a:ext>
            </a:extLst>
          </p:cNvPr>
          <p:cNvCxnSpPr>
            <a:cxnSpLocks/>
          </p:cNvCxnSpPr>
          <p:nvPr/>
        </p:nvCxnSpPr>
        <p:spPr>
          <a:xfrm>
            <a:off x="2969001" y="2387884"/>
            <a:ext cx="0" cy="1468268"/>
          </a:xfrm>
          <a:prstGeom prst="line">
            <a:avLst/>
          </a:prstGeom>
          <a:ln>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47" name="Straight Connector 46">
            <a:extLst>
              <a:ext uri="{FF2B5EF4-FFF2-40B4-BE49-F238E27FC236}">
                <a16:creationId xmlns:a16="http://schemas.microsoft.com/office/drawing/2014/main" id="{10B1CE83-E0E1-7881-5B0B-40856AE7D5D2}"/>
              </a:ext>
            </a:extLst>
          </p:cNvPr>
          <p:cNvCxnSpPr>
            <a:cxnSpLocks/>
          </p:cNvCxnSpPr>
          <p:nvPr/>
        </p:nvCxnSpPr>
        <p:spPr>
          <a:xfrm>
            <a:off x="2965109" y="2645869"/>
            <a:ext cx="261860" cy="0"/>
          </a:xfrm>
          <a:prstGeom prst="line">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48" name="Straight Connector 47">
            <a:extLst>
              <a:ext uri="{FF2B5EF4-FFF2-40B4-BE49-F238E27FC236}">
                <a16:creationId xmlns:a16="http://schemas.microsoft.com/office/drawing/2014/main" id="{C022C43B-790F-5CFC-B088-B1F5D606E8EA}"/>
              </a:ext>
            </a:extLst>
          </p:cNvPr>
          <p:cNvCxnSpPr>
            <a:cxnSpLocks/>
          </p:cNvCxnSpPr>
          <p:nvPr/>
        </p:nvCxnSpPr>
        <p:spPr>
          <a:xfrm>
            <a:off x="2965109" y="3251640"/>
            <a:ext cx="261860" cy="0"/>
          </a:xfrm>
          <a:prstGeom prst="line">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49" name="Straight Connector 48">
            <a:extLst>
              <a:ext uri="{FF2B5EF4-FFF2-40B4-BE49-F238E27FC236}">
                <a16:creationId xmlns:a16="http://schemas.microsoft.com/office/drawing/2014/main" id="{4C7C0C98-B7AB-6A72-69D0-4DF9339D31F3}"/>
              </a:ext>
            </a:extLst>
          </p:cNvPr>
          <p:cNvCxnSpPr>
            <a:cxnSpLocks/>
          </p:cNvCxnSpPr>
          <p:nvPr/>
        </p:nvCxnSpPr>
        <p:spPr>
          <a:xfrm>
            <a:off x="2965109" y="3857412"/>
            <a:ext cx="261860" cy="0"/>
          </a:xfrm>
          <a:prstGeom prst="line">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52" name="Straight Connector 51">
            <a:extLst>
              <a:ext uri="{FF2B5EF4-FFF2-40B4-BE49-F238E27FC236}">
                <a16:creationId xmlns:a16="http://schemas.microsoft.com/office/drawing/2014/main" id="{69526C47-DDDB-B957-9F40-30C9CFEB2C4A}"/>
              </a:ext>
            </a:extLst>
          </p:cNvPr>
          <p:cNvCxnSpPr>
            <a:cxnSpLocks/>
          </p:cNvCxnSpPr>
          <p:nvPr/>
        </p:nvCxnSpPr>
        <p:spPr>
          <a:xfrm>
            <a:off x="8553148" y="2181658"/>
            <a:ext cx="0" cy="204964"/>
          </a:xfrm>
          <a:prstGeom prst="line">
            <a:avLst/>
          </a:prstGeom>
          <a:ln>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53" name="TextBox 52">
            <a:extLst>
              <a:ext uri="{FF2B5EF4-FFF2-40B4-BE49-F238E27FC236}">
                <a16:creationId xmlns:a16="http://schemas.microsoft.com/office/drawing/2014/main" id="{C7A70530-1D07-E07D-7E2F-C00C54B994C4}"/>
              </a:ext>
            </a:extLst>
          </p:cNvPr>
          <p:cNvSpPr txBox="1"/>
          <p:nvPr/>
        </p:nvSpPr>
        <p:spPr>
          <a:xfrm>
            <a:off x="8138581" y="2508456"/>
            <a:ext cx="1285875" cy="300038"/>
          </a:xfrm>
          <a:prstGeom prst="rect">
            <a:avLst/>
          </a:prstGeom>
          <a:gradFill>
            <a:gsLst>
              <a:gs pos="0">
                <a:srgbClr val="F0F0F0"/>
              </a:gs>
              <a:gs pos="100000">
                <a:schemeClr val="bg1"/>
              </a:gs>
            </a:gsLst>
            <a:lin ang="16200000" scaled="0"/>
          </a:gradFill>
          <a:ln w="6350" cap="rnd">
            <a:solidFill>
              <a:schemeClr val="tx1"/>
            </a:solidFill>
          </a:ln>
          <a:effectLst>
            <a:outerShdw dist="25400" dir="2700000" algn="ctr" rotWithShape="0">
              <a:srgbClr val="CDCDCD">
                <a:alpha val="49804"/>
              </a:srgbClr>
            </a:outerShdw>
          </a:effectLst>
        </p:spPr>
        <p:txBody>
          <a:bodyPr wrap="square" lIns="18002" tIns="18002" rIns="18002" bIns="18002" rtlCol="0" anchor="ctr">
            <a:noAutofit/>
          </a:bodyPr>
          <a:lstStyle>
            <a:defPPr>
              <a:defRPr lang="en-US"/>
            </a:defPPr>
            <a:lvl1pPr algn="ctr">
              <a:defRPr sz="1000">
                <a:latin typeface="+mj-lt"/>
              </a:defRPr>
            </a:lvl1pPr>
          </a:lstStyle>
          <a:p>
            <a:pPr defTabSz="857250"/>
            <a:r>
              <a:rPr lang="en-US" sz="938">
                <a:solidFill>
                  <a:srgbClr val="616365"/>
                </a:solidFill>
                <a:latin typeface="Arial" panose="020B0604020202020204"/>
              </a:rPr>
              <a:t>MURPHY </a:t>
            </a:r>
            <a:br>
              <a:rPr lang="en-US" sz="938">
                <a:solidFill>
                  <a:srgbClr val="616365"/>
                </a:solidFill>
                <a:latin typeface="Arial" panose="020B0604020202020204"/>
              </a:rPr>
            </a:br>
            <a:r>
              <a:rPr lang="en-US" sz="938">
                <a:solidFill>
                  <a:srgbClr val="616365"/>
                </a:solidFill>
                <a:latin typeface="Arial" panose="020B0604020202020204"/>
              </a:rPr>
              <a:t>DIV 9930</a:t>
            </a:r>
          </a:p>
        </p:txBody>
      </p:sp>
      <p:sp>
        <p:nvSpPr>
          <p:cNvPr id="54" name="TextBox 53">
            <a:extLst>
              <a:ext uri="{FF2B5EF4-FFF2-40B4-BE49-F238E27FC236}">
                <a16:creationId xmlns:a16="http://schemas.microsoft.com/office/drawing/2014/main" id="{D2E30B81-B2DF-4227-5080-7B16733D5420}"/>
              </a:ext>
            </a:extLst>
          </p:cNvPr>
          <p:cNvSpPr txBox="1"/>
          <p:nvPr/>
        </p:nvSpPr>
        <p:spPr>
          <a:xfrm>
            <a:off x="8138581" y="3114605"/>
            <a:ext cx="1285875" cy="300038"/>
          </a:xfrm>
          <a:prstGeom prst="rect">
            <a:avLst/>
          </a:prstGeom>
          <a:gradFill>
            <a:gsLst>
              <a:gs pos="0">
                <a:srgbClr val="F0F0F0"/>
              </a:gs>
              <a:gs pos="100000">
                <a:schemeClr val="bg1"/>
              </a:gs>
            </a:gsLst>
            <a:lin ang="16200000" scaled="0"/>
          </a:gradFill>
          <a:ln w="6350" cap="rnd">
            <a:solidFill>
              <a:schemeClr val="tx1"/>
            </a:solidFill>
          </a:ln>
          <a:effectLst>
            <a:outerShdw dist="25400" dir="2700000" algn="ctr" rotWithShape="0">
              <a:srgbClr val="CDCDCD">
                <a:alpha val="49804"/>
              </a:srgbClr>
            </a:outerShdw>
          </a:effectLst>
        </p:spPr>
        <p:txBody>
          <a:bodyPr wrap="square" lIns="18002" tIns="18002" rIns="18002" bIns="18002" rtlCol="0" anchor="ctr">
            <a:noAutofit/>
          </a:bodyPr>
          <a:lstStyle>
            <a:defPPr>
              <a:defRPr lang="en-US"/>
            </a:defPPr>
            <a:lvl1pPr algn="ctr">
              <a:defRPr sz="1000">
                <a:latin typeface="+mj-lt"/>
              </a:defRPr>
            </a:lvl1pPr>
          </a:lstStyle>
          <a:p>
            <a:pPr defTabSz="857250"/>
            <a:r>
              <a:rPr lang="en-US" sz="938">
                <a:solidFill>
                  <a:srgbClr val="616365"/>
                </a:solidFill>
                <a:latin typeface="Arial" panose="020B0604020202020204"/>
              </a:rPr>
              <a:t>MURPHY </a:t>
            </a:r>
            <a:br>
              <a:rPr lang="en-US" sz="938">
                <a:solidFill>
                  <a:srgbClr val="616365"/>
                </a:solidFill>
                <a:latin typeface="Arial" panose="020B0604020202020204"/>
              </a:rPr>
            </a:br>
            <a:r>
              <a:rPr lang="en-US" sz="938">
                <a:solidFill>
                  <a:srgbClr val="616365"/>
                </a:solidFill>
                <a:latin typeface="Arial" panose="020B0604020202020204"/>
              </a:rPr>
              <a:t>DIV 9430</a:t>
            </a:r>
          </a:p>
        </p:txBody>
      </p:sp>
      <p:sp>
        <p:nvSpPr>
          <p:cNvPr id="55" name="TextBox 54">
            <a:extLst>
              <a:ext uri="{FF2B5EF4-FFF2-40B4-BE49-F238E27FC236}">
                <a16:creationId xmlns:a16="http://schemas.microsoft.com/office/drawing/2014/main" id="{7C26C44B-B8E5-6498-2558-F9448CF2ADF7}"/>
              </a:ext>
            </a:extLst>
          </p:cNvPr>
          <p:cNvSpPr txBox="1"/>
          <p:nvPr/>
        </p:nvSpPr>
        <p:spPr>
          <a:xfrm>
            <a:off x="8138581" y="3720755"/>
            <a:ext cx="1285875" cy="300038"/>
          </a:xfrm>
          <a:prstGeom prst="rect">
            <a:avLst/>
          </a:prstGeom>
          <a:gradFill>
            <a:gsLst>
              <a:gs pos="0">
                <a:srgbClr val="F0F0F0"/>
              </a:gs>
              <a:gs pos="100000">
                <a:schemeClr val="bg1"/>
              </a:gs>
            </a:gsLst>
            <a:lin ang="16200000" scaled="0"/>
          </a:gradFill>
          <a:ln w="6350" cap="rnd">
            <a:solidFill>
              <a:schemeClr val="tx1"/>
            </a:solidFill>
          </a:ln>
          <a:effectLst>
            <a:outerShdw dist="25400" dir="2700000" algn="ctr" rotWithShape="0">
              <a:srgbClr val="CDCDCD">
                <a:alpha val="49804"/>
              </a:srgbClr>
            </a:outerShdw>
          </a:effectLst>
        </p:spPr>
        <p:txBody>
          <a:bodyPr wrap="square" lIns="18002" tIns="18002" rIns="18002" bIns="18002" rtlCol="0" anchor="ctr">
            <a:noAutofit/>
          </a:bodyPr>
          <a:lstStyle>
            <a:defPPr>
              <a:defRPr lang="en-US"/>
            </a:defPPr>
            <a:lvl1pPr algn="ctr">
              <a:defRPr sz="1000">
                <a:latin typeface="+mj-lt"/>
              </a:defRPr>
            </a:lvl1pPr>
          </a:lstStyle>
          <a:p>
            <a:pPr defTabSz="857250"/>
            <a:r>
              <a:rPr lang="en-US" sz="938">
                <a:solidFill>
                  <a:srgbClr val="616365"/>
                </a:solidFill>
                <a:latin typeface="Arial" panose="020B0604020202020204"/>
              </a:rPr>
              <a:t>MURPHY </a:t>
            </a:r>
            <a:br>
              <a:rPr lang="en-US" sz="938">
                <a:solidFill>
                  <a:srgbClr val="616365"/>
                </a:solidFill>
                <a:latin typeface="Arial" panose="020B0604020202020204"/>
              </a:rPr>
            </a:br>
            <a:r>
              <a:rPr lang="en-US" sz="938">
                <a:solidFill>
                  <a:srgbClr val="616365"/>
                </a:solidFill>
                <a:latin typeface="Arial" panose="020B0604020202020204"/>
              </a:rPr>
              <a:t>DIV 9830</a:t>
            </a:r>
          </a:p>
        </p:txBody>
      </p:sp>
      <p:sp>
        <p:nvSpPr>
          <p:cNvPr id="56" name="TextBox 55">
            <a:extLst>
              <a:ext uri="{FF2B5EF4-FFF2-40B4-BE49-F238E27FC236}">
                <a16:creationId xmlns:a16="http://schemas.microsoft.com/office/drawing/2014/main" id="{27DDC609-BEF1-2EC0-1809-F67967DE9452}"/>
              </a:ext>
            </a:extLst>
          </p:cNvPr>
          <p:cNvSpPr txBox="1"/>
          <p:nvPr/>
        </p:nvSpPr>
        <p:spPr>
          <a:xfrm>
            <a:off x="8138581" y="4326904"/>
            <a:ext cx="1285875" cy="300038"/>
          </a:xfrm>
          <a:prstGeom prst="rect">
            <a:avLst/>
          </a:prstGeom>
          <a:gradFill>
            <a:gsLst>
              <a:gs pos="0">
                <a:srgbClr val="F0F0F0"/>
              </a:gs>
              <a:gs pos="100000">
                <a:schemeClr val="bg1"/>
              </a:gs>
            </a:gsLst>
            <a:lin ang="16200000" scaled="0"/>
          </a:gradFill>
          <a:ln w="6350" cap="rnd">
            <a:solidFill>
              <a:schemeClr val="tx1"/>
            </a:solidFill>
          </a:ln>
          <a:effectLst>
            <a:outerShdw dist="25400" dir="2700000" algn="ctr" rotWithShape="0">
              <a:srgbClr val="CDCDCD">
                <a:alpha val="49804"/>
              </a:srgbClr>
            </a:outerShdw>
          </a:effectLst>
        </p:spPr>
        <p:txBody>
          <a:bodyPr wrap="square" lIns="18002" tIns="18002" rIns="18002" bIns="18002" rtlCol="0" anchor="ctr">
            <a:noAutofit/>
          </a:bodyPr>
          <a:lstStyle>
            <a:defPPr>
              <a:defRPr lang="en-US"/>
            </a:defPPr>
            <a:lvl1pPr algn="ctr">
              <a:defRPr sz="1000">
                <a:latin typeface="+mj-lt"/>
              </a:defRPr>
            </a:lvl1pPr>
          </a:lstStyle>
          <a:p>
            <a:pPr defTabSz="857250"/>
            <a:r>
              <a:rPr lang="en-US" sz="938">
                <a:solidFill>
                  <a:srgbClr val="616365"/>
                </a:solidFill>
                <a:latin typeface="Arial" panose="020B0604020202020204"/>
              </a:rPr>
              <a:t>MURPHY </a:t>
            </a:r>
            <a:br>
              <a:rPr lang="en-US" sz="938">
                <a:solidFill>
                  <a:srgbClr val="616365"/>
                </a:solidFill>
                <a:latin typeface="Arial" panose="020B0604020202020204"/>
              </a:rPr>
            </a:br>
            <a:r>
              <a:rPr lang="en-US" sz="938">
                <a:solidFill>
                  <a:srgbClr val="616365"/>
                </a:solidFill>
                <a:latin typeface="Arial" panose="020B0604020202020204"/>
              </a:rPr>
              <a:t>DIV 10430</a:t>
            </a:r>
          </a:p>
        </p:txBody>
      </p:sp>
      <p:sp>
        <p:nvSpPr>
          <p:cNvPr id="57" name="TextBox 56">
            <a:extLst>
              <a:ext uri="{FF2B5EF4-FFF2-40B4-BE49-F238E27FC236}">
                <a16:creationId xmlns:a16="http://schemas.microsoft.com/office/drawing/2014/main" id="{D55B4EEC-4671-A6CC-857A-6D4AEF8B4119}"/>
              </a:ext>
            </a:extLst>
          </p:cNvPr>
          <p:cNvSpPr txBox="1"/>
          <p:nvPr/>
        </p:nvSpPr>
        <p:spPr>
          <a:xfrm>
            <a:off x="7904675" y="1911624"/>
            <a:ext cx="1285875" cy="300038"/>
          </a:xfrm>
          <a:prstGeom prst="rect">
            <a:avLst/>
          </a:prstGeom>
          <a:gradFill>
            <a:gsLst>
              <a:gs pos="0">
                <a:srgbClr val="F0F0F0"/>
              </a:gs>
              <a:gs pos="100000">
                <a:schemeClr val="bg1"/>
              </a:gs>
            </a:gsLst>
            <a:lin ang="16200000" scaled="0"/>
          </a:gradFill>
          <a:ln w="6350" cap="rnd">
            <a:solidFill>
              <a:schemeClr val="tx1"/>
            </a:solidFill>
          </a:ln>
          <a:effectLst>
            <a:outerShdw dist="25400" dir="2700000" algn="ctr" rotWithShape="0">
              <a:srgbClr val="CDCDCD">
                <a:alpha val="49804"/>
              </a:srgbClr>
            </a:outerShdw>
          </a:effectLst>
        </p:spPr>
        <p:txBody>
          <a:bodyPr wrap="square" lIns="18002" tIns="18002" rIns="18002" bIns="18002" rtlCol="0" anchor="ctr">
            <a:noAutofit/>
          </a:bodyPr>
          <a:lstStyle>
            <a:defPPr>
              <a:defRPr lang="en-US"/>
            </a:defPPr>
            <a:lvl1pPr algn="ctr">
              <a:defRPr sz="1000">
                <a:latin typeface="+mj-lt"/>
              </a:defRPr>
            </a:lvl1pPr>
          </a:lstStyle>
          <a:p>
            <a:pPr defTabSz="857250"/>
            <a:r>
              <a:rPr lang="en-US" sz="938">
                <a:solidFill>
                  <a:srgbClr val="616365"/>
                </a:solidFill>
                <a:latin typeface="Arial" panose="020B0604020202020204"/>
              </a:rPr>
              <a:t>MURPHY </a:t>
            </a:r>
            <a:br>
              <a:rPr lang="en-US" sz="938">
                <a:solidFill>
                  <a:srgbClr val="616365"/>
                </a:solidFill>
                <a:latin typeface="Arial" panose="020B0604020202020204"/>
              </a:rPr>
            </a:br>
            <a:r>
              <a:rPr lang="en-US" sz="938">
                <a:solidFill>
                  <a:srgbClr val="616365"/>
                </a:solidFill>
                <a:latin typeface="Arial" panose="020B0604020202020204"/>
              </a:rPr>
              <a:t>REG SW</a:t>
            </a:r>
          </a:p>
        </p:txBody>
      </p:sp>
      <p:sp>
        <p:nvSpPr>
          <p:cNvPr id="58" name="TextBox 57">
            <a:extLst>
              <a:ext uri="{FF2B5EF4-FFF2-40B4-BE49-F238E27FC236}">
                <a16:creationId xmlns:a16="http://schemas.microsoft.com/office/drawing/2014/main" id="{231CAD37-AA0F-71A0-CFAD-141D58E222F1}"/>
              </a:ext>
            </a:extLst>
          </p:cNvPr>
          <p:cNvSpPr txBox="1"/>
          <p:nvPr/>
        </p:nvSpPr>
        <p:spPr>
          <a:xfrm>
            <a:off x="8138581" y="4933054"/>
            <a:ext cx="1285875" cy="300038"/>
          </a:xfrm>
          <a:prstGeom prst="rect">
            <a:avLst/>
          </a:prstGeom>
          <a:gradFill>
            <a:gsLst>
              <a:gs pos="0">
                <a:srgbClr val="F0F0F0"/>
              </a:gs>
              <a:gs pos="100000">
                <a:schemeClr val="bg1"/>
              </a:gs>
            </a:gsLst>
            <a:lin ang="16200000" scaled="0"/>
          </a:gradFill>
          <a:ln w="6350" cap="rnd">
            <a:solidFill>
              <a:schemeClr val="tx1"/>
            </a:solidFill>
          </a:ln>
          <a:effectLst>
            <a:outerShdw dist="25400" dir="2700000" algn="ctr" rotWithShape="0">
              <a:srgbClr val="CDCDCD">
                <a:alpha val="49804"/>
              </a:srgbClr>
            </a:outerShdw>
          </a:effectLst>
        </p:spPr>
        <p:txBody>
          <a:bodyPr wrap="square" lIns="18002" tIns="18002" rIns="18002" bIns="18002" rtlCol="0" anchor="ctr">
            <a:noAutofit/>
          </a:bodyPr>
          <a:lstStyle>
            <a:defPPr>
              <a:defRPr lang="en-US"/>
            </a:defPPr>
            <a:lvl1pPr algn="ctr">
              <a:defRPr sz="1000">
                <a:latin typeface="+mj-lt"/>
              </a:defRPr>
            </a:lvl1pPr>
          </a:lstStyle>
          <a:p>
            <a:pPr defTabSz="857250"/>
            <a:r>
              <a:rPr lang="en-US" sz="938">
                <a:solidFill>
                  <a:srgbClr val="616365"/>
                </a:solidFill>
                <a:latin typeface="Arial" panose="020B0604020202020204"/>
              </a:rPr>
              <a:t>MURPHY </a:t>
            </a:r>
            <a:br>
              <a:rPr lang="en-US" sz="938">
                <a:solidFill>
                  <a:srgbClr val="616365"/>
                </a:solidFill>
                <a:latin typeface="Arial" panose="020B0604020202020204"/>
              </a:rPr>
            </a:br>
            <a:r>
              <a:rPr lang="en-US" sz="938">
                <a:solidFill>
                  <a:srgbClr val="616365"/>
                </a:solidFill>
                <a:latin typeface="Arial" panose="020B0604020202020204"/>
              </a:rPr>
              <a:t>DIV 10730</a:t>
            </a:r>
          </a:p>
        </p:txBody>
      </p:sp>
      <p:cxnSp>
        <p:nvCxnSpPr>
          <p:cNvPr id="59" name="Straight Connector 58">
            <a:extLst>
              <a:ext uri="{FF2B5EF4-FFF2-40B4-BE49-F238E27FC236}">
                <a16:creationId xmlns:a16="http://schemas.microsoft.com/office/drawing/2014/main" id="{8C771EBC-46F2-137A-EBA7-11BAE99F83C3}"/>
              </a:ext>
            </a:extLst>
          </p:cNvPr>
          <p:cNvCxnSpPr>
            <a:cxnSpLocks/>
          </p:cNvCxnSpPr>
          <p:nvPr/>
        </p:nvCxnSpPr>
        <p:spPr>
          <a:xfrm>
            <a:off x="7876721" y="2386998"/>
            <a:ext cx="673879" cy="0"/>
          </a:xfrm>
          <a:prstGeom prst="line">
            <a:avLst/>
          </a:prstGeom>
          <a:ln>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60" name="Straight Connector 59">
            <a:extLst>
              <a:ext uri="{FF2B5EF4-FFF2-40B4-BE49-F238E27FC236}">
                <a16:creationId xmlns:a16="http://schemas.microsoft.com/office/drawing/2014/main" id="{0E2B7ED4-EED7-2597-109A-3B35BF39A151}"/>
              </a:ext>
            </a:extLst>
          </p:cNvPr>
          <p:cNvCxnSpPr>
            <a:cxnSpLocks/>
          </p:cNvCxnSpPr>
          <p:nvPr/>
        </p:nvCxnSpPr>
        <p:spPr>
          <a:xfrm>
            <a:off x="7880613" y="2386622"/>
            <a:ext cx="0" cy="2689256"/>
          </a:xfrm>
          <a:prstGeom prst="line">
            <a:avLst/>
          </a:prstGeom>
          <a:ln>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61" name="Straight Connector 60">
            <a:extLst>
              <a:ext uri="{FF2B5EF4-FFF2-40B4-BE49-F238E27FC236}">
                <a16:creationId xmlns:a16="http://schemas.microsoft.com/office/drawing/2014/main" id="{B81DB22A-879D-0E8A-3965-8AFFF7A3CD77}"/>
              </a:ext>
            </a:extLst>
          </p:cNvPr>
          <p:cNvCxnSpPr>
            <a:cxnSpLocks/>
          </p:cNvCxnSpPr>
          <p:nvPr/>
        </p:nvCxnSpPr>
        <p:spPr>
          <a:xfrm>
            <a:off x="7876722" y="2644608"/>
            <a:ext cx="261860" cy="0"/>
          </a:xfrm>
          <a:prstGeom prst="line">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62" name="Straight Connector 61">
            <a:extLst>
              <a:ext uri="{FF2B5EF4-FFF2-40B4-BE49-F238E27FC236}">
                <a16:creationId xmlns:a16="http://schemas.microsoft.com/office/drawing/2014/main" id="{71E4D383-C86B-AA56-FC2D-EB059F47792B}"/>
              </a:ext>
            </a:extLst>
          </p:cNvPr>
          <p:cNvCxnSpPr>
            <a:cxnSpLocks/>
          </p:cNvCxnSpPr>
          <p:nvPr/>
        </p:nvCxnSpPr>
        <p:spPr>
          <a:xfrm>
            <a:off x="7876722" y="3250379"/>
            <a:ext cx="261860" cy="0"/>
          </a:xfrm>
          <a:prstGeom prst="line">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63" name="Straight Connector 62">
            <a:extLst>
              <a:ext uri="{FF2B5EF4-FFF2-40B4-BE49-F238E27FC236}">
                <a16:creationId xmlns:a16="http://schemas.microsoft.com/office/drawing/2014/main" id="{B2597CCB-7177-5AF5-BF37-D9206E5C79B9}"/>
              </a:ext>
            </a:extLst>
          </p:cNvPr>
          <p:cNvCxnSpPr>
            <a:cxnSpLocks/>
          </p:cNvCxnSpPr>
          <p:nvPr/>
        </p:nvCxnSpPr>
        <p:spPr>
          <a:xfrm>
            <a:off x="7876722" y="3856151"/>
            <a:ext cx="261860" cy="0"/>
          </a:xfrm>
          <a:prstGeom prst="line">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64" name="Straight Connector 63">
            <a:extLst>
              <a:ext uri="{FF2B5EF4-FFF2-40B4-BE49-F238E27FC236}">
                <a16:creationId xmlns:a16="http://schemas.microsoft.com/office/drawing/2014/main" id="{D1A7BD86-9A11-0CD6-4448-766FEDD871D5}"/>
              </a:ext>
            </a:extLst>
          </p:cNvPr>
          <p:cNvCxnSpPr>
            <a:cxnSpLocks/>
          </p:cNvCxnSpPr>
          <p:nvPr/>
        </p:nvCxnSpPr>
        <p:spPr>
          <a:xfrm>
            <a:off x="7876722" y="4461923"/>
            <a:ext cx="261860" cy="0"/>
          </a:xfrm>
          <a:prstGeom prst="line">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65" name="Straight Connector 64">
            <a:extLst>
              <a:ext uri="{FF2B5EF4-FFF2-40B4-BE49-F238E27FC236}">
                <a16:creationId xmlns:a16="http://schemas.microsoft.com/office/drawing/2014/main" id="{5E320D2A-9112-5924-C0FA-C640A2DB217F}"/>
              </a:ext>
            </a:extLst>
          </p:cNvPr>
          <p:cNvCxnSpPr>
            <a:cxnSpLocks/>
          </p:cNvCxnSpPr>
          <p:nvPr/>
        </p:nvCxnSpPr>
        <p:spPr>
          <a:xfrm>
            <a:off x="7876722" y="5067695"/>
            <a:ext cx="261860" cy="0"/>
          </a:xfrm>
          <a:prstGeom prst="line">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064987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p:cNvGraphicFramePr>
            <a:graphicFrameLocks noChangeAspect="1"/>
          </p:cNvGraphicFramePr>
          <p:nvPr/>
        </p:nvGraphicFramePr>
        <p:xfrm>
          <a:off x="153294" y="741165"/>
          <a:ext cx="11885414" cy="5045273"/>
        </p:xfrm>
        <a:graphic>
          <a:graphicData uri="http://schemas.openxmlformats.org/presentationml/2006/ole">
            <mc:AlternateContent xmlns:mc="http://schemas.openxmlformats.org/markup-compatibility/2006">
              <mc:Choice xmlns:v="urn:schemas-microsoft-com:vml" Requires="v">
                <p:oleObj name="Visio" r:id="rId3" imgW="12677714" imgH="5381561" progId="Visio.Drawing.15">
                  <p:embed/>
                </p:oleObj>
              </mc:Choice>
              <mc:Fallback>
                <p:oleObj name="Visio" r:id="rId3" imgW="12677714" imgH="5381561" progId="Visio.Drawing.15">
                  <p:embed/>
                  <p:pic>
                    <p:nvPicPr>
                      <p:cNvPr id="2" name="Object 1"/>
                      <p:cNvPicPr/>
                      <p:nvPr/>
                    </p:nvPicPr>
                    <p:blipFill>
                      <a:blip r:embed="rId4"/>
                      <a:stretch>
                        <a:fillRect/>
                      </a:stretch>
                    </p:blipFill>
                    <p:spPr>
                      <a:xfrm>
                        <a:off x="153294" y="741165"/>
                        <a:ext cx="11885414" cy="5045273"/>
                      </a:xfrm>
                      <a:prstGeom prst="rect">
                        <a:avLst/>
                      </a:prstGeom>
                    </p:spPr>
                  </p:pic>
                </p:oleObj>
              </mc:Fallback>
            </mc:AlternateContent>
          </a:graphicData>
        </a:graphic>
      </p:graphicFrame>
      <p:sp>
        <p:nvSpPr>
          <p:cNvPr id="3" name="Title 2">
            <a:extLst>
              <a:ext uri="{FF2B5EF4-FFF2-40B4-BE49-F238E27FC236}">
                <a16:creationId xmlns:a16="http://schemas.microsoft.com/office/drawing/2014/main" id="{713DA61C-8173-A407-7FEC-A4AC3042C282}"/>
              </a:ext>
            </a:extLst>
          </p:cNvPr>
          <p:cNvSpPr>
            <a:spLocks noGrp="1"/>
          </p:cNvSpPr>
          <p:nvPr>
            <p:ph type="title"/>
          </p:nvPr>
        </p:nvSpPr>
        <p:spPr/>
        <p:txBody>
          <a:bodyPr/>
          <a:lstStyle/>
          <a:p>
            <a:r>
              <a:rPr lang="en-US" dirty="0"/>
              <a:t>RaceTrac</a:t>
            </a:r>
          </a:p>
        </p:txBody>
      </p:sp>
      <p:sp>
        <p:nvSpPr>
          <p:cNvPr id="4" name="Text Placeholder 3">
            <a:extLst>
              <a:ext uri="{FF2B5EF4-FFF2-40B4-BE49-F238E27FC236}">
                <a16:creationId xmlns:a16="http://schemas.microsoft.com/office/drawing/2014/main" id="{03B60C7F-326A-9888-E9D5-8406736712E1}"/>
              </a:ext>
            </a:extLst>
          </p:cNvPr>
          <p:cNvSpPr>
            <a:spLocks noGrp="1"/>
          </p:cNvSpPr>
          <p:nvPr>
            <p:ph type="body" sz="quarter" idx="12"/>
          </p:nvPr>
        </p:nvSpPr>
        <p:spPr/>
        <p:txBody>
          <a:bodyPr vert="horz" lIns="0" tIns="0" rIns="0" bIns="0" rtlCol="0" anchor="b" anchorCtr="0">
            <a:noAutofit/>
          </a:bodyPr>
          <a:lstStyle/>
          <a:p>
            <a:pPr marL="68841" indent="0">
              <a:buNone/>
            </a:pPr>
            <a:endParaRPr lang="en-US"/>
          </a:p>
        </p:txBody>
      </p:sp>
      <p:grpSp>
        <p:nvGrpSpPr>
          <p:cNvPr id="5" name="Group 4">
            <a:extLst>
              <a:ext uri="{FF2B5EF4-FFF2-40B4-BE49-F238E27FC236}">
                <a16:creationId xmlns:a16="http://schemas.microsoft.com/office/drawing/2014/main" id="{FD627183-1C8F-3227-5665-964EEBE87598}"/>
              </a:ext>
            </a:extLst>
          </p:cNvPr>
          <p:cNvGrpSpPr/>
          <p:nvPr/>
        </p:nvGrpSpPr>
        <p:grpSpPr>
          <a:xfrm>
            <a:off x="9739307" y="5572125"/>
            <a:ext cx="2143125" cy="857250"/>
            <a:chOff x="9148055" y="5961936"/>
            <a:chExt cx="2286000" cy="914400"/>
          </a:xfrm>
        </p:grpSpPr>
        <p:sp>
          <p:nvSpPr>
            <p:cNvPr id="6" name="Text Box 38">
              <a:extLst>
                <a:ext uri="{FF2B5EF4-FFF2-40B4-BE49-F238E27FC236}">
                  <a16:creationId xmlns:a16="http://schemas.microsoft.com/office/drawing/2014/main" id="{EC78626B-AB46-CEFE-6E60-B5AE62428647}"/>
                </a:ext>
              </a:extLst>
            </p:cNvPr>
            <p:cNvSpPr txBox="1">
              <a:spLocks noChangeArrowheads="1"/>
            </p:cNvSpPr>
            <p:nvPr/>
          </p:nvSpPr>
          <p:spPr bwMode="auto">
            <a:xfrm>
              <a:off x="9148055" y="5961936"/>
              <a:ext cx="2286000" cy="914400"/>
            </a:xfrm>
            <a:prstGeom prst="rect">
              <a:avLst/>
            </a:prstGeom>
            <a:solidFill>
              <a:srgbClr val="FFFFFF"/>
            </a:solidFill>
            <a:ln w="22225">
              <a:solidFill>
                <a:srgbClr val="4E106F"/>
              </a:solidFill>
              <a:miter lim="800000"/>
              <a:headEnd/>
              <a:tailEnd/>
            </a:ln>
          </p:spPr>
          <p:txBody>
            <a:bodyPr wrap="square">
              <a:noAutofit/>
            </a:bodyPr>
            <a:lstStyle/>
            <a:p>
              <a:pPr defTabSz="857250">
                <a:spcBef>
                  <a:spcPct val="50000"/>
                </a:spcBef>
              </a:pPr>
              <a:r>
                <a:rPr lang="en-US" sz="938" b="1" u="sng">
                  <a:solidFill>
                    <a:srgbClr val="616365"/>
                  </a:solidFill>
                  <a:latin typeface="Arial" panose="020B0604020202020204"/>
                </a:rPr>
                <a:t>Key</a:t>
              </a:r>
              <a:r>
                <a:rPr lang="en-US" sz="1125" u="sng">
                  <a:solidFill>
                    <a:srgbClr val="616365"/>
                  </a:solidFill>
                  <a:latin typeface="Times New Roman" pitchFamily="18" charset="0"/>
                </a:rPr>
                <a:t>:</a:t>
              </a:r>
            </a:p>
          </p:txBody>
        </p:sp>
        <p:sp>
          <p:nvSpPr>
            <p:cNvPr id="7" name="TextBox 6">
              <a:extLst>
                <a:ext uri="{FF2B5EF4-FFF2-40B4-BE49-F238E27FC236}">
                  <a16:creationId xmlns:a16="http://schemas.microsoft.com/office/drawing/2014/main" id="{E22F8DE7-2C96-BAB5-D138-2FA7E130080B}"/>
                </a:ext>
              </a:extLst>
            </p:cNvPr>
            <p:cNvSpPr txBox="1"/>
            <p:nvPr/>
          </p:nvSpPr>
          <p:spPr>
            <a:xfrm>
              <a:off x="9795755" y="6047662"/>
              <a:ext cx="1371600" cy="320040"/>
            </a:xfrm>
            <a:prstGeom prst="rect">
              <a:avLst/>
            </a:prstGeom>
            <a:solidFill>
              <a:srgbClr val="00CCFF"/>
            </a:solidFill>
            <a:ln w="6350" cap="rnd">
              <a:solidFill>
                <a:schemeClr val="tx1"/>
              </a:solidFill>
            </a:ln>
            <a:effectLst>
              <a:outerShdw dist="25400" dir="2700000" algn="ctr" rotWithShape="0">
                <a:srgbClr val="CDCDCD">
                  <a:alpha val="49804"/>
                </a:srgbClr>
              </a:outerShdw>
            </a:effectLst>
          </p:spPr>
          <p:txBody>
            <a:bodyPr wrap="square" lIns="17145" tIns="17145" rIns="17145" bIns="17145" rtlCol="0" anchor="ctr">
              <a:noAutofit/>
            </a:bodyPr>
            <a:lstStyle/>
            <a:p>
              <a:pPr algn="ctr" defTabSz="857250"/>
              <a:r>
                <a:rPr lang="en-US" sz="938">
                  <a:solidFill>
                    <a:srgbClr val="616365"/>
                  </a:solidFill>
                  <a:latin typeface="Arial" panose="020B0604020202020204"/>
                </a:rPr>
                <a:t>RMA Only</a:t>
              </a:r>
            </a:p>
          </p:txBody>
        </p:sp>
        <p:sp>
          <p:nvSpPr>
            <p:cNvPr id="8" name="TextBox 7">
              <a:extLst>
                <a:ext uri="{FF2B5EF4-FFF2-40B4-BE49-F238E27FC236}">
                  <a16:creationId xmlns:a16="http://schemas.microsoft.com/office/drawing/2014/main" id="{9599EFCD-AC05-2BC4-27D3-809564DB3087}"/>
                </a:ext>
              </a:extLst>
            </p:cNvPr>
            <p:cNvSpPr txBox="1"/>
            <p:nvPr/>
          </p:nvSpPr>
          <p:spPr>
            <a:xfrm>
              <a:off x="9795755" y="6453428"/>
              <a:ext cx="1371600" cy="320040"/>
            </a:xfrm>
            <a:prstGeom prst="rect">
              <a:avLst/>
            </a:prstGeom>
            <a:gradFill>
              <a:gsLst>
                <a:gs pos="0">
                  <a:srgbClr val="F0F0F0"/>
                </a:gs>
                <a:gs pos="100000">
                  <a:schemeClr val="bg1"/>
                </a:gs>
              </a:gsLst>
              <a:lin ang="16200000" scaled="0"/>
            </a:gradFill>
            <a:ln w="6350" cap="rnd">
              <a:solidFill>
                <a:srgbClr val="FF0000"/>
              </a:solidFill>
            </a:ln>
            <a:effectLst>
              <a:outerShdw dist="25400" dir="2700000" algn="ctr" rotWithShape="0">
                <a:srgbClr val="CDCDCD">
                  <a:alpha val="49804"/>
                </a:srgbClr>
              </a:outerShdw>
            </a:effectLst>
          </p:spPr>
          <p:txBody>
            <a:bodyPr wrap="square" lIns="17145" tIns="17145" rIns="17145" bIns="17145" rtlCol="0" anchor="ctr">
              <a:noAutofit/>
            </a:bodyPr>
            <a:lstStyle>
              <a:defPPr>
                <a:defRPr lang="en-US"/>
              </a:defPPr>
              <a:lvl1pPr algn="ctr">
                <a:defRPr sz="1000">
                  <a:latin typeface="+mj-lt"/>
                </a:defRPr>
              </a:lvl1pPr>
            </a:lstStyle>
            <a:p>
              <a:pPr defTabSz="857250"/>
              <a:r>
                <a:rPr lang="en-US" sz="938">
                  <a:solidFill>
                    <a:srgbClr val="FF0000"/>
                  </a:solidFill>
                  <a:latin typeface="Arial" panose="020B0604020202020204"/>
                </a:rPr>
                <a:t>Not Releasable</a:t>
              </a:r>
            </a:p>
          </p:txBody>
        </p:sp>
      </p:grpSp>
      <p:sp>
        <p:nvSpPr>
          <p:cNvPr id="12" name="TextBox 11">
            <a:extLst>
              <a:ext uri="{FF2B5EF4-FFF2-40B4-BE49-F238E27FC236}">
                <a16:creationId xmlns:a16="http://schemas.microsoft.com/office/drawing/2014/main" id="{FF7F6FB9-5CB7-F3AB-AA77-0CED63DD5FF2}"/>
              </a:ext>
            </a:extLst>
          </p:cNvPr>
          <p:cNvSpPr txBox="1"/>
          <p:nvPr/>
        </p:nvSpPr>
        <p:spPr>
          <a:xfrm>
            <a:off x="309563" y="5645446"/>
            <a:ext cx="4286250" cy="783929"/>
          </a:xfrm>
          <a:prstGeom prst="rect">
            <a:avLst/>
          </a:prstGeom>
          <a:ln w="22225">
            <a:solidFill>
              <a:schemeClr val="accent1"/>
            </a:solidFill>
          </a:ln>
        </p:spPr>
        <p:style>
          <a:lnRef idx="2">
            <a:schemeClr val="accent4"/>
          </a:lnRef>
          <a:fillRef idx="1">
            <a:schemeClr val="lt1"/>
          </a:fillRef>
          <a:effectRef idx="0">
            <a:schemeClr val="accent4"/>
          </a:effectRef>
          <a:fontRef idx="minor">
            <a:schemeClr val="dk1"/>
          </a:fontRef>
        </p:style>
        <p:txBody>
          <a:bodyPr wrap="square" rtlCol="0">
            <a:noAutofit/>
          </a:bodyPr>
          <a:lstStyle/>
          <a:p>
            <a:pPr defTabSz="857250">
              <a:spcBef>
                <a:spcPct val="50000"/>
              </a:spcBef>
              <a:spcAft>
                <a:spcPts val="281"/>
              </a:spcAft>
            </a:pPr>
            <a:r>
              <a:rPr lang="en-US" sz="938" b="1" dirty="0">
                <a:solidFill>
                  <a:srgbClr val="616365"/>
                </a:solidFill>
                <a:latin typeface="Arial" panose="020B0604020202020204"/>
              </a:rPr>
              <a:t>Please Note:</a:t>
            </a:r>
          </a:p>
          <a:p>
            <a:pPr defTabSz="857250"/>
            <a:r>
              <a:rPr lang="en-US" sz="1050" dirty="0">
                <a:solidFill>
                  <a:srgbClr val="616365"/>
                </a:solidFill>
                <a:latin typeface="Arial" charset="0"/>
                <a:cs typeface="Arial" charset="0"/>
              </a:rPr>
              <a:t>This is a census-based RMA geography.</a:t>
            </a:r>
          </a:p>
          <a:p>
            <a:pPr defTabSz="857250"/>
            <a:r>
              <a:rPr lang="en-US" sz="1050" dirty="0">
                <a:solidFill>
                  <a:srgbClr val="616365"/>
                </a:solidFill>
                <a:latin typeface="Arial" charset="0"/>
                <a:cs typeface="Arial" charset="0"/>
              </a:rPr>
              <a:t>The sum of the lower levels may not add up to the Corp Total due to Not </a:t>
            </a:r>
            <a:r>
              <a:rPr lang="en-US" sz="1050" dirty="0" err="1">
                <a:solidFill>
                  <a:srgbClr val="616365"/>
                </a:solidFill>
                <a:latin typeface="Arial" charset="0"/>
                <a:cs typeface="Arial" charset="0"/>
              </a:rPr>
              <a:t>Releaseable</a:t>
            </a:r>
            <a:r>
              <a:rPr lang="en-US" sz="1050" dirty="0">
                <a:solidFill>
                  <a:srgbClr val="616365"/>
                </a:solidFill>
                <a:latin typeface="Arial" charset="0"/>
                <a:cs typeface="Arial" charset="0"/>
              </a:rPr>
              <a:t> geographies that do not appear on the hierarchy.</a:t>
            </a:r>
          </a:p>
          <a:p>
            <a:pPr defTabSz="857250"/>
            <a:endParaRPr lang="en-US" sz="938" dirty="0">
              <a:solidFill>
                <a:srgbClr val="616365"/>
              </a:solidFill>
              <a:latin typeface="Arial" panose="020B0604020202020204"/>
            </a:endParaRPr>
          </a:p>
        </p:txBody>
      </p:sp>
    </p:spTree>
    <p:extLst>
      <p:ext uri="{BB962C8B-B14F-4D97-AF65-F5344CB8AC3E}">
        <p14:creationId xmlns:p14="http://schemas.microsoft.com/office/powerpoint/2010/main" val="20604661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7F038F-C94A-6279-96A9-9BBDC28F5700}"/>
              </a:ext>
            </a:extLst>
          </p:cNvPr>
          <p:cNvSpPr>
            <a:spLocks noGrp="1"/>
          </p:cNvSpPr>
          <p:nvPr>
            <p:ph type="title"/>
          </p:nvPr>
        </p:nvSpPr>
        <p:spPr/>
        <p:txBody>
          <a:bodyPr/>
          <a:lstStyle/>
          <a:p>
            <a:r>
              <a:rPr lang="en-US"/>
              <a:t>Timewise</a:t>
            </a:r>
          </a:p>
        </p:txBody>
      </p:sp>
      <p:sp>
        <p:nvSpPr>
          <p:cNvPr id="3" name="Text Placeholder 2">
            <a:extLst>
              <a:ext uri="{FF2B5EF4-FFF2-40B4-BE49-F238E27FC236}">
                <a16:creationId xmlns:a16="http://schemas.microsoft.com/office/drawing/2014/main" id="{3BDAF73D-BD98-FBF3-B88A-403647FCB8A6}"/>
              </a:ext>
            </a:extLst>
          </p:cNvPr>
          <p:cNvSpPr>
            <a:spLocks noGrp="1"/>
          </p:cNvSpPr>
          <p:nvPr>
            <p:ph type="body" sz="quarter" idx="12"/>
          </p:nvPr>
        </p:nvSpPr>
        <p:spPr/>
        <p:txBody>
          <a:bodyPr vert="horz" lIns="0" tIns="0" rIns="0" bIns="0" rtlCol="0" anchor="b" anchorCtr="0">
            <a:noAutofit/>
          </a:bodyPr>
          <a:lstStyle/>
          <a:p>
            <a:pPr marL="68841" indent="0">
              <a:buNone/>
            </a:pPr>
            <a:endParaRPr lang="en-US"/>
          </a:p>
        </p:txBody>
      </p:sp>
      <p:sp>
        <p:nvSpPr>
          <p:cNvPr id="5" name="TextBox 4">
            <a:extLst>
              <a:ext uri="{FF2B5EF4-FFF2-40B4-BE49-F238E27FC236}">
                <a16:creationId xmlns:a16="http://schemas.microsoft.com/office/drawing/2014/main" id="{2D19353F-9A13-94D3-012F-58E188E9AF63}"/>
              </a:ext>
            </a:extLst>
          </p:cNvPr>
          <p:cNvSpPr txBox="1"/>
          <p:nvPr/>
        </p:nvSpPr>
        <p:spPr>
          <a:xfrm>
            <a:off x="5381625" y="1035844"/>
            <a:ext cx="1285875" cy="300038"/>
          </a:xfrm>
          <a:prstGeom prst="rect">
            <a:avLst/>
          </a:prstGeom>
          <a:solidFill>
            <a:srgbClr val="00CCFF"/>
          </a:solidFill>
          <a:ln w="6350" cap="rnd">
            <a:solidFill>
              <a:schemeClr val="tx1"/>
            </a:solidFill>
          </a:ln>
          <a:effectLst>
            <a:outerShdw dist="25400" dir="2700000" algn="ctr" rotWithShape="0">
              <a:srgbClr val="CDCDCD">
                <a:alpha val="49804"/>
              </a:srgbClr>
            </a:outerShdw>
          </a:effectLst>
        </p:spPr>
        <p:txBody>
          <a:bodyPr wrap="square" lIns="17145" tIns="17145" rIns="17145" bIns="17145" rtlCol="0" anchor="ctr">
            <a:noAutofit/>
          </a:bodyPr>
          <a:lstStyle/>
          <a:p>
            <a:pPr algn="ctr" defTabSz="857250"/>
            <a:r>
              <a:rPr lang="en-US" sz="938">
                <a:solidFill>
                  <a:srgbClr val="616365"/>
                </a:solidFill>
                <a:latin typeface="Arial" panose="020B0604020202020204"/>
              </a:rPr>
              <a:t>TIMEWISE</a:t>
            </a:r>
          </a:p>
        </p:txBody>
      </p:sp>
      <p:grpSp>
        <p:nvGrpSpPr>
          <p:cNvPr id="6" name="Group 5">
            <a:extLst>
              <a:ext uri="{FF2B5EF4-FFF2-40B4-BE49-F238E27FC236}">
                <a16:creationId xmlns:a16="http://schemas.microsoft.com/office/drawing/2014/main" id="{E7183478-6F70-B0A0-B1A6-F19E5E41949C}"/>
              </a:ext>
            </a:extLst>
          </p:cNvPr>
          <p:cNvGrpSpPr/>
          <p:nvPr/>
        </p:nvGrpSpPr>
        <p:grpSpPr>
          <a:xfrm>
            <a:off x="9739313" y="6000750"/>
            <a:ext cx="2143125" cy="428625"/>
            <a:chOff x="10287000" y="6270073"/>
            <a:chExt cx="2286000" cy="457200"/>
          </a:xfrm>
        </p:grpSpPr>
        <p:sp>
          <p:nvSpPr>
            <p:cNvPr id="7" name="Text Box 38">
              <a:extLst>
                <a:ext uri="{FF2B5EF4-FFF2-40B4-BE49-F238E27FC236}">
                  <a16:creationId xmlns:a16="http://schemas.microsoft.com/office/drawing/2014/main" id="{97CCC4A1-F27C-7818-A51E-42D564272338}"/>
                </a:ext>
              </a:extLst>
            </p:cNvPr>
            <p:cNvSpPr txBox="1">
              <a:spLocks noChangeArrowheads="1"/>
            </p:cNvSpPr>
            <p:nvPr/>
          </p:nvSpPr>
          <p:spPr bwMode="auto">
            <a:xfrm>
              <a:off x="10287000" y="6270073"/>
              <a:ext cx="2286000" cy="457200"/>
            </a:xfrm>
            <a:prstGeom prst="rect">
              <a:avLst/>
            </a:prstGeom>
            <a:solidFill>
              <a:srgbClr val="FFFFFF"/>
            </a:solidFill>
            <a:ln w="22225">
              <a:solidFill>
                <a:schemeClr val="accent1"/>
              </a:solidFill>
              <a:miter lim="800000"/>
              <a:headEnd/>
              <a:tailEnd/>
            </a:ln>
          </p:spPr>
          <p:txBody>
            <a:bodyPr wrap="square">
              <a:noAutofit/>
            </a:bodyPr>
            <a:lstStyle/>
            <a:p>
              <a:pPr defTabSz="857250">
                <a:spcBef>
                  <a:spcPct val="50000"/>
                </a:spcBef>
              </a:pPr>
              <a:r>
                <a:rPr lang="en-US" sz="938" b="1" u="sng">
                  <a:solidFill>
                    <a:srgbClr val="616365"/>
                  </a:solidFill>
                  <a:latin typeface="Arial" panose="020B0604020202020204"/>
                </a:rPr>
                <a:t>Key</a:t>
              </a:r>
              <a:r>
                <a:rPr lang="en-US" sz="1125" u="sng">
                  <a:solidFill>
                    <a:srgbClr val="616365"/>
                  </a:solidFill>
                  <a:latin typeface="Times New Roman" pitchFamily="18" charset="0"/>
                </a:rPr>
                <a:t>:</a:t>
              </a:r>
            </a:p>
          </p:txBody>
        </p:sp>
        <p:sp>
          <p:nvSpPr>
            <p:cNvPr id="8" name="TextBox 7">
              <a:extLst>
                <a:ext uri="{FF2B5EF4-FFF2-40B4-BE49-F238E27FC236}">
                  <a16:creationId xmlns:a16="http://schemas.microsoft.com/office/drawing/2014/main" id="{C3FE0200-2205-62EE-F8F9-1B351B647E79}"/>
                </a:ext>
              </a:extLst>
            </p:cNvPr>
            <p:cNvSpPr txBox="1"/>
            <p:nvPr/>
          </p:nvSpPr>
          <p:spPr>
            <a:xfrm>
              <a:off x="10934694" y="6338653"/>
              <a:ext cx="1371600" cy="320040"/>
            </a:xfrm>
            <a:prstGeom prst="rect">
              <a:avLst/>
            </a:prstGeom>
            <a:solidFill>
              <a:srgbClr val="00CCFF"/>
            </a:solidFill>
            <a:ln w="6350" cap="rnd">
              <a:solidFill>
                <a:schemeClr val="tx1"/>
              </a:solidFill>
            </a:ln>
            <a:effectLst>
              <a:outerShdw dist="25400" dir="2700000" algn="ctr" rotWithShape="0">
                <a:srgbClr val="CDCDCD">
                  <a:alpha val="49804"/>
                </a:srgbClr>
              </a:outerShdw>
            </a:effectLst>
          </p:spPr>
          <p:txBody>
            <a:bodyPr wrap="square" lIns="17145" tIns="17145" rIns="17145" bIns="17145" rtlCol="0" anchor="ctr">
              <a:noAutofit/>
            </a:bodyPr>
            <a:lstStyle/>
            <a:p>
              <a:pPr algn="ctr" defTabSz="857250"/>
              <a:r>
                <a:rPr lang="en-US" sz="938">
                  <a:solidFill>
                    <a:srgbClr val="616365"/>
                  </a:solidFill>
                  <a:latin typeface="Arial" panose="020B0604020202020204"/>
                </a:rPr>
                <a:t>RMA Only</a:t>
              </a:r>
            </a:p>
          </p:txBody>
        </p:sp>
      </p:grpSp>
      <p:sp>
        <p:nvSpPr>
          <p:cNvPr id="9" name="TextBox 8">
            <a:extLst>
              <a:ext uri="{FF2B5EF4-FFF2-40B4-BE49-F238E27FC236}">
                <a16:creationId xmlns:a16="http://schemas.microsoft.com/office/drawing/2014/main" id="{A207AD87-2B1D-58AB-7F9C-F7666FEC4E90}"/>
              </a:ext>
            </a:extLst>
          </p:cNvPr>
          <p:cNvSpPr txBox="1"/>
          <p:nvPr/>
        </p:nvSpPr>
        <p:spPr>
          <a:xfrm>
            <a:off x="309563" y="6000750"/>
            <a:ext cx="4286250" cy="428625"/>
          </a:xfrm>
          <a:prstGeom prst="rect">
            <a:avLst/>
          </a:prstGeom>
          <a:ln w="22225">
            <a:solidFill>
              <a:schemeClr val="accent1"/>
            </a:solidFill>
          </a:ln>
        </p:spPr>
        <p:style>
          <a:lnRef idx="2">
            <a:schemeClr val="accent4"/>
          </a:lnRef>
          <a:fillRef idx="1">
            <a:schemeClr val="lt1"/>
          </a:fillRef>
          <a:effectRef idx="0">
            <a:schemeClr val="accent4"/>
          </a:effectRef>
          <a:fontRef idx="minor">
            <a:schemeClr val="dk1"/>
          </a:fontRef>
        </p:style>
        <p:txBody>
          <a:bodyPr wrap="square" rtlCol="0">
            <a:noAutofit/>
          </a:bodyPr>
          <a:lstStyle/>
          <a:p>
            <a:pPr defTabSz="857250">
              <a:spcBef>
                <a:spcPct val="50000"/>
              </a:spcBef>
              <a:spcAft>
                <a:spcPts val="281"/>
              </a:spcAft>
            </a:pPr>
            <a:r>
              <a:rPr lang="en-US" sz="938" b="1">
                <a:solidFill>
                  <a:srgbClr val="616365"/>
                </a:solidFill>
                <a:latin typeface="Arial" panose="020B0604020202020204"/>
              </a:rPr>
              <a:t>Please Note:</a:t>
            </a:r>
          </a:p>
          <a:p>
            <a:pPr defTabSz="857250"/>
            <a:r>
              <a:rPr lang="en-US" sz="938">
                <a:solidFill>
                  <a:srgbClr val="616365"/>
                </a:solidFill>
                <a:latin typeface="Arial" panose="020B0604020202020204"/>
              </a:rPr>
              <a:t>This is a census-based RMA geography</a:t>
            </a:r>
          </a:p>
          <a:p>
            <a:pPr defTabSz="857250"/>
            <a:endParaRPr lang="en-US" sz="938">
              <a:solidFill>
                <a:srgbClr val="616365"/>
              </a:solidFill>
              <a:latin typeface="Arial" panose="020B0604020202020204"/>
            </a:endParaRPr>
          </a:p>
        </p:txBody>
      </p:sp>
    </p:spTree>
    <p:extLst>
      <p:ext uri="{BB962C8B-B14F-4D97-AF65-F5344CB8AC3E}">
        <p14:creationId xmlns:p14="http://schemas.microsoft.com/office/powerpoint/2010/main" val="32993881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F5956A-1FC9-3E65-AED3-532C15A6A3E8}"/>
              </a:ext>
            </a:extLst>
          </p:cNvPr>
          <p:cNvSpPr>
            <a:spLocks noGrp="1"/>
          </p:cNvSpPr>
          <p:nvPr>
            <p:ph type="title"/>
          </p:nvPr>
        </p:nvSpPr>
        <p:spPr/>
        <p:txBody>
          <a:bodyPr/>
          <a:lstStyle/>
          <a:p>
            <a:r>
              <a:rPr lang="en-US"/>
              <a:t>Twice Daily</a:t>
            </a:r>
          </a:p>
        </p:txBody>
      </p:sp>
      <p:sp>
        <p:nvSpPr>
          <p:cNvPr id="3" name="Text Placeholder 2">
            <a:extLst>
              <a:ext uri="{FF2B5EF4-FFF2-40B4-BE49-F238E27FC236}">
                <a16:creationId xmlns:a16="http://schemas.microsoft.com/office/drawing/2014/main" id="{B649E25A-CAA3-3805-C7D2-3586D8382B57}"/>
              </a:ext>
            </a:extLst>
          </p:cNvPr>
          <p:cNvSpPr>
            <a:spLocks noGrp="1"/>
          </p:cNvSpPr>
          <p:nvPr>
            <p:ph type="body" sz="quarter" idx="12"/>
          </p:nvPr>
        </p:nvSpPr>
        <p:spPr/>
        <p:txBody>
          <a:bodyPr vert="horz" lIns="0" tIns="0" rIns="0" bIns="0" rtlCol="0" anchor="b" anchorCtr="0">
            <a:noAutofit/>
          </a:bodyPr>
          <a:lstStyle/>
          <a:p>
            <a:pPr marL="68841" indent="0">
              <a:buNone/>
            </a:pPr>
            <a:endParaRPr lang="en-US"/>
          </a:p>
        </p:txBody>
      </p:sp>
      <p:sp>
        <p:nvSpPr>
          <p:cNvPr id="5" name="TextBox 4">
            <a:extLst>
              <a:ext uri="{FF2B5EF4-FFF2-40B4-BE49-F238E27FC236}">
                <a16:creationId xmlns:a16="http://schemas.microsoft.com/office/drawing/2014/main" id="{7896287B-F025-C599-6BA0-2997EDC6A34D}"/>
              </a:ext>
            </a:extLst>
          </p:cNvPr>
          <p:cNvSpPr txBox="1"/>
          <p:nvPr/>
        </p:nvSpPr>
        <p:spPr>
          <a:xfrm>
            <a:off x="5381625" y="1035844"/>
            <a:ext cx="1285875" cy="300038"/>
          </a:xfrm>
          <a:prstGeom prst="rect">
            <a:avLst/>
          </a:prstGeom>
          <a:solidFill>
            <a:srgbClr val="00CCFF"/>
          </a:solidFill>
          <a:ln w="6350" cap="rnd">
            <a:solidFill>
              <a:schemeClr val="tx1"/>
            </a:solidFill>
          </a:ln>
          <a:effectLst>
            <a:outerShdw dist="25400" dir="2700000" algn="ctr" rotWithShape="0">
              <a:srgbClr val="CDCDCD">
                <a:alpha val="49804"/>
              </a:srgbClr>
            </a:outerShdw>
          </a:effectLst>
        </p:spPr>
        <p:txBody>
          <a:bodyPr wrap="square" lIns="17145" tIns="17145" rIns="17145" bIns="17145" rtlCol="0" anchor="ctr">
            <a:noAutofit/>
          </a:bodyPr>
          <a:lstStyle/>
          <a:p>
            <a:pPr algn="ctr" defTabSz="857250"/>
            <a:r>
              <a:rPr lang="en-US" sz="938">
                <a:solidFill>
                  <a:srgbClr val="616365"/>
                </a:solidFill>
                <a:latin typeface="Arial" panose="020B0604020202020204"/>
              </a:rPr>
              <a:t>TWICE DAILY</a:t>
            </a:r>
          </a:p>
        </p:txBody>
      </p:sp>
      <p:grpSp>
        <p:nvGrpSpPr>
          <p:cNvPr id="6" name="Group 5">
            <a:extLst>
              <a:ext uri="{FF2B5EF4-FFF2-40B4-BE49-F238E27FC236}">
                <a16:creationId xmlns:a16="http://schemas.microsoft.com/office/drawing/2014/main" id="{B3422DA7-CDEA-42A7-CE86-E5600A191ABF}"/>
              </a:ext>
            </a:extLst>
          </p:cNvPr>
          <p:cNvGrpSpPr/>
          <p:nvPr/>
        </p:nvGrpSpPr>
        <p:grpSpPr>
          <a:xfrm>
            <a:off x="9739313" y="6000750"/>
            <a:ext cx="2143125" cy="428625"/>
            <a:chOff x="10287000" y="6270073"/>
            <a:chExt cx="2286000" cy="457200"/>
          </a:xfrm>
        </p:grpSpPr>
        <p:sp>
          <p:nvSpPr>
            <p:cNvPr id="7" name="Text Box 38">
              <a:extLst>
                <a:ext uri="{FF2B5EF4-FFF2-40B4-BE49-F238E27FC236}">
                  <a16:creationId xmlns:a16="http://schemas.microsoft.com/office/drawing/2014/main" id="{080DF055-9AE6-A483-A75D-37711A8DBFFE}"/>
                </a:ext>
              </a:extLst>
            </p:cNvPr>
            <p:cNvSpPr txBox="1">
              <a:spLocks noChangeArrowheads="1"/>
            </p:cNvSpPr>
            <p:nvPr/>
          </p:nvSpPr>
          <p:spPr bwMode="auto">
            <a:xfrm>
              <a:off x="10287000" y="6270073"/>
              <a:ext cx="2286000" cy="457200"/>
            </a:xfrm>
            <a:prstGeom prst="rect">
              <a:avLst/>
            </a:prstGeom>
            <a:solidFill>
              <a:srgbClr val="FFFFFF"/>
            </a:solidFill>
            <a:ln w="22225">
              <a:solidFill>
                <a:schemeClr val="accent1"/>
              </a:solidFill>
              <a:miter lim="800000"/>
              <a:headEnd/>
              <a:tailEnd/>
            </a:ln>
          </p:spPr>
          <p:txBody>
            <a:bodyPr wrap="square">
              <a:noAutofit/>
            </a:bodyPr>
            <a:lstStyle/>
            <a:p>
              <a:pPr defTabSz="857250">
                <a:spcBef>
                  <a:spcPct val="50000"/>
                </a:spcBef>
              </a:pPr>
              <a:r>
                <a:rPr lang="en-US" sz="938" b="1" u="sng">
                  <a:solidFill>
                    <a:srgbClr val="616365"/>
                  </a:solidFill>
                  <a:latin typeface="Arial" panose="020B0604020202020204"/>
                </a:rPr>
                <a:t>Key</a:t>
              </a:r>
              <a:r>
                <a:rPr lang="en-US" sz="1125" u="sng">
                  <a:solidFill>
                    <a:srgbClr val="616365"/>
                  </a:solidFill>
                  <a:latin typeface="Times New Roman" pitchFamily="18" charset="0"/>
                </a:rPr>
                <a:t>:</a:t>
              </a:r>
            </a:p>
          </p:txBody>
        </p:sp>
        <p:sp>
          <p:nvSpPr>
            <p:cNvPr id="8" name="TextBox 7">
              <a:extLst>
                <a:ext uri="{FF2B5EF4-FFF2-40B4-BE49-F238E27FC236}">
                  <a16:creationId xmlns:a16="http://schemas.microsoft.com/office/drawing/2014/main" id="{D91C5412-1E8F-39B2-A403-5F86B5310A06}"/>
                </a:ext>
              </a:extLst>
            </p:cNvPr>
            <p:cNvSpPr txBox="1"/>
            <p:nvPr/>
          </p:nvSpPr>
          <p:spPr>
            <a:xfrm>
              <a:off x="10934694" y="6338653"/>
              <a:ext cx="1371600" cy="320040"/>
            </a:xfrm>
            <a:prstGeom prst="rect">
              <a:avLst/>
            </a:prstGeom>
            <a:solidFill>
              <a:srgbClr val="00CCFF"/>
            </a:solidFill>
            <a:ln w="6350" cap="rnd">
              <a:solidFill>
                <a:schemeClr val="tx1"/>
              </a:solidFill>
            </a:ln>
            <a:effectLst>
              <a:outerShdw dist="25400" dir="2700000" algn="ctr" rotWithShape="0">
                <a:srgbClr val="CDCDCD">
                  <a:alpha val="49804"/>
                </a:srgbClr>
              </a:outerShdw>
            </a:effectLst>
          </p:spPr>
          <p:txBody>
            <a:bodyPr wrap="square" lIns="17145" tIns="17145" rIns="17145" bIns="17145" rtlCol="0" anchor="ctr">
              <a:noAutofit/>
            </a:bodyPr>
            <a:lstStyle/>
            <a:p>
              <a:pPr algn="ctr" defTabSz="857250"/>
              <a:r>
                <a:rPr lang="en-US" sz="938">
                  <a:solidFill>
                    <a:srgbClr val="616365"/>
                  </a:solidFill>
                  <a:latin typeface="Arial" panose="020B0604020202020204"/>
                </a:rPr>
                <a:t>RMA Only</a:t>
              </a:r>
            </a:p>
          </p:txBody>
        </p:sp>
      </p:grpSp>
      <p:sp>
        <p:nvSpPr>
          <p:cNvPr id="9" name="TextBox 8">
            <a:extLst>
              <a:ext uri="{FF2B5EF4-FFF2-40B4-BE49-F238E27FC236}">
                <a16:creationId xmlns:a16="http://schemas.microsoft.com/office/drawing/2014/main" id="{487C6B88-4EB8-DD40-EA3C-337BA4C90343}"/>
              </a:ext>
            </a:extLst>
          </p:cNvPr>
          <p:cNvSpPr txBox="1"/>
          <p:nvPr/>
        </p:nvSpPr>
        <p:spPr>
          <a:xfrm>
            <a:off x="309563" y="6000750"/>
            <a:ext cx="4286250" cy="428625"/>
          </a:xfrm>
          <a:prstGeom prst="rect">
            <a:avLst/>
          </a:prstGeom>
          <a:ln w="22225">
            <a:solidFill>
              <a:schemeClr val="accent1"/>
            </a:solidFill>
          </a:ln>
        </p:spPr>
        <p:style>
          <a:lnRef idx="2">
            <a:schemeClr val="accent4"/>
          </a:lnRef>
          <a:fillRef idx="1">
            <a:schemeClr val="lt1"/>
          </a:fillRef>
          <a:effectRef idx="0">
            <a:schemeClr val="accent4"/>
          </a:effectRef>
          <a:fontRef idx="minor">
            <a:schemeClr val="dk1"/>
          </a:fontRef>
        </p:style>
        <p:txBody>
          <a:bodyPr wrap="square" rtlCol="0">
            <a:noAutofit/>
          </a:bodyPr>
          <a:lstStyle/>
          <a:p>
            <a:pPr defTabSz="857250">
              <a:spcBef>
                <a:spcPct val="50000"/>
              </a:spcBef>
              <a:spcAft>
                <a:spcPts val="281"/>
              </a:spcAft>
            </a:pPr>
            <a:r>
              <a:rPr lang="en-US" sz="938" b="1">
                <a:solidFill>
                  <a:srgbClr val="616365"/>
                </a:solidFill>
                <a:latin typeface="Arial" panose="020B0604020202020204"/>
              </a:rPr>
              <a:t>Please Note:</a:t>
            </a:r>
          </a:p>
          <a:p>
            <a:pPr defTabSz="857250"/>
            <a:r>
              <a:rPr lang="en-US" sz="938">
                <a:solidFill>
                  <a:srgbClr val="616365"/>
                </a:solidFill>
                <a:latin typeface="Arial" panose="020B0604020202020204"/>
              </a:rPr>
              <a:t>This is a census-based RMA geography</a:t>
            </a:r>
          </a:p>
          <a:p>
            <a:pPr defTabSz="857250"/>
            <a:endParaRPr lang="en-US" sz="938">
              <a:solidFill>
                <a:srgbClr val="616365"/>
              </a:solidFill>
              <a:latin typeface="Arial" panose="020B0604020202020204"/>
            </a:endParaRPr>
          </a:p>
        </p:txBody>
      </p:sp>
    </p:spTree>
    <p:extLst>
      <p:ext uri="{BB962C8B-B14F-4D97-AF65-F5344CB8AC3E}">
        <p14:creationId xmlns:p14="http://schemas.microsoft.com/office/powerpoint/2010/main" val="17911283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635DB956-7E0B-E387-13CC-9015AFEF6CA4}"/>
              </a:ext>
            </a:extLst>
          </p:cNvPr>
          <p:cNvSpPr>
            <a:spLocks noGrp="1"/>
          </p:cNvSpPr>
          <p:nvPr>
            <p:ph type="title"/>
          </p:nvPr>
        </p:nvSpPr>
        <p:spPr/>
        <p:txBody>
          <a:bodyPr/>
          <a:lstStyle/>
          <a:p>
            <a:r>
              <a:rPr lang="en-US"/>
              <a:t>Wawa</a:t>
            </a:r>
          </a:p>
        </p:txBody>
      </p:sp>
      <p:sp>
        <p:nvSpPr>
          <p:cNvPr id="4" name="Text Placeholder 3">
            <a:extLst>
              <a:ext uri="{FF2B5EF4-FFF2-40B4-BE49-F238E27FC236}">
                <a16:creationId xmlns:a16="http://schemas.microsoft.com/office/drawing/2014/main" id="{1AF0AE0A-9813-34C2-F33F-3EC3F9ADFCDA}"/>
              </a:ext>
            </a:extLst>
          </p:cNvPr>
          <p:cNvSpPr>
            <a:spLocks noGrp="1"/>
          </p:cNvSpPr>
          <p:nvPr>
            <p:ph type="body" sz="quarter" idx="12"/>
          </p:nvPr>
        </p:nvSpPr>
        <p:spPr/>
        <p:txBody>
          <a:bodyPr vert="horz" lIns="0" tIns="0" rIns="0" bIns="0" rtlCol="0" anchor="b" anchorCtr="0">
            <a:noAutofit/>
          </a:bodyPr>
          <a:lstStyle/>
          <a:p>
            <a:pPr marL="68841" indent="0">
              <a:buNone/>
            </a:pPr>
            <a:endParaRPr lang="en-US"/>
          </a:p>
        </p:txBody>
      </p:sp>
      <p:cxnSp>
        <p:nvCxnSpPr>
          <p:cNvPr id="6" name="Straight Connector 5">
            <a:extLst>
              <a:ext uri="{FF2B5EF4-FFF2-40B4-BE49-F238E27FC236}">
                <a16:creationId xmlns:a16="http://schemas.microsoft.com/office/drawing/2014/main" id="{3CF87ED7-24F9-4688-2623-83B4A6250D86}"/>
              </a:ext>
            </a:extLst>
          </p:cNvPr>
          <p:cNvCxnSpPr>
            <a:cxnSpLocks/>
          </p:cNvCxnSpPr>
          <p:nvPr/>
        </p:nvCxnSpPr>
        <p:spPr>
          <a:xfrm>
            <a:off x="5844045" y="926301"/>
            <a:ext cx="0" cy="90098"/>
          </a:xfrm>
          <a:prstGeom prst="line">
            <a:avLst/>
          </a:prstGeom>
          <a:ln>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31" name="TextBox 30">
            <a:extLst>
              <a:ext uri="{FF2B5EF4-FFF2-40B4-BE49-F238E27FC236}">
                <a16:creationId xmlns:a16="http://schemas.microsoft.com/office/drawing/2014/main" id="{AC3B406D-DDB3-3BE7-76CA-2B32B21B8536}"/>
              </a:ext>
            </a:extLst>
          </p:cNvPr>
          <p:cNvSpPr txBox="1"/>
          <p:nvPr/>
        </p:nvSpPr>
        <p:spPr>
          <a:xfrm>
            <a:off x="5201108" y="670044"/>
            <a:ext cx="1285875" cy="300038"/>
          </a:xfrm>
          <a:prstGeom prst="rect">
            <a:avLst/>
          </a:prstGeom>
          <a:gradFill>
            <a:gsLst>
              <a:gs pos="0">
                <a:srgbClr val="F0F0F0"/>
              </a:gs>
              <a:gs pos="100000">
                <a:schemeClr val="bg1"/>
              </a:gs>
            </a:gsLst>
            <a:lin ang="16200000" scaled="0"/>
          </a:gradFill>
          <a:ln w="6350" cap="rnd">
            <a:solidFill>
              <a:schemeClr val="tx1"/>
            </a:solidFill>
          </a:ln>
          <a:effectLst>
            <a:outerShdw dist="25400" dir="2700000" algn="ctr" rotWithShape="0">
              <a:srgbClr val="CDCDCD">
                <a:alpha val="49804"/>
              </a:srgbClr>
            </a:outerShdw>
          </a:effectLst>
        </p:spPr>
        <p:txBody>
          <a:bodyPr wrap="square" lIns="17145" tIns="17145" rIns="17145" bIns="17145" rtlCol="0" anchor="ctr">
            <a:noAutofit/>
          </a:bodyPr>
          <a:lstStyle>
            <a:defPPr>
              <a:defRPr lang="en-US"/>
            </a:defPPr>
            <a:lvl1pPr algn="ctr">
              <a:defRPr sz="1050">
                <a:latin typeface="+mj-lt"/>
              </a:defRPr>
            </a:lvl1pPr>
          </a:lstStyle>
          <a:p>
            <a:pPr defTabSz="857250"/>
            <a:r>
              <a:rPr lang="en-US" sz="938">
                <a:solidFill>
                  <a:srgbClr val="616365"/>
                </a:solidFill>
                <a:latin typeface="Arial" panose="020B0604020202020204"/>
              </a:rPr>
              <a:t>WAWA </a:t>
            </a:r>
            <a:br>
              <a:rPr lang="en-US" sz="938">
                <a:solidFill>
                  <a:srgbClr val="616365"/>
                </a:solidFill>
                <a:latin typeface="Arial" panose="020B0604020202020204"/>
              </a:rPr>
            </a:br>
            <a:r>
              <a:rPr lang="en-US" sz="938">
                <a:solidFill>
                  <a:srgbClr val="616365"/>
                </a:solidFill>
                <a:latin typeface="Arial" panose="020B0604020202020204"/>
              </a:rPr>
              <a:t>CORP</a:t>
            </a:r>
          </a:p>
        </p:txBody>
      </p:sp>
      <p:sp>
        <p:nvSpPr>
          <p:cNvPr id="32" name="TextBox 31">
            <a:extLst>
              <a:ext uri="{FF2B5EF4-FFF2-40B4-BE49-F238E27FC236}">
                <a16:creationId xmlns:a16="http://schemas.microsoft.com/office/drawing/2014/main" id="{D6C3B860-49D7-FE07-0A09-FD1BD16A1201}"/>
              </a:ext>
            </a:extLst>
          </p:cNvPr>
          <p:cNvSpPr txBox="1"/>
          <p:nvPr/>
        </p:nvSpPr>
        <p:spPr>
          <a:xfrm>
            <a:off x="3486608" y="1127378"/>
            <a:ext cx="1285875" cy="300038"/>
          </a:xfrm>
          <a:prstGeom prst="rect">
            <a:avLst/>
          </a:prstGeom>
          <a:gradFill>
            <a:gsLst>
              <a:gs pos="0">
                <a:srgbClr val="F0F0F0"/>
              </a:gs>
              <a:gs pos="100000">
                <a:schemeClr val="bg1"/>
              </a:gs>
            </a:gsLst>
            <a:lin ang="16200000" scaled="0"/>
          </a:gradFill>
          <a:ln w="6350" cap="rnd">
            <a:solidFill>
              <a:schemeClr val="tx1"/>
            </a:solidFill>
          </a:ln>
          <a:effectLst>
            <a:outerShdw dist="25400" dir="2700000" algn="ctr" rotWithShape="0">
              <a:srgbClr val="CDCDCD">
                <a:alpha val="49804"/>
              </a:srgbClr>
            </a:outerShdw>
          </a:effectLst>
        </p:spPr>
        <p:txBody>
          <a:bodyPr wrap="square" lIns="17145" tIns="17145" rIns="17145" bIns="17145" rtlCol="0" anchor="ctr">
            <a:noAutofit/>
          </a:bodyPr>
          <a:lstStyle>
            <a:defPPr>
              <a:defRPr lang="en-US"/>
            </a:defPPr>
            <a:lvl1pPr algn="ctr">
              <a:defRPr sz="1050">
                <a:latin typeface="+mj-lt"/>
              </a:defRPr>
            </a:lvl1pPr>
          </a:lstStyle>
          <a:p>
            <a:pPr defTabSz="857250"/>
            <a:r>
              <a:rPr lang="en-US" sz="938">
                <a:solidFill>
                  <a:srgbClr val="616365"/>
                </a:solidFill>
                <a:latin typeface="Arial" panose="020B0604020202020204"/>
              </a:rPr>
              <a:t>WAWA </a:t>
            </a:r>
            <a:br>
              <a:rPr lang="en-US" sz="938">
                <a:solidFill>
                  <a:srgbClr val="616365"/>
                </a:solidFill>
                <a:latin typeface="Arial" panose="020B0604020202020204"/>
              </a:rPr>
            </a:br>
            <a:r>
              <a:rPr lang="en-US" sz="938">
                <a:solidFill>
                  <a:srgbClr val="616365"/>
                </a:solidFill>
                <a:latin typeface="Arial" panose="020B0604020202020204"/>
              </a:rPr>
              <a:t>MID-ATLANTIC</a:t>
            </a:r>
          </a:p>
        </p:txBody>
      </p:sp>
      <p:sp>
        <p:nvSpPr>
          <p:cNvPr id="33" name="TextBox 32">
            <a:extLst>
              <a:ext uri="{FF2B5EF4-FFF2-40B4-BE49-F238E27FC236}">
                <a16:creationId xmlns:a16="http://schemas.microsoft.com/office/drawing/2014/main" id="{7A104D5A-F9F8-CF97-B0BB-8C7FCCBD4A25}"/>
              </a:ext>
            </a:extLst>
          </p:cNvPr>
          <p:cNvSpPr txBox="1"/>
          <p:nvPr/>
        </p:nvSpPr>
        <p:spPr>
          <a:xfrm>
            <a:off x="3784930" y="1538123"/>
            <a:ext cx="1285875" cy="300038"/>
          </a:xfrm>
          <a:prstGeom prst="rect">
            <a:avLst/>
          </a:prstGeom>
          <a:solidFill>
            <a:srgbClr val="00CCFF"/>
          </a:solidFill>
          <a:ln w="6350" cap="rnd">
            <a:solidFill>
              <a:schemeClr val="tx1"/>
            </a:solidFill>
          </a:ln>
          <a:effectLst>
            <a:outerShdw dist="25400" dir="2700000" algn="ctr" rotWithShape="0">
              <a:srgbClr val="CDCDCD">
                <a:alpha val="49804"/>
              </a:srgbClr>
            </a:outerShdw>
          </a:effectLst>
        </p:spPr>
        <p:txBody>
          <a:bodyPr wrap="square" lIns="17145" tIns="17145" rIns="17145" bIns="17145" rtlCol="0" anchor="ctr">
            <a:noAutofit/>
          </a:bodyPr>
          <a:lstStyle>
            <a:defPPr>
              <a:defRPr lang="en-US"/>
            </a:defPPr>
            <a:lvl1pPr algn="ctr">
              <a:defRPr sz="1000">
                <a:latin typeface="+mj-lt"/>
              </a:defRPr>
            </a:lvl1pPr>
          </a:lstStyle>
          <a:p>
            <a:pPr defTabSz="857250"/>
            <a:r>
              <a:rPr lang="en-US" sz="938">
                <a:solidFill>
                  <a:srgbClr val="616365"/>
                </a:solidFill>
                <a:latin typeface="Arial" panose="020B0604020202020204"/>
              </a:rPr>
              <a:t>WAWA </a:t>
            </a:r>
            <a:br>
              <a:rPr lang="en-US" sz="938">
                <a:solidFill>
                  <a:srgbClr val="616365"/>
                </a:solidFill>
                <a:latin typeface="Arial" panose="020B0604020202020204"/>
              </a:rPr>
            </a:br>
            <a:r>
              <a:rPr lang="en-US" sz="938">
                <a:solidFill>
                  <a:srgbClr val="616365"/>
                </a:solidFill>
                <a:latin typeface="Arial" panose="020B0604020202020204"/>
              </a:rPr>
              <a:t>REG 1</a:t>
            </a:r>
          </a:p>
        </p:txBody>
      </p:sp>
      <p:sp>
        <p:nvSpPr>
          <p:cNvPr id="34" name="TextBox 33">
            <a:extLst>
              <a:ext uri="{FF2B5EF4-FFF2-40B4-BE49-F238E27FC236}">
                <a16:creationId xmlns:a16="http://schemas.microsoft.com/office/drawing/2014/main" id="{C03246E4-801E-6A95-E3E4-CE915D3F8FD1}"/>
              </a:ext>
            </a:extLst>
          </p:cNvPr>
          <p:cNvSpPr txBox="1"/>
          <p:nvPr/>
        </p:nvSpPr>
        <p:spPr>
          <a:xfrm>
            <a:off x="3784930" y="1948868"/>
            <a:ext cx="1285875" cy="300038"/>
          </a:xfrm>
          <a:prstGeom prst="rect">
            <a:avLst/>
          </a:prstGeom>
          <a:solidFill>
            <a:srgbClr val="00CCFF"/>
          </a:solidFill>
          <a:ln w="6350" cap="rnd">
            <a:solidFill>
              <a:schemeClr val="tx1"/>
            </a:solidFill>
          </a:ln>
          <a:effectLst>
            <a:outerShdw dist="25400" dir="2700000" algn="ctr" rotWithShape="0">
              <a:srgbClr val="CDCDCD">
                <a:alpha val="49804"/>
              </a:srgbClr>
            </a:outerShdw>
          </a:effectLst>
        </p:spPr>
        <p:txBody>
          <a:bodyPr wrap="square" lIns="17145" tIns="17145" rIns="17145" bIns="17145" rtlCol="0" anchor="ctr">
            <a:noAutofit/>
          </a:bodyPr>
          <a:lstStyle>
            <a:defPPr>
              <a:defRPr lang="en-US"/>
            </a:defPPr>
            <a:lvl1pPr algn="ctr">
              <a:defRPr sz="1000">
                <a:latin typeface="+mj-lt"/>
              </a:defRPr>
            </a:lvl1pPr>
          </a:lstStyle>
          <a:p>
            <a:pPr defTabSz="857250"/>
            <a:r>
              <a:rPr lang="en-US" sz="938">
                <a:solidFill>
                  <a:srgbClr val="616365"/>
                </a:solidFill>
                <a:latin typeface="Arial" panose="020B0604020202020204"/>
              </a:rPr>
              <a:t>WAWA </a:t>
            </a:r>
            <a:br>
              <a:rPr lang="en-US" sz="938">
                <a:solidFill>
                  <a:srgbClr val="616365"/>
                </a:solidFill>
                <a:latin typeface="Arial" panose="020B0604020202020204"/>
              </a:rPr>
            </a:br>
            <a:r>
              <a:rPr lang="en-US" sz="938">
                <a:solidFill>
                  <a:srgbClr val="616365"/>
                </a:solidFill>
                <a:latin typeface="Arial" panose="020B0604020202020204"/>
              </a:rPr>
              <a:t>REG 2</a:t>
            </a:r>
          </a:p>
        </p:txBody>
      </p:sp>
      <p:sp>
        <p:nvSpPr>
          <p:cNvPr id="35" name="TextBox 34">
            <a:extLst>
              <a:ext uri="{FF2B5EF4-FFF2-40B4-BE49-F238E27FC236}">
                <a16:creationId xmlns:a16="http://schemas.microsoft.com/office/drawing/2014/main" id="{8110D123-4FBA-0914-51F4-5A87D21010E0}"/>
              </a:ext>
            </a:extLst>
          </p:cNvPr>
          <p:cNvSpPr txBox="1"/>
          <p:nvPr/>
        </p:nvSpPr>
        <p:spPr>
          <a:xfrm>
            <a:off x="3784930" y="2359613"/>
            <a:ext cx="1285875" cy="300038"/>
          </a:xfrm>
          <a:prstGeom prst="rect">
            <a:avLst/>
          </a:prstGeom>
          <a:solidFill>
            <a:srgbClr val="00CCFF"/>
          </a:solidFill>
          <a:ln w="6350" cap="rnd">
            <a:solidFill>
              <a:schemeClr val="tx1"/>
            </a:solidFill>
          </a:ln>
          <a:effectLst>
            <a:outerShdw dist="25400" dir="2700000" algn="ctr" rotWithShape="0">
              <a:srgbClr val="CDCDCD">
                <a:alpha val="49804"/>
              </a:srgbClr>
            </a:outerShdw>
          </a:effectLst>
        </p:spPr>
        <p:txBody>
          <a:bodyPr wrap="square" lIns="17145" tIns="17145" rIns="17145" bIns="17145" rtlCol="0" anchor="ctr">
            <a:noAutofit/>
          </a:bodyPr>
          <a:lstStyle>
            <a:defPPr>
              <a:defRPr lang="en-US"/>
            </a:defPPr>
            <a:lvl1pPr algn="ctr">
              <a:defRPr sz="1000">
                <a:latin typeface="+mj-lt"/>
              </a:defRPr>
            </a:lvl1pPr>
          </a:lstStyle>
          <a:p>
            <a:pPr defTabSz="857250"/>
            <a:r>
              <a:rPr lang="en-US" sz="938">
                <a:solidFill>
                  <a:srgbClr val="616365"/>
                </a:solidFill>
                <a:latin typeface="Arial" panose="020B0604020202020204"/>
              </a:rPr>
              <a:t>WAWA </a:t>
            </a:r>
            <a:br>
              <a:rPr lang="en-US" sz="938">
                <a:solidFill>
                  <a:srgbClr val="616365"/>
                </a:solidFill>
                <a:latin typeface="Arial" panose="020B0604020202020204"/>
              </a:rPr>
            </a:br>
            <a:r>
              <a:rPr lang="en-US" sz="938">
                <a:solidFill>
                  <a:srgbClr val="616365"/>
                </a:solidFill>
                <a:latin typeface="Arial" panose="020B0604020202020204"/>
              </a:rPr>
              <a:t>REG 3</a:t>
            </a:r>
          </a:p>
        </p:txBody>
      </p:sp>
      <p:sp>
        <p:nvSpPr>
          <p:cNvPr id="36" name="TextBox 35">
            <a:extLst>
              <a:ext uri="{FF2B5EF4-FFF2-40B4-BE49-F238E27FC236}">
                <a16:creationId xmlns:a16="http://schemas.microsoft.com/office/drawing/2014/main" id="{F0570F70-BC3A-3EBB-D113-0B3B204E7EB4}"/>
              </a:ext>
            </a:extLst>
          </p:cNvPr>
          <p:cNvSpPr txBox="1"/>
          <p:nvPr/>
        </p:nvSpPr>
        <p:spPr>
          <a:xfrm>
            <a:off x="3784930" y="2770358"/>
            <a:ext cx="1285875" cy="300038"/>
          </a:xfrm>
          <a:prstGeom prst="rect">
            <a:avLst/>
          </a:prstGeom>
          <a:solidFill>
            <a:srgbClr val="00CCFF"/>
          </a:solidFill>
          <a:ln w="6350" cap="rnd">
            <a:solidFill>
              <a:schemeClr val="tx1"/>
            </a:solidFill>
          </a:ln>
          <a:effectLst>
            <a:outerShdw dist="25400" dir="2700000" algn="ctr" rotWithShape="0">
              <a:srgbClr val="CDCDCD">
                <a:alpha val="49804"/>
              </a:srgbClr>
            </a:outerShdw>
          </a:effectLst>
        </p:spPr>
        <p:txBody>
          <a:bodyPr wrap="square" lIns="17145" tIns="17145" rIns="17145" bIns="17145" rtlCol="0" anchor="ctr">
            <a:noAutofit/>
          </a:bodyPr>
          <a:lstStyle>
            <a:defPPr>
              <a:defRPr lang="en-US"/>
            </a:defPPr>
            <a:lvl1pPr algn="ctr">
              <a:defRPr sz="1000">
                <a:latin typeface="+mj-lt"/>
              </a:defRPr>
            </a:lvl1pPr>
          </a:lstStyle>
          <a:p>
            <a:pPr defTabSz="857250"/>
            <a:r>
              <a:rPr lang="en-US" sz="938">
                <a:solidFill>
                  <a:srgbClr val="616365"/>
                </a:solidFill>
                <a:latin typeface="Arial" panose="020B0604020202020204"/>
              </a:rPr>
              <a:t>WAWA </a:t>
            </a:r>
            <a:br>
              <a:rPr lang="en-US" sz="938">
                <a:solidFill>
                  <a:srgbClr val="616365"/>
                </a:solidFill>
                <a:latin typeface="Arial" panose="020B0604020202020204"/>
              </a:rPr>
            </a:br>
            <a:r>
              <a:rPr lang="en-US" sz="938">
                <a:solidFill>
                  <a:srgbClr val="616365"/>
                </a:solidFill>
                <a:latin typeface="Arial" panose="020B0604020202020204"/>
              </a:rPr>
              <a:t>REG 4</a:t>
            </a:r>
          </a:p>
        </p:txBody>
      </p:sp>
      <p:sp>
        <p:nvSpPr>
          <p:cNvPr id="37" name="TextBox 36">
            <a:extLst>
              <a:ext uri="{FF2B5EF4-FFF2-40B4-BE49-F238E27FC236}">
                <a16:creationId xmlns:a16="http://schemas.microsoft.com/office/drawing/2014/main" id="{86058461-D54B-4D84-BDCC-B1DD09608FF2}"/>
              </a:ext>
            </a:extLst>
          </p:cNvPr>
          <p:cNvSpPr txBox="1"/>
          <p:nvPr/>
        </p:nvSpPr>
        <p:spPr>
          <a:xfrm>
            <a:off x="3784930" y="3181103"/>
            <a:ext cx="1285875" cy="300038"/>
          </a:xfrm>
          <a:prstGeom prst="rect">
            <a:avLst/>
          </a:prstGeom>
          <a:solidFill>
            <a:srgbClr val="00CCFF"/>
          </a:solidFill>
          <a:ln w="6350" cap="rnd">
            <a:solidFill>
              <a:schemeClr val="tx1"/>
            </a:solidFill>
          </a:ln>
          <a:effectLst>
            <a:outerShdw dist="25400" dir="2700000" algn="ctr" rotWithShape="0">
              <a:srgbClr val="CDCDCD">
                <a:alpha val="49804"/>
              </a:srgbClr>
            </a:outerShdw>
          </a:effectLst>
        </p:spPr>
        <p:txBody>
          <a:bodyPr wrap="square" lIns="17145" tIns="17145" rIns="17145" bIns="17145" rtlCol="0" anchor="ctr">
            <a:noAutofit/>
          </a:bodyPr>
          <a:lstStyle>
            <a:defPPr>
              <a:defRPr lang="en-US"/>
            </a:defPPr>
            <a:lvl1pPr algn="ctr">
              <a:defRPr sz="1000">
                <a:latin typeface="+mj-lt"/>
              </a:defRPr>
            </a:lvl1pPr>
          </a:lstStyle>
          <a:p>
            <a:pPr defTabSz="857250"/>
            <a:r>
              <a:rPr lang="en-US" sz="938">
                <a:solidFill>
                  <a:srgbClr val="616365"/>
                </a:solidFill>
                <a:latin typeface="Arial" panose="020B0604020202020204"/>
              </a:rPr>
              <a:t>WAWA </a:t>
            </a:r>
            <a:br>
              <a:rPr lang="en-US" sz="938">
                <a:solidFill>
                  <a:srgbClr val="616365"/>
                </a:solidFill>
                <a:latin typeface="Arial" panose="020B0604020202020204"/>
              </a:rPr>
            </a:br>
            <a:r>
              <a:rPr lang="en-US" sz="938">
                <a:solidFill>
                  <a:srgbClr val="616365"/>
                </a:solidFill>
                <a:latin typeface="Arial" panose="020B0604020202020204"/>
              </a:rPr>
              <a:t>REG 5</a:t>
            </a:r>
          </a:p>
        </p:txBody>
      </p:sp>
      <p:sp>
        <p:nvSpPr>
          <p:cNvPr id="38" name="TextBox 37">
            <a:extLst>
              <a:ext uri="{FF2B5EF4-FFF2-40B4-BE49-F238E27FC236}">
                <a16:creationId xmlns:a16="http://schemas.microsoft.com/office/drawing/2014/main" id="{B74DC12C-6571-3BD1-E639-357C91196525}"/>
              </a:ext>
            </a:extLst>
          </p:cNvPr>
          <p:cNvSpPr txBox="1"/>
          <p:nvPr/>
        </p:nvSpPr>
        <p:spPr>
          <a:xfrm>
            <a:off x="3784930" y="3591848"/>
            <a:ext cx="1285875" cy="300038"/>
          </a:xfrm>
          <a:prstGeom prst="rect">
            <a:avLst/>
          </a:prstGeom>
          <a:gradFill>
            <a:gsLst>
              <a:gs pos="0">
                <a:srgbClr val="F0F0F0"/>
              </a:gs>
              <a:gs pos="100000">
                <a:schemeClr val="bg1"/>
              </a:gs>
            </a:gsLst>
            <a:lin ang="16200000" scaled="0"/>
          </a:gradFill>
          <a:ln w="6350" cap="rnd">
            <a:solidFill>
              <a:schemeClr val="tx1"/>
            </a:solidFill>
          </a:ln>
          <a:effectLst>
            <a:outerShdw dist="25400" dir="2700000" algn="ctr" rotWithShape="0">
              <a:srgbClr val="CDCDCD">
                <a:alpha val="49804"/>
              </a:srgbClr>
            </a:outerShdw>
          </a:effectLst>
        </p:spPr>
        <p:txBody>
          <a:bodyPr wrap="square" lIns="17145" tIns="17145" rIns="17145" bIns="17145" rtlCol="0" anchor="ctr">
            <a:noAutofit/>
          </a:bodyPr>
          <a:lstStyle>
            <a:defPPr>
              <a:defRPr lang="en-US"/>
            </a:defPPr>
            <a:lvl1pPr algn="ctr">
              <a:defRPr sz="1050">
                <a:latin typeface="+mj-lt"/>
              </a:defRPr>
            </a:lvl1pPr>
          </a:lstStyle>
          <a:p>
            <a:pPr defTabSz="857250"/>
            <a:r>
              <a:rPr lang="en-US" sz="938">
                <a:solidFill>
                  <a:srgbClr val="616365"/>
                </a:solidFill>
                <a:latin typeface="Arial" panose="020B0604020202020204"/>
              </a:rPr>
              <a:t>WAWA </a:t>
            </a:r>
            <a:br>
              <a:rPr lang="en-US" sz="938">
                <a:solidFill>
                  <a:srgbClr val="616365"/>
                </a:solidFill>
                <a:latin typeface="Arial" panose="020B0604020202020204"/>
              </a:rPr>
            </a:br>
            <a:r>
              <a:rPr lang="en-US" sz="938">
                <a:solidFill>
                  <a:srgbClr val="616365"/>
                </a:solidFill>
                <a:latin typeface="Arial" panose="020B0604020202020204"/>
              </a:rPr>
              <a:t>REG 6</a:t>
            </a:r>
          </a:p>
        </p:txBody>
      </p:sp>
      <p:sp>
        <p:nvSpPr>
          <p:cNvPr id="39" name="TextBox 38">
            <a:extLst>
              <a:ext uri="{FF2B5EF4-FFF2-40B4-BE49-F238E27FC236}">
                <a16:creationId xmlns:a16="http://schemas.microsoft.com/office/drawing/2014/main" id="{E07FF49C-2AEB-DE2A-6600-12A3A4A29E66}"/>
              </a:ext>
            </a:extLst>
          </p:cNvPr>
          <p:cNvSpPr txBox="1"/>
          <p:nvPr/>
        </p:nvSpPr>
        <p:spPr>
          <a:xfrm>
            <a:off x="3784930" y="4002593"/>
            <a:ext cx="1285875" cy="300038"/>
          </a:xfrm>
          <a:prstGeom prst="rect">
            <a:avLst/>
          </a:prstGeom>
          <a:gradFill>
            <a:gsLst>
              <a:gs pos="0">
                <a:srgbClr val="F0F0F0"/>
              </a:gs>
              <a:gs pos="100000">
                <a:schemeClr val="bg1"/>
              </a:gs>
            </a:gsLst>
            <a:lin ang="16200000" scaled="0"/>
          </a:gradFill>
          <a:ln w="6350" cap="rnd">
            <a:solidFill>
              <a:schemeClr val="tx1"/>
            </a:solidFill>
          </a:ln>
          <a:effectLst>
            <a:outerShdw dist="25400" dir="2700000" algn="ctr" rotWithShape="0">
              <a:srgbClr val="CDCDCD">
                <a:alpha val="49804"/>
              </a:srgbClr>
            </a:outerShdw>
          </a:effectLst>
        </p:spPr>
        <p:txBody>
          <a:bodyPr wrap="square" lIns="17145" tIns="17145" rIns="17145" bIns="17145" rtlCol="0" anchor="ctr">
            <a:noAutofit/>
          </a:bodyPr>
          <a:lstStyle>
            <a:defPPr>
              <a:defRPr lang="en-US"/>
            </a:defPPr>
            <a:lvl1pPr algn="ctr">
              <a:defRPr sz="1050">
                <a:latin typeface="+mj-lt"/>
              </a:defRPr>
            </a:lvl1pPr>
          </a:lstStyle>
          <a:p>
            <a:pPr defTabSz="857250"/>
            <a:r>
              <a:rPr lang="en-US" sz="938">
                <a:solidFill>
                  <a:srgbClr val="616365"/>
                </a:solidFill>
                <a:latin typeface="Arial" panose="020B0604020202020204"/>
              </a:rPr>
              <a:t>WAWA </a:t>
            </a:r>
            <a:br>
              <a:rPr lang="en-US" sz="938">
                <a:solidFill>
                  <a:srgbClr val="616365"/>
                </a:solidFill>
                <a:latin typeface="Arial" panose="020B0604020202020204"/>
              </a:rPr>
            </a:br>
            <a:r>
              <a:rPr lang="en-US" sz="938">
                <a:solidFill>
                  <a:srgbClr val="616365"/>
                </a:solidFill>
                <a:latin typeface="Arial" panose="020B0604020202020204"/>
              </a:rPr>
              <a:t>REG 7</a:t>
            </a:r>
          </a:p>
        </p:txBody>
      </p:sp>
      <p:sp>
        <p:nvSpPr>
          <p:cNvPr id="40" name="TextBox 39">
            <a:extLst>
              <a:ext uri="{FF2B5EF4-FFF2-40B4-BE49-F238E27FC236}">
                <a16:creationId xmlns:a16="http://schemas.microsoft.com/office/drawing/2014/main" id="{CA83BD75-10E7-0659-12F9-9C933D03FABA}"/>
              </a:ext>
            </a:extLst>
          </p:cNvPr>
          <p:cNvSpPr txBox="1"/>
          <p:nvPr/>
        </p:nvSpPr>
        <p:spPr>
          <a:xfrm>
            <a:off x="3784930" y="4413338"/>
            <a:ext cx="1285875" cy="300038"/>
          </a:xfrm>
          <a:prstGeom prst="rect">
            <a:avLst/>
          </a:prstGeom>
          <a:gradFill>
            <a:gsLst>
              <a:gs pos="0">
                <a:srgbClr val="F0F0F0"/>
              </a:gs>
              <a:gs pos="100000">
                <a:schemeClr val="bg1"/>
              </a:gs>
            </a:gsLst>
            <a:lin ang="16200000" scaled="0"/>
          </a:gradFill>
          <a:ln w="6350" cap="rnd">
            <a:solidFill>
              <a:schemeClr val="tx1"/>
            </a:solidFill>
          </a:ln>
          <a:effectLst>
            <a:outerShdw dist="25400" dir="2700000" algn="ctr" rotWithShape="0">
              <a:srgbClr val="CDCDCD">
                <a:alpha val="49804"/>
              </a:srgbClr>
            </a:outerShdw>
          </a:effectLst>
        </p:spPr>
        <p:txBody>
          <a:bodyPr wrap="square" lIns="17145" tIns="17145" rIns="17145" bIns="17145" rtlCol="0" anchor="ctr">
            <a:noAutofit/>
          </a:bodyPr>
          <a:lstStyle>
            <a:defPPr>
              <a:defRPr lang="en-US"/>
            </a:defPPr>
            <a:lvl1pPr algn="ctr">
              <a:defRPr sz="1050">
                <a:latin typeface="+mj-lt"/>
              </a:defRPr>
            </a:lvl1pPr>
          </a:lstStyle>
          <a:p>
            <a:pPr defTabSz="857250"/>
            <a:r>
              <a:rPr lang="en-US" sz="938">
                <a:solidFill>
                  <a:srgbClr val="616365"/>
                </a:solidFill>
                <a:latin typeface="Arial" panose="020B0604020202020204"/>
              </a:rPr>
              <a:t>WAWA </a:t>
            </a:r>
            <a:br>
              <a:rPr lang="en-US" sz="938">
                <a:solidFill>
                  <a:srgbClr val="616365"/>
                </a:solidFill>
                <a:latin typeface="Arial" panose="020B0604020202020204"/>
              </a:rPr>
            </a:br>
            <a:r>
              <a:rPr lang="en-US" sz="938">
                <a:solidFill>
                  <a:srgbClr val="616365"/>
                </a:solidFill>
                <a:latin typeface="Arial" panose="020B0604020202020204"/>
              </a:rPr>
              <a:t>DC</a:t>
            </a:r>
          </a:p>
        </p:txBody>
      </p:sp>
      <p:sp>
        <p:nvSpPr>
          <p:cNvPr id="41" name="TextBox 40">
            <a:extLst>
              <a:ext uri="{FF2B5EF4-FFF2-40B4-BE49-F238E27FC236}">
                <a16:creationId xmlns:a16="http://schemas.microsoft.com/office/drawing/2014/main" id="{A01E1DCF-F36C-3A5A-8F23-83319930C0EF}"/>
              </a:ext>
            </a:extLst>
          </p:cNvPr>
          <p:cNvSpPr txBox="1"/>
          <p:nvPr/>
        </p:nvSpPr>
        <p:spPr>
          <a:xfrm>
            <a:off x="3784930" y="4824083"/>
            <a:ext cx="1285875" cy="300038"/>
          </a:xfrm>
          <a:prstGeom prst="rect">
            <a:avLst/>
          </a:prstGeom>
          <a:solidFill>
            <a:srgbClr val="00CCFF"/>
          </a:solidFill>
          <a:ln w="6350" cap="rnd">
            <a:solidFill>
              <a:schemeClr val="tx1"/>
            </a:solidFill>
          </a:ln>
          <a:effectLst>
            <a:outerShdw dist="25400" dir="2700000" algn="ctr" rotWithShape="0">
              <a:srgbClr val="CDCDCD">
                <a:alpha val="49804"/>
              </a:srgbClr>
            </a:outerShdw>
          </a:effectLst>
        </p:spPr>
        <p:txBody>
          <a:bodyPr wrap="square" lIns="17145" tIns="17145" rIns="17145" bIns="17145" rtlCol="0" anchor="ctr">
            <a:noAutofit/>
          </a:bodyPr>
          <a:lstStyle>
            <a:defPPr>
              <a:defRPr lang="en-US"/>
            </a:defPPr>
            <a:lvl1pPr algn="ctr">
              <a:defRPr sz="1000">
                <a:latin typeface="+mj-lt"/>
              </a:defRPr>
            </a:lvl1pPr>
          </a:lstStyle>
          <a:p>
            <a:pPr defTabSz="857250"/>
            <a:r>
              <a:rPr lang="en-US" sz="938">
                <a:solidFill>
                  <a:srgbClr val="616365"/>
                </a:solidFill>
                <a:latin typeface="Arial" panose="020B0604020202020204"/>
              </a:rPr>
              <a:t>WAWA </a:t>
            </a:r>
            <a:br>
              <a:rPr lang="en-US" sz="938">
                <a:solidFill>
                  <a:srgbClr val="616365"/>
                </a:solidFill>
                <a:latin typeface="Arial" panose="020B0604020202020204"/>
              </a:rPr>
            </a:br>
            <a:r>
              <a:rPr lang="en-US" sz="938">
                <a:solidFill>
                  <a:srgbClr val="616365"/>
                </a:solidFill>
                <a:latin typeface="Arial" panose="020B0604020202020204"/>
              </a:rPr>
              <a:t>DE</a:t>
            </a:r>
          </a:p>
        </p:txBody>
      </p:sp>
      <p:sp>
        <p:nvSpPr>
          <p:cNvPr id="42" name="TextBox 41">
            <a:extLst>
              <a:ext uri="{FF2B5EF4-FFF2-40B4-BE49-F238E27FC236}">
                <a16:creationId xmlns:a16="http://schemas.microsoft.com/office/drawing/2014/main" id="{CC18FD24-5C83-CBD9-60AF-7D4059E18608}"/>
              </a:ext>
            </a:extLst>
          </p:cNvPr>
          <p:cNvSpPr txBox="1"/>
          <p:nvPr/>
        </p:nvSpPr>
        <p:spPr>
          <a:xfrm>
            <a:off x="3784930" y="5234828"/>
            <a:ext cx="1285875" cy="300038"/>
          </a:xfrm>
          <a:prstGeom prst="rect">
            <a:avLst/>
          </a:prstGeom>
          <a:gradFill>
            <a:gsLst>
              <a:gs pos="0">
                <a:srgbClr val="F0F0F0"/>
              </a:gs>
              <a:gs pos="100000">
                <a:schemeClr val="bg1"/>
              </a:gs>
            </a:gsLst>
            <a:lin ang="16200000" scaled="0"/>
          </a:gradFill>
          <a:ln w="6350" cap="rnd">
            <a:solidFill>
              <a:schemeClr val="tx1"/>
            </a:solidFill>
          </a:ln>
          <a:effectLst>
            <a:outerShdw dist="25400" dir="2700000" algn="ctr" rotWithShape="0">
              <a:srgbClr val="CDCDCD">
                <a:alpha val="49804"/>
              </a:srgbClr>
            </a:outerShdw>
          </a:effectLst>
        </p:spPr>
        <p:txBody>
          <a:bodyPr wrap="square" lIns="17145" tIns="17145" rIns="17145" bIns="17145" rtlCol="0" anchor="ctr">
            <a:noAutofit/>
          </a:bodyPr>
          <a:lstStyle>
            <a:defPPr>
              <a:defRPr lang="en-US"/>
            </a:defPPr>
            <a:lvl1pPr algn="ctr">
              <a:defRPr sz="1050">
                <a:latin typeface="+mj-lt"/>
              </a:defRPr>
            </a:lvl1pPr>
          </a:lstStyle>
          <a:p>
            <a:pPr defTabSz="857250"/>
            <a:r>
              <a:rPr lang="en-US" sz="938">
                <a:solidFill>
                  <a:srgbClr val="616365"/>
                </a:solidFill>
                <a:latin typeface="Arial" panose="020B0604020202020204"/>
              </a:rPr>
              <a:t>WAWA </a:t>
            </a:r>
            <a:br>
              <a:rPr lang="en-US" sz="938">
                <a:solidFill>
                  <a:srgbClr val="616365"/>
                </a:solidFill>
                <a:latin typeface="Arial" panose="020B0604020202020204"/>
              </a:rPr>
            </a:br>
            <a:r>
              <a:rPr lang="en-US" sz="938">
                <a:solidFill>
                  <a:srgbClr val="616365"/>
                </a:solidFill>
                <a:latin typeface="Arial" panose="020B0604020202020204"/>
              </a:rPr>
              <a:t>MD</a:t>
            </a:r>
          </a:p>
        </p:txBody>
      </p:sp>
      <p:sp>
        <p:nvSpPr>
          <p:cNvPr id="43" name="TextBox 42">
            <a:extLst>
              <a:ext uri="{FF2B5EF4-FFF2-40B4-BE49-F238E27FC236}">
                <a16:creationId xmlns:a16="http://schemas.microsoft.com/office/drawing/2014/main" id="{56565105-C2FF-4073-0BC3-99E14B203D89}"/>
              </a:ext>
            </a:extLst>
          </p:cNvPr>
          <p:cNvSpPr txBox="1"/>
          <p:nvPr/>
        </p:nvSpPr>
        <p:spPr>
          <a:xfrm>
            <a:off x="3784930" y="5645573"/>
            <a:ext cx="1285875" cy="300038"/>
          </a:xfrm>
          <a:prstGeom prst="rect">
            <a:avLst/>
          </a:prstGeom>
          <a:solidFill>
            <a:srgbClr val="00CCFF"/>
          </a:solidFill>
          <a:ln w="6350" cap="rnd">
            <a:solidFill>
              <a:schemeClr val="tx1"/>
            </a:solidFill>
          </a:ln>
          <a:effectLst>
            <a:outerShdw dist="25400" dir="2700000" algn="ctr" rotWithShape="0">
              <a:srgbClr val="CDCDCD">
                <a:alpha val="49804"/>
              </a:srgbClr>
            </a:outerShdw>
          </a:effectLst>
        </p:spPr>
        <p:txBody>
          <a:bodyPr wrap="square" lIns="17145" tIns="17145" rIns="17145" bIns="17145" rtlCol="0" anchor="ctr">
            <a:noAutofit/>
          </a:bodyPr>
          <a:lstStyle>
            <a:defPPr>
              <a:defRPr lang="en-US"/>
            </a:defPPr>
            <a:lvl1pPr algn="ctr">
              <a:defRPr sz="1000">
                <a:latin typeface="+mj-lt"/>
              </a:defRPr>
            </a:lvl1pPr>
          </a:lstStyle>
          <a:p>
            <a:pPr defTabSz="857250"/>
            <a:r>
              <a:rPr lang="en-US" sz="938">
                <a:solidFill>
                  <a:srgbClr val="616365"/>
                </a:solidFill>
                <a:latin typeface="Arial" panose="020B0604020202020204"/>
              </a:rPr>
              <a:t>WAWA </a:t>
            </a:r>
            <a:br>
              <a:rPr lang="en-US" sz="938">
                <a:solidFill>
                  <a:srgbClr val="616365"/>
                </a:solidFill>
                <a:latin typeface="Arial" panose="020B0604020202020204"/>
              </a:rPr>
            </a:br>
            <a:r>
              <a:rPr lang="en-US" sz="938">
                <a:solidFill>
                  <a:srgbClr val="616365"/>
                </a:solidFill>
                <a:latin typeface="Arial" panose="020B0604020202020204"/>
              </a:rPr>
              <a:t>NJ</a:t>
            </a:r>
          </a:p>
        </p:txBody>
      </p:sp>
      <p:sp>
        <p:nvSpPr>
          <p:cNvPr id="44" name="TextBox 43">
            <a:extLst>
              <a:ext uri="{FF2B5EF4-FFF2-40B4-BE49-F238E27FC236}">
                <a16:creationId xmlns:a16="http://schemas.microsoft.com/office/drawing/2014/main" id="{7BE1E73D-AB2C-FBB2-A0B7-AC5D9BB1CA0C}"/>
              </a:ext>
            </a:extLst>
          </p:cNvPr>
          <p:cNvSpPr txBox="1"/>
          <p:nvPr/>
        </p:nvSpPr>
        <p:spPr>
          <a:xfrm>
            <a:off x="3784930" y="6056318"/>
            <a:ext cx="1285875" cy="300038"/>
          </a:xfrm>
          <a:prstGeom prst="rect">
            <a:avLst/>
          </a:prstGeom>
          <a:solidFill>
            <a:srgbClr val="00CCFF"/>
          </a:solidFill>
          <a:ln w="6350" cap="rnd">
            <a:solidFill>
              <a:schemeClr val="tx1"/>
            </a:solidFill>
          </a:ln>
          <a:effectLst>
            <a:outerShdw dist="25400" dir="2700000" algn="ctr" rotWithShape="0">
              <a:srgbClr val="CDCDCD">
                <a:alpha val="49804"/>
              </a:srgbClr>
            </a:outerShdw>
          </a:effectLst>
        </p:spPr>
        <p:txBody>
          <a:bodyPr wrap="square" lIns="17145" tIns="17145" rIns="17145" bIns="17145" rtlCol="0" anchor="ctr">
            <a:noAutofit/>
          </a:bodyPr>
          <a:lstStyle>
            <a:defPPr>
              <a:defRPr lang="en-US"/>
            </a:defPPr>
            <a:lvl1pPr algn="ctr">
              <a:defRPr sz="1000">
                <a:latin typeface="+mj-lt"/>
              </a:defRPr>
            </a:lvl1pPr>
          </a:lstStyle>
          <a:p>
            <a:pPr defTabSz="857250"/>
            <a:r>
              <a:rPr lang="en-US" sz="938">
                <a:solidFill>
                  <a:srgbClr val="616365"/>
                </a:solidFill>
                <a:latin typeface="Arial" panose="020B0604020202020204"/>
              </a:rPr>
              <a:t>WAWA </a:t>
            </a:r>
            <a:br>
              <a:rPr lang="en-US" sz="938">
                <a:solidFill>
                  <a:srgbClr val="616365"/>
                </a:solidFill>
                <a:latin typeface="Arial" panose="020B0604020202020204"/>
              </a:rPr>
            </a:br>
            <a:r>
              <a:rPr lang="en-US" sz="938">
                <a:solidFill>
                  <a:srgbClr val="616365"/>
                </a:solidFill>
                <a:latin typeface="Arial" panose="020B0604020202020204"/>
              </a:rPr>
              <a:t>PA</a:t>
            </a:r>
          </a:p>
        </p:txBody>
      </p:sp>
      <p:sp>
        <p:nvSpPr>
          <p:cNvPr id="45" name="TextBox 44">
            <a:extLst>
              <a:ext uri="{FF2B5EF4-FFF2-40B4-BE49-F238E27FC236}">
                <a16:creationId xmlns:a16="http://schemas.microsoft.com/office/drawing/2014/main" id="{7634A993-B9E0-9883-BA29-7914808CF44C}"/>
              </a:ext>
            </a:extLst>
          </p:cNvPr>
          <p:cNvSpPr txBox="1"/>
          <p:nvPr/>
        </p:nvSpPr>
        <p:spPr>
          <a:xfrm>
            <a:off x="3782470" y="6467069"/>
            <a:ext cx="1285875" cy="300038"/>
          </a:xfrm>
          <a:prstGeom prst="rect">
            <a:avLst/>
          </a:prstGeom>
          <a:gradFill>
            <a:gsLst>
              <a:gs pos="0">
                <a:srgbClr val="F0F0F0"/>
              </a:gs>
              <a:gs pos="100000">
                <a:schemeClr val="bg1"/>
              </a:gs>
            </a:gsLst>
            <a:lin ang="16200000" scaled="0"/>
          </a:gradFill>
          <a:ln w="6350" cap="rnd">
            <a:solidFill>
              <a:schemeClr val="tx1"/>
            </a:solidFill>
          </a:ln>
          <a:effectLst>
            <a:outerShdw dist="25400" dir="2700000" algn="ctr" rotWithShape="0">
              <a:srgbClr val="CDCDCD">
                <a:alpha val="49804"/>
              </a:srgbClr>
            </a:outerShdw>
          </a:effectLst>
        </p:spPr>
        <p:txBody>
          <a:bodyPr wrap="square" lIns="17145" tIns="17145" rIns="17145" bIns="17145" rtlCol="0" anchor="ctr">
            <a:noAutofit/>
          </a:bodyPr>
          <a:lstStyle>
            <a:defPPr>
              <a:defRPr lang="en-US"/>
            </a:defPPr>
            <a:lvl1pPr algn="ctr">
              <a:defRPr sz="1050">
                <a:latin typeface="+mj-lt"/>
              </a:defRPr>
            </a:lvl1pPr>
          </a:lstStyle>
          <a:p>
            <a:pPr defTabSz="857250"/>
            <a:r>
              <a:rPr lang="en-US" sz="938">
                <a:solidFill>
                  <a:srgbClr val="616365"/>
                </a:solidFill>
                <a:latin typeface="Arial" panose="020B0604020202020204"/>
              </a:rPr>
              <a:t>WAWA </a:t>
            </a:r>
            <a:br>
              <a:rPr lang="en-US" sz="938">
                <a:solidFill>
                  <a:srgbClr val="616365"/>
                </a:solidFill>
                <a:latin typeface="Arial" panose="020B0604020202020204"/>
              </a:rPr>
            </a:br>
            <a:r>
              <a:rPr lang="en-US" sz="938">
                <a:solidFill>
                  <a:srgbClr val="616365"/>
                </a:solidFill>
                <a:latin typeface="Arial" panose="020B0604020202020204"/>
              </a:rPr>
              <a:t>VA</a:t>
            </a:r>
          </a:p>
        </p:txBody>
      </p:sp>
      <p:cxnSp>
        <p:nvCxnSpPr>
          <p:cNvPr id="47" name="Straight Connector 46">
            <a:extLst>
              <a:ext uri="{FF2B5EF4-FFF2-40B4-BE49-F238E27FC236}">
                <a16:creationId xmlns:a16="http://schemas.microsoft.com/office/drawing/2014/main" id="{F28B852A-3E7F-C70F-2F84-02EA5DAE4A86}"/>
              </a:ext>
            </a:extLst>
          </p:cNvPr>
          <p:cNvCxnSpPr>
            <a:cxnSpLocks/>
          </p:cNvCxnSpPr>
          <p:nvPr/>
        </p:nvCxnSpPr>
        <p:spPr>
          <a:xfrm>
            <a:off x="4121572" y="1010162"/>
            <a:ext cx="0" cy="128588"/>
          </a:xfrm>
          <a:prstGeom prst="line">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49" name="Straight Connector 48">
            <a:extLst>
              <a:ext uri="{FF2B5EF4-FFF2-40B4-BE49-F238E27FC236}">
                <a16:creationId xmlns:a16="http://schemas.microsoft.com/office/drawing/2014/main" id="{50E58C67-A692-04E9-46AA-3E349A79F424}"/>
              </a:ext>
            </a:extLst>
          </p:cNvPr>
          <p:cNvCxnSpPr>
            <a:cxnSpLocks/>
          </p:cNvCxnSpPr>
          <p:nvPr/>
        </p:nvCxnSpPr>
        <p:spPr>
          <a:xfrm>
            <a:off x="4121571" y="1010162"/>
            <a:ext cx="3321844" cy="0"/>
          </a:xfrm>
          <a:prstGeom prst="line">
            <a:avLst/>
          </a:prstGeom>
          <a:ln>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50" name="Straight Connector 49">
            <a:extLst>
              <a:ext uri="{FF2B5EF4-FFF2-40B4-BE49-F238E27FC236}">
                <a16:creationId xmlns:a16="http://schemas.microsoft.com/office/drawing/2014/main" id="{EC2DA56A-2A01-0620-A2B2-8F69417B2E48}"/>
              </a:ext>
            </a:extLst>
          </p:cNvPr>
          <p:cNvCxnSpPr>
            <a:cxnSpLocks/>
          </p:cNvCxnSpPr>
          <p:nvPr/>
        </p:nvCxnSpPr>
        <p:spPr>
          <a:xfrm>
            <a:off x="3589441" y="1441166"/>
            <a:ext cx="0" cy="5161933"/>
          </a:xfrm>
          <a:prstGeom prst="line">
            <a:avLst/>
          </a:prstGeom>
          <a:ln>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51" name="Straight Connector 50">
            <a:extLst>
              <a:ext uri="{FF2B5EF4-FFF2-40B4-BE49-F238E27FC236}">
                <a16:creationId xmlns:a16="http://schemas.microsoft.com/office/drawing/2014/main" id="{015C633E-3917-B39D-908B-245EC36759A4}"/>
              </a:ext>
            </a:extLst>
          </p:cNvPr>
          <p:cNvCxnSpPr>
            <a:cxnSpLocks/>
          </p:cNvCxnSpPr>
          <p:nvPr/>
        </p:nvCxnSpPr>
        <p:spPr>
          <a:xfrm>
            <a:off x="3589441" y="1683527"/>
            <a:ext cx="193029" cy="0"/>
          </a:xfrm>
          <a:prstGeom prst="line">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53" name="Straight Connector 52">
            <a:extLst>
              <a:ext uri="{FF2B5EF4-FFF2-40B4-BE49-F238E27FC236}">
                <a16:creationId xmlns:a16="http://schemas.microsoft.com/office/drawing/2014/main" id="{00CA6E7E-79FA-F803-8405-8FA8BB23E9E5}"/>
              </a:ext>
            </a:extLst>
          </p:cNvPr>
          <p:cNvCxnSpPr>
            <a:cxnSpLocks/>
          </p:cNvCxnSpPr>
          <p:nvPr/>
        </p:nvCxnSpPr>
        <p:spPr>
          <a:xfrm>
            <a:off x="3589441" y="2094398"/>
            <a:ext cx="193029" cy="0"/>
          </a:xfrm>
          <a:prstGeom prst="line">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54" name="Straight Connector 53">
            <a:extLst>
              <a:ext uri="{FF2B5EF4-FFF2-40B4-BE49-F238E27FC236}">
                <a16:creationId xmlns:a16="http://schemas.microsoft.com/office/drawing/2014/main" id="{480CB612-3A03-BFFF-CEDB-13D98BE27936}"/>
              </a:ext>
            </a:extLst>
          </p:cNvPr>
          <p:cNvCxnSpPr>
            <a:cxnSpLocks/>
          </p:cNvCxnSpPr>
          <p:nvPr/>
        </p:nvCxnSpPr>
        <p:spPr>
          <a:xfrm>
            <a:off x="3589441" y="2505270"/>
            <a:ext cx="193029" cy="0"/>
          </a:xfrm>
          <a:prstGeom prst="line">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55" name="Straight Connector 54">
            <a:extLst>
              <a:ext uri="{FF2B5EF4-FFF2-40B4-BE49-F238E27FC236}">
                <a16:creationId xmlns:a16="http://schemas.microsoft.com/office/drawing/2014/main" id="{AB1F88FE-C0DE-3749-4255-08A5EE88F636}"/>
              </a:ext>
            </a:extLst>
          </p:cNvPr>
          <p:cNvCxnSpPr>
            <a:cxnSpLocks/>
          </p:cNvCxnSpPr>
          <p:nvPr/>
        </p:nvCxnSpPr>
        <p:spPr>
          <a:xfrm>
            <a:off x="3589441" y="2916142"/>
            <a:ext cx="193029" cy="0"/>
          </a:xfrm>
          <a:prstGeom prst="line">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56" name="Straight Connector 55">
            <a:extLst>
              <a:ext uri="{FF2B5EF4-FFF2-40B4-BE49-F238E27FC236}">
                <a16:creationId xmlns:a16="http://schemas.microsoft.com/office/drawing/2014/main" id="{EF993636-C3C4-4A15-6F26-25A98716273E}"/>
              </a:ext>
            </a:extLst>
          </p:cNvPr>
          <p:cNvCxnSpPr>
            <a:cxnSpLocks/>
          </p:cNvCxnSpPr>
          <p:nvPr/>
        </p:nvCxnSpPr>
        <p:spPr>
          <a:xfrm>
            <a:off x="3589441" y="3327013"/>
            <a:ext cx="193029" cy="0"/>
          </a:xfrm>
          <a:prstGeom prst="line">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57" name="Straight Connector 56">
            <a:extLst>
              <a:ext uri="{FF2B5EF4-FFF2-40B4-BE49-F238E27FC236}">
                <a16:creationId xmlns:a16="http://schemas.microsoft.com/office/drawing/2014/main" id="{73F86574-4448-AEAE-3E11-8607006E874F}"/>
              </a:ext>
            </a:extLst>
          </p:cNvPr>
          <p:cNvCxnSpPr>
            <a:cxnSpLocks/>
          </p:cNvCxnSpPr>
          <p:nvPr/>
        </p:nvCxnSpPr>
        <p:spPr>
          <a:xfrm>
            <a:off x="3589441" y="3737885"/>
            <a:ext cx="193029" cy="0"/>
          </a:xfrm>
          <a:prstGeom prst="line">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58" name="Straight Connector 57">
            <a:extLst>
              <a:ext uri="{FF2B5EF4-FFF2-40B4-BE49-F238E27FC236}">
                <a16:creationId xmlns:a16="http://schemas.microsoft.com/office/drawing/2014/main" id="{67252300-E46C-032E-105C-2CB4A5964795}"/>
              </a:ext>
            </a:extLst>
          </p:cNvPr>
          <p:cNvCxnSpPr>
            <a:cxnSpLocks/>
          </p:cNvCxnSpPr>
          <p:nvPr/>
        </p:nvCxnSpPr>
        <p:spPr>
          <a:xfrm>
            <a:off x="3589441" y="4148756"/>
            <a:ext cx="193029" cy="0"/>
          </a:xfrm>
          <a:prstGeom prst="line">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59" name="Straight Connector 58">
            <a:extLst>
              <a:ext uri="{FF2B5EF4-FFF2-40B4-BE49-F238E27FC236}">
                <a16:creationId xmlns:a16="http://schemas.microsoft.com/office/drawing/2014/main" id="{58691186-B5FE-CB70-C4F5-066B8794A741}"/>
              </a:ext>
            </a:extLst>
          </p:cNvPr>
          <p:cNvCxnSpPr>
            <a:cxnSpLocks/>
          </p:cNvCxnSpPr>
          <p:nvPr/>
        </p:nvCxnSpPr>
        <p:spPr>
          <a:xfrm>
            <a:off x="3589441" y="4559628"/>
            <a:ext cx="193029" cy="0"/>
          </a:xfrm>
          <a:prstGeom prst="line">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60" name="Straight Connector 59">
            <a:extLst>
              <a:ext uri="{FF2B5EF4-FFF2-40B4-BE49-F238E27FC236}">
                <a16:creationId xmlns:a16="http://schemas.microsoft.com/office/drawing/2014/main" id="{F13D7657-3D86-CAF4-01B2-9ED150A6CFEF}"/>
              </a:ext>
            </a:extLst>
          </p:cNvPr>
          <p:cNvCxnSpPr>
            <a:cxnSpLocks/>
          </p:cNvCxnSpPr>
          <p:nvPr/>
        </p:nvCxnSpPr>
        <p:spPr>
          <a:xfrm>
            <a:off x="3589441" y="4970499"/>
            <a:ext cx="193029" cy="0"/>
          </a:xfrm>
          <a:prstGeom prst="line">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61" name="Straight Connector 60">
            <a:extLst>
              <a:ext uri="{FF2B5EF4-FFF2-40B4-BE49-F238E27FC236}">
                <a16:creationId xmlns:a16="http://schemas.microsoft.com/office/drawing/2014/main" id="{741BAF8C-0306-6FB7-25B3-93C043159346}"/>
              </a:ext>
            </a:extLst>
          </p:cNvPr>
          <p:cNvCxnSpPr>
            <a:cxnSpLocks/>
          </p:cNvCxnSpPr>
          <p:nvPr/>
        </p:nvCxnSpPr>
        <p:spPr>
          <a:xfrm>
            <a:off x="3589441" y="5381371"/>
            <a:ext cx="193029" cy="0"/>
          </a:xfrm>
          <a:prstGeom prst="line">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62" name="Straight Connector 61">
            <a:extLst>
              <a:ext uri="{FF2B5EF4-FFF2-40B4-BE49-F238E27FC236}">
                <a16:creationId xmlns:a16="http://schemas.microsoft.com/office/drawing/2014/main" id="{1F36BE10-87CA-389C-45BD-1697E30B7ED6}"/>
              </a:ext>
            </a:extLst>
          </p:cNvPr>
          <p:cNvCxnSpPr>
            <a:cxnSpLocks/>
          </p:cNvCxnSpPr>
          <p:nvPr/>
        </p:nvCxnSpPr>
        <p:spPr>
          <a:xfrm>
            <a:off x="3589441" y="5792243"/>
            <a:ext cx="193029" cy="0"/>
          </a:xfrm>
          <a:prstGeom prst="line">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63" name="Straight Connector 62">
            <a:extLst>
              <a:ext uri="{FF2B5EF4-FFF2-40B4-BE49-F238E27FC236}">
                <a16:creationId xmlns:a16="http://schemas.microsoft.com/office/drawing/2014/main" id="{3E8F00AC-9912-B129-6064-599542335B12}"/>
              </a:ext>
            </a:extLst>
          </p:cNvPr>
          <p:cNvCxnSpPr>
            <a:cxnSpLocks/>
          </p:cNvCxnSpPr>
          <p:nvPr/>
        </p:nvCxnSpPr>
        <p:spPr>
          <a:xfrm>
            <a:off x="3589441" y="6203115"/>
            <a:ext cx="193029" cy="0"/>
          </a:xfrm>
          <a:prstGeom prst="line">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65" name="Straight Connector 64">
            <a:extLst>
              <a:ext uri="{FF2B5EF4-FFF2-40B4-BE49-F238E27FC236}">
                <a16:creationId xmlns:a16="http://schemas.microsoft.com/office/drawing/2014/main" id="{25F94E9F-5EBE-3E17-7205-A67B176114B7}"/>
              </a:ext>
            </a:extLst>
          </p:cNvPr>
          <p:cNvCxnSpPr>
            <a:cxnSpLocks/>
          </p:cNvCxnSpPr>
          <p:nvPr/>
        </p:nvCxnSpPr>
        <p:spPr>
          <a:xfrm>
            <a:off x="3589441" y="6603099"/>
            <a:ext cx="193029" cy="0"/>
          </a:xfrm>
          <a:prstGeom prst="line">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68" name="TextBox 67">
            <a:extLst>
              <a:ext uri="{FF2B5EF4-FFF2-40B4-BE49-F238E27FC236}">
                <a16:creationId xmlns:a16="http://schemas.microsoft.com/office/drawing/2014/main" id="{4AE4FF02-5279-2043-299C-30C5C168C55A}"/>
              </a:ext>
            </a:extLst>
          </p:cNvPr>
          <p:cNvSpPr txBox="1"/>
          <p:nvPr/>
        </p:nvSpPr>
        <p:spPr>
          <a:xfrm>
            <a:off x="6806883" y="1133165"/>
            <a:ext cx="1285875" cy="300038"/>
          </a:xfrm>
          <a:prstGeom prst="rect">
            <a:avLst/>
          </a:prstGeom>
          <a:gradFill>
            <a:gsLst>
              <a:gs pos="0">
                <a:srgbClr val="F0F0F0"/>
              </a:gs>
              <a:gs pos="100000">
                <a:schemeClr val="bg1"/>
              </a:gs>
            </a:gsLst>
            <a:lin ang="16200000" scaled="0"/>
          </a:gradFill>
          <a:ln w="6350" cap="rnd">
            <a:solidFill>
              <a:schemeClr val="tx1"/>
            </a:solidFill>
          </a:ln>
          <a:effectLst>
            <a:outerShdw dist="25400" dir="2700000" algn="ctr" rotWithShape="0">
              <a:srgbClr val="CDCDCD">
                <a:alpha val="49804"/>
              </a:srgbClr>
            </a:outerShdw>
          </a:effectLst>
        </p:spPr>
        <p:txBody>
          <a:bodyPr wrap="square" lIns="17145" tIns="17145" rIns="17145" bIns="17145" rtlCol="0" anchor="ctr">
            <a:noAutofit/>
          </a:bodyPr>
          <a:lstStyle>
            <a:defPPr>
              <a:defRPr lang="en-US"/>
            </a:defPPr>
            <a:lvl1pPr algn="ctr">
              <a:defRPr sz="1050">
                <a:latin typeface="+mj-lt"/>
              </a:defRPr>
            </a:lvl1pPr>
          </a:lstStyle>
          <a:p>
            <a:pPr defTabSz="857250"/>
            <a:r>
              <a:rPr lang="en-US" sz="938">
                <a:solidFill>
                  <a:srgbClr val="616365"/>
                </a:solidFill>
                <a:latin typeface="Arial" panose="020B0604020202020204"/>
              </a:rPr>
              <a:t>WAWA </a:t>
            </a:r>
            <a:br>
              <a:rPr lang="en-US" sz="938">
                <a:solidFill>
                  <a:srgbClr val="616365"/>
                </a:solidFill>
                <a:latin typeface="Arial" panose="020B0604020202020204"/>
              </a:rPr>
            </a:br>
            <a:r>
              <a:rPr lang="en-US" sz="938">
                <a:solidFill>
                  <a:srgbClr val="616365"/>
                </a:solidFill>
                <a:latin typeface="Arial" panose="020B0604020202020204"/>
              </a:rPr>
              <a:t>FL</a:t>
            </a:r>
          </a:p>
        </p:txBody>
      </p:sp>
      <p:sp>
        <p:nvSpPr>
          <p:cNvPr id="69" name="TextBox 68">
            <a:extLst>
              <a:ext uri="{FF2B5EF4-FFF2-40B4-BE49-F238E27FC236}">
                <a16:creationId xmlns:a16="http://schemas.microsoft.com/office/drawing/2014/main" id="{EBE6DC52-B097-DAA1-B0B4-31D245361B33}"/>
              </a:ext>
            </a:extLst>
          </p:cNvPr>
          <p:cNvSpPr txBox="1"/>
          <p:nvPr/>
        </p:nvSpPr>
        <p:spPr>
          <a:xfrm>
            <a:off x="7105206" y="1543910"/>
            <a:ext cx="1285875" cy="300038"/>
          </a:xfrm>
          <a:prstGeom prst="rect">
            <a:avLst/>
          </a:prstGeom>
          <a:gradFill>
            <a:gsLst>
              <a:gs pos="0">
                <a:srgbClr val="F0F0F0"/>
              </a:gs>
              <a:gs pos="100000">
                <a:schemeClr val="bg1"/>
              </a:gs>
            </a:gsLst>
            <a:lin ang="16200000" scaled="0"/>
          </a:gradFill>
          <a:ln w="6350" cap="rnd">
            <a:solidFill>
              <a:schemeClr val="tx1"/>
            </a:solidFill>
          </a:ln>
          <a:effectLst>
            <a:outerShdw dist="25400" dir="2700000" algn="ctr" rotWithShape="0">
              <a:srgbClr val="CDCDCD">
                <a:alpha val="49804"/>
              </a:srgbClr>
            </a:outerShdw>
          </a:effectLst>
        </p:spPr>
        <p:txBody>
          <a:bodyPr wrap="square" lIns="17145" tIns="17145" rIns="17145" bIns="17145" rtlCol="0" anchor="ctr">
            <a:noAutofit/>
          </a:bodyPr>
          <a:lstStyle>
            <a:defPPr>
              <a:defRPr lang="en-US"/>
            </a:defPPr>
            <a:lvl1pPr algn="ctr">
              <a:defRPr sz="1050">
                <a:latin typeface="+mj-lt"/>
              </a:defRPr>
            </a:lvl1pPr>
          </a:lstStyle>
          <a:p>
            <a:pPr defTabSz="857250"/>
            <a:r>
              <a:rPr lang="en-US" sz="938">
                <a:solidFill>
                  <a:srgbClr val="616365"/>
                </a:solidFill>
                <a:latin typeface="Arial" panose="020B0604020202020204"/>
              </a:rPr>
              <a:t>WAWA </a:t>
            </a:r>
            <a:br>
              <a:rPr lang="en-US" sz="938">
                <a:solidFill>
                  <a:srgbClr val="616365"/>
                </a:solidFill>
                <a:latin typeface="Arial" panose="020B0604020202020204"/>
              </a:rPr>
            </a:br>
            <a:r>
              <a:rPr lang="en-US" sz="938">
                <a:solidFill>
                  <a:srgbClr val="616365"/>
                </a:solidFill>
                <a:latin typeface="Arial" panose="020B0604020202020204"/>
              </a:rPr>
              <a:t>REG 9</a:t>
            </a:r>
          </a:p>
        </p:txBody>
      </p:sp>
      <p:sp>
        <p:nvSpPr>
          <p:cNvPr id="70" name="TextBox 69">
            <a:extLst>
              <a:ext uri="{FF2B5EF4-FFF2-40B4-BE49-F238E27FC236}">
                <a16:creationId xmlns:a16="http://schemas.microsoft.com/office/drawing/2014/main" id="{D5267C46-EB85-F0C7-66FE-CDA29E60022B}"/>
              </a:ext>
            </a:extLst>
          </p:cNvPr>
          <p:cNvSpPr txBox="1"/>
          <p:nvPr/>
        </p:nvSpPr>
        <p:spPr>
          <a:xfrm>
            <a:off x="7105206" y="1954655"/>
            <a:ext cx="1285875" cy="300038"/>
          </a:xfrm>
          <a:prstGeom prst="rect">
            <a:avLst/>
          </a:prstGeom>
          <a:solidFill>
            <a:srgbClr val="00CCFF"/>
          </a:solidFill>
          <a:ln w="6350" cap="rnd">
            <a:solidFill>
              <a:schemeClr val="tx1"/>
            </a:solidFill>
          </a:ln>
          <a:effectLst>
            <a:outerShdw dist="25400" dir="2700000" algn="ctr" rotWithShape="0">
              <a:srgbClr val="CDCDCD">
                <a:alpha val="49804"/>
              </a:srgbClr>
            </a:outerShdw>
          </a:effectLst>
        </p:spPr>
        <p:txBody>
          <a:bodyPr wrap="square" lIns="17145" tIns="17145" rIns="17145" bIns="17145" rtlCol="0" anchor="ctr">
            <a:noAutofit/>
          </a:bodyPr>
          <a:lstStyle>
            <a:defPPr>
              <a:defRPr lang="en-US"/>
            </a:defPPr>
            <a:lvl1pPr algn="ctr">
              <a:defRPr sz="1000">
                <a:latin typeface="+mj-lt"/>
              </a:defRPr>
            </a:lvl1pPr>
          </a:lstStyle>
          <a:p>
            <a:pPr defTabSz="857250"/>
            <a:r>
              <a:rPr lang="en-US" sz="938">
                <a:solidFill>
                  <a:srgbClr val="616365"/>
                </a:solidFill>
                <a:latin typeface="Arial" panose="020B0604020202020204"/>
              </a:rPr>
              <a:t>WAWA </a:t>
            </a:r>
            <a:br>
              <a:rPr lang="en-US" sz="938">
                <a:solidFill>
                  <a:srgbClr val="616365"/>
                </a:solidFill>
                <a:latin typeface="Arial" panose="020B0604020202020204"/>
              </a:rPr>
            </a:br>
            <a:r>
              <a:rPr lang="en-US" sz="938">
                <a:solidFill>
                  <a:srgbClr val="616365"/>
                </a:solidFill>
                <a:latin typeface="Arial" panose="020B0604020202020204"/>
              </a:rPr>
              <a:t>REG 10</a:t>
            </a:r>
          </a:p>
        </p:txBody>
      </p:sp>
      <p:sp>
        <p:nvSpPr>
          <p:cNvPr id="71" name="TextBox 70">
            <a:extLst>
              <a:ext uri="{FF2B5EF4-FFF2-40B4-BE49-F238E27FC236}">
                <a16:creationId xmlns:a16="http://schemas.microsoft.com/office/drawing/2014/main" id="{C6153A40-B08A-015E-22D0-6E08F0B4EF81}"/>
              </a:ext>
            </a:extLst>
          </p:cNvPr>
          <p:cNvSpPr txBox="1"/>
          <p:nvPr/>
        </p:nvSpPr>
        <p:spPr>
          <a:xfrm>
            <a:off x="7105206" y="2365400"/>
            <a:ext cx="1285875" cy="300038"/>
          </a:xfrm>
          <a:prstGeom prst="rect">
            <a:avLst/>
          </a:prstGeom>
          <a:solidFill>
            <a:srgbClr val="00CCFF"/>
          </a:solidFill>
          <a:ln w="6350" cap="rnd">
            <a:solidFill>
              <a:schemeClr val="tx1"/>
            </a:solidFill>
          </a:ln>
          <a:effectLst>
            <a:outerShdw dist="25400" dir="2700000" algn="ctr" rotWithShape="0">
              <a:srgbClr val="CDCDCD">
                <a:alpha val="49804"/>
              </a:srgbClr>
            </a:outerShdw>
          </a:effectLst>
        </p:spPr>
        <p:txBody>
          <a:bodyPr wrap="square" lIns="17145" tIns="17145" rIns="17145" bIns="17145" rtlCol="0" anchor="ctr">
            <a:noAutofit/>
          </a:bodyPr>
          <a:lstStyle>
            <a:defPPr>
              <a:defRPr lang="en-US"/>
            </a:defPPr>
            <a:lvl1pPr algn="ctr">
              <a:defRPr sz="1000">
                <a:latin typeface="+mj-lt"/>
              </a:defRPr>
            </a:lvl1pPr>
          </a:lstStyle>
          <a:p>
            <a:pPr defTabSz="857250"/>
            <a:r>
              <a:rPr lang="en-US" sz="938">
                <a:solidFill>
                  <a:srgbClr val="616365"/>
                </a:solidFill>
                <a:latin typeface="Arial" panose="020B0604020202020204"/>
              </a:rPr>
              <a:t>WAWA </a:t>
            </a:r>
            <a:br>
              <a:rPr lang="en-US" sz="938">
                <a:solidFill>
                  <a:srgbClr val="616365"/>
                </a:solidFill>
                <a:latin typeface="Arial" panose="020B0604020202020204"/>
              </a:rPr>
            </a:br>
            <a:r>
              <a:rPr lang="en-US" sz="938">
                <a:solidFill>
                  <a:srgbClr val="616365"/>
                </a:solidFill>
                <a:latin typeface="Arial" panose="020B0604020202020204"/>
              </a:rPr>
              <a:t>REG 11</a:t>
            </a:r>
          </a:p>
        </p:txBody>
      </p:sp>
      <p:cxnSp>
        <p:nvCxnSpPr>
          <p:cNvPr id="82" name="Straight Connector 81">
            <a:extLst>
              <a:ext uri="{FF2B5EF4-FFF2-40B4-BE49-F238E27FC236}">
                <a16:creationId xmlns:a16="http://schemas.microsoft.com/office/drawing/2014/main" id="{6FA83408-3E97-0728-B560-27F825804DEC}"/>
              </a:ext>
            </a:extLst>
          </p:cNvPr>
          <p:cNvCxnSpPr>
            <a:cxnSpLocks/>
          </p:cNvCxnSpPr>
          <p:nvPr/>
        </p:nvCxnSpPr>
        <p:spPr>
          <a:xfrm>
            <a:off x="6909716" y="1446954"/>
            <a:ext cx="0" cy="1058317"/>
          </a:xfrm>
          <a:prstGeom prst="line">
            <a:avLst/>
          </a:prstGeom>
          <a:ln>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83" name="Straight Connector 82">
            <a:extLst>
              <a:ext uri="{FF2B5EF4-FFF2-40B4-BE49-F238E27FC236}">
                <a16:creationId xmlns:a16="http://schemas.microsoft.com/office/drawing/2014/main" id="{97DE4F0B-4BCF-1990-B144-0D4AEBDC1266}"/>
              </a:ext>
            </a:extLst>
          </p:cNvPr>
          <p:cNvCxnSpPr>
            <a:cxnSpLocks/>
          </p:cNvCxnSpPr>
          <p:nvPr/>
        </p:nvCxnSpPr>
        <p:spPr>
          <a:xfrm>
            <a:off x="6909716" y="1689314"/>
            <a:ext cx="193029" cy="0"/>
          </a:xfrm>
          <a:prstGeom prst="line">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84" name="Straight Connector 83">
            <a:extLst>
              <a:ext uri="{FF2B5EF4-FFF2-40B4-BE49-F238E27FC236}">
                <a16:creationId xmlns:a16="http://schemas.microsoft.com/office/drawing/2014/main" id="{A4CE4244-9F2F-5D9E-5E26-33CCC3ABCB1E}"/>
              </a:ext>
            </a:extLst>
          </p:cNvPr>
          <p:cNvCxnSpPr>
            <a:cxnSpLocks/>
          </p:cNvCxnSpPr>
          <p:nvPr/>
        </p:nvCxnSpPr>
        <p:spPr>
          <a:xfrm>
            <a:off x="6909716" y="2100186"/>
            <a:ext cx="193029" cy="0"/>
          </a:xfrm>
          <a:prstGeom prst="line">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85" name="Straight Connector 84">
            <a:extLst>
              <a:ext uri="{FF2B5EF4-FFF2-40B4-BE49-F238E27FC236}">
                <a16:creationId xmlns:a16="http://schemas.microsoft.com/office/drawing/2014/main" id="{6096CDD2-13F3-3E9F-3C94-02EBAC5D63F4}"/>
              </a:ext>
            </a:extLst>
          </p:cNvPr>
          <p:cNvCxnSpPr>
            <a:cxnSpLocks/>
          </p:cNvCxnSpPr>
          <p:nvPr/>
        </p:nvCxnSpPr>
        <p:spPr>
          <a:xfrm>
            <a:off x="6909716" y="2511057"/>
            <a:ext cx="193029" cy="0"/>
          </a:xfrm>
          <a:prstGeom prst="line">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97" name="Straight Connector 96">
            <a:extLst>
              <a:ext uri="{FF2B5EF4-FFF2-40B4-BE49-F238E27FC236}">
                <a16:creationId xmlns:a16="http://schemas.microsoft.com/office/drawing/2014/main" id="{793D07E9-4140-73E1-76A3-4EA101081A92}"/>
              </a:ext>
            </a:extLst>
          </p:cNvPr>
          <p:cNvCxnSpPr>
            <a:cxnSpLocks/>
          </p:cNvCxnSpPr>
          <p:nvPr/>
        </p:nvCxnSpPr>
        <p:spPr>
          <a:xfrm>
            <a:off x="7443415" y="1010162"/>
            <a:ext cx="0" cy="128588"/>
          </a:xfrm>
          <a:prstGeom prst="line">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nvGrpSpPr>
          <p:cNvPr id="99" name="Group 98">
            <a:extLst>
              <a:ext uri="{FF2B5EF4-FFF2-40B4-BE49-F238E27FC236}">
                <a16:creationId xmlns:a16="http://schemas.microsoft.com/office/drawing/2014/main" id="{B3EA4F34-4B82-DD3A-B3CD-28BDB5FA3FBA}"/>
              </a:ext>
            </a:extLst>
          </p:cNvPr>
          <p:cNvGrpSpPr/>
          <p:nvPr/>
        </p:nvGrpSpPr>
        <p:grpSpPr>
          <a:xfrm>
            <a:off x="9739313" y="6000750"/>
            <a:ext cx="2143125" cy="428625"/>
            <a:chOff x="10287000" y="6270073"/>
            <a:chExt cx="2286000" cy="457200"/>
          </a:xfrm>
        </p:grpSpPr>
        <p:sp>
          <p:nvSpPr>
            <p:cNvPr id="100" name="Text Box 38">
              <a:extLst>
                <a:ext uri="{FF2B5EF4-FFF2-40B4-BE49-F238E27FC236}">
                  <a16:creationId xmlns:a16="http://schemas.microsoft.com/office/drawing/2014/main" id="{902F31CE-024C-3741-5DB2-6BBAC303CC91}"/>
                </a:ext>
              </a:extLst>
            </p:cNvPr>
            <p:cNvSpPr txBox="1">
              <a:spLocks noChangeArrowheads="1"/>
            </p:cNvSpPr>
            <p:nvPr/>
          </p:nvSpPr>
          <p:spPr bwMode="auto">
            <a:xfrm>
              <a:off x="10287000" y="6270073"/>
              <a:ext cx="2286000" cy="457200"/>
            </a:xfrm>
            <a:prstGeom prst="rect">
              <a:avLst/>
            </a:prstGeom>
            <a:solidFill>
              <a:srgbClr val="FFFFFF"/>
            </a:solidFill>
            <a:ln w="22225">
              <a:solidFill>
                <a:schemeClr val="accent1"/>
              </a:solidFill>
              <a:miter lim="800000"/>
              <a:headEnd/>
              <a:tailEnd/>
            </a:ln>
          </p:spPr>
          <p:txBody>
            <a:bodyPr wrap="square">
              <a:noAutofit/>
            </a:bodyPr>
            <a:lstStyle/>
            <a:p>
              <a:pPr defTabSz="857250">
                <a:spcBef>
                  <a:spcPct val="50000"/>
                </a:spcBef>
              </a:pPr>
              <a:r>
                <a:rPr lang="en-US" sz="938" b="1" u="sng">
                  <a:solidFill>
                    <a:srgbClr val="616365"/>
                  </a:solidFill>
                  <a:latin typeface="Arial" panose="020B0604020202020204"/>
                </a:rPr>
                <a:t>Key</a:t>
              </a:r>
              <a:r>
                <a:rPr lang="en-US" sz="1125" u="sng">
                  <a:solidFill>
                    <a:srgbClr val="616365"/>
                  </a:solidFill>
                  <a:latin typeface="Times New Roman" pitchFamily="18" charset="0"/>
                </a:rPr>
                <a:t>:</a:t>
              </a:r>
            </a:p>
          </p:txBody>
        </p:sp>
        <p:sp>
          <p:nvSpPr>
            <p:cNvPr id="101" name="TextBox 100">
              <a:extLst>
                <a:ext uri="{FF2B5EF4-FFF2-40B4-BE49-F238E27FC236}">
                  <a16:creationId xmlns:a16="http://schemas.microsoft.com/office/drawing/2014/main" id="{64650E9E-0B4E-94FB-8CE0-9B6A9BF6EDB2}"/>
                </a:ext>
              </a:extLst>
            </p:cNvPr>
            <p:cNvSpPr txBox="1"/>
            <p:nvPr/>
          </p:nvSpPr>
          <p:spPr>
            <a:xfrm>
              <a:off x="10934694" y="6338653"/>
              <a:ext cx="1371600" cy="320040"/>
            </a:xfrm>
            <a:prstGeom prst="rect">
              <a:avLst/>
            </a:prstGeom>
            <a:solidFill>
              <a:srgbClr val="00CCFF"/>
            </a:solidFill>
            <a:ln w="6350" cap="rnd">
              <a:solidFill>
                <a:schemeClr val="tx1"/>
              </a:solidFill>
            </a:ln>
            <a:effectLst>
              <a:outerShdw dist="25400" dir="2700000" algn="ctr" rotWithShape="0">
                <a:srgbClr val="CDCDCD">
                  <a:alpha val="49804"/>
                </a:srgbClr>
              </a:outerShdw>
            </a:effectLst>
          </p:spPr>
          <p:txBody>
            <a:bodyPr wrap="square" lIns="17145" tIns="17145" rIns="17145" bIns="17145" rtlCol="0" anchor="ctr">
              <a:noAutofit/>
            </a:bodyPr>
            <a:lstStyle/>
            <a:p>
              <a:pPr algn="ctr" defTabSz="857250"/>
              <a:r>
                <a:rPr lang="en-US" sz="938">
                  <a:solidFill>
                    <a:srgbClr val="616365"/>
                  </a:solidFill>
                  <a:latin typeface="Arial" panose="020B0604020202020204"/>
                </a:rPr>
                <a:t>RMA Only</a:t>
              </a:r>
            </a:p>
          </p:txBody>
        </p:sp>
      </p:grpSp>
      <p:sp>
        <p:nvSpPr>
          <p:cNvPr id="102" name="TextBox 101">
            <a:extLst>
              <a:ext uri="{FF2B5EF4-FFF2-40B4-BE49-F238E27FC236}">
                <a16:creationId xmlns:a16="http://schemas.microsoft.com/office/drawing/2014/main" id="{2A535DAA-FB8F-BDC9-C224-1B955C1F9E48}"/>
              </a:ext>
            </a:extLst>
          </p:cNvPr>
          <p:cNvSpPr txBox="1"/>
          <p:nvPr/>
        </p:nvSpPr>
        <p:spPr>
          <a:xfrm>
            <a:off x="309563" y="6000750"/>
            <a:ext cx="2652117" cy="428625"/>
          </a:xfrm>
          <a:prstGeom prst="rect">
            <a:avLst/>
          </a:prstGeom>
          <a:ln w="22225">
            <a:solidFill>
              <a:schemeClr val="accent1"/>
            </a:solidFill>
          </a:ln>
        </p:spPr>
        <p:style>
          <a:lnRef idx="2">
            <a:schemeClr val="accent4"/>
          </a:lnRef>
          <a:fillRef idx="1">
            <a:schemeClr val="lt1"/>
          </a:fillRef>
          <a:effectRef idx="0">
            <a:schemeClr val="accent4"/>
          </a:effectRef>
          <a:fontRef idx="minor">
            <a:schemeClr val="dk1"/>
          </a:fontRef>
        </p:style>
        <p:txBody>
          <a:bodyPr wrap="square" rtlCol="0">
            <a:noAutofit/>
          </a:bodyPr>
          <a:lstStyle/>
          <a:p>
            <a:pPr defTabSz="857250">
              <a:spcBef>
                <a:spcPct val="50000"/>
              </a:spcBef>
              <a:spcAft>
                <a:spcPts val="281"/>
              </a:spcAft>
            </a:pPr>
            <a:r>
              <a:rPr lang="en-US" sz="938" b="1">
                <a:solidFill>
                  <a:srgbClr val="616365"/>
                </a:solidFill>
                <a:latin typeface="Arial" panose="020B0604020202020204"/>
              </a:rPr>
              <a:t>Please Note:</a:t>
            </a:r>
          </a:p>
          <a:p>
            <a:pPr defTabSz="857250"/>
            <a:r>
              <a:rPr lang="en-US" sz="938">
                <a:solidFill>
                  <a:srgbClr val="616365"/>
                </a:solidFill>
                <a:latin typeface="Arial" panose="020B0604020202020204"/>
              </a:rPr>
              <a:t>These are census-based RMA geographies</a:t>
            </a:r>
          </a:p>
          <a:p>
            <a:pPr defTabSz="857250"/>
            <a:endParaRPr lang="en-US" sz="938">
              <a:solidFill>
                <a:srgbClr val="616365"/>
              </a:solidFill>
              <a:latin typeface="Arial" panose="020B0604020202020204"/>
            </a:endParaRPr>
          </a:p>
        </p:txBody>
      </p:sp>
    </p:spTree>
    <p:extLst>
      <p:ext uri="{BB962C8B-B14F-4D97-AF65-F5344CB8AC3E}">
        <p14:creationId xmlns:p14="http://schemas.microsoft.com/office/powerpoint/2010/main" val="5363828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CF73A7-7CFF-C593-3089-4CB5D4C87AB1}"/>
              </a:ext>
            </a:extLst>
          </p:cNvPr>
          <p:cNvSpPr>
            <a:spLocks noGrp="1"/>
          </p:cNvSpPr>
          <p:nvPr>
            <p:ph type="title"/>
          </p:nvPr>
        </p:nvSpPr>
        <p:spPr/>
        <p:txBody>
          <a:bodyPr/>
          <a:lstStyle/>
          <a:p>
            <a:r>
              <a:rPr lang="en-US" err="1"/>
              <a:t>Yesway</a:t>
            </a:r>
            <a:r>
              <a:rPr lang="en-US"/>
              <a:t>/</a:t>
            </a:r>
            <a:r>
              <a:rPr lang="en-US" err="1"/>
              <a:t>Allsups</a:t>
            </a:r>
            <a:endParaRPr lang="en-US"/>
          </a:p>
        </p:txBody>
      </p:sp>
      <p:sp>
        <p:nvSpPr>
          <p:cNvPr id="3" name="Text Placeholder 2">
            <a:extLst>
              <a:ext uri="{FF2B5EF4-FFF2-40B4-BE49-F238E27FC236}">
                <a16:creationId xmlns:a16="http://schemas.microsoft.com/office/drawing/2014/main" id="{9C1C6C7F-E2FB-2D95-7B05-888F1000D786}"/>
              </a:ext>
            </a:extLst>
          </p:cNvPr>
          <p:cNvSpPr>
            <a:spLocks noGrp="1"/>
          </p:cNvSpPr>
          <p:nvPr>
            <p:ph type="body" sz="quarter" idx="12"/>
          </p:nvPr>
        </p:nvSpPr>
        <p:spPr/>
        <p:txBody>
          <a:bodyPr vert="horz" lIns="0" tIns="0" rIns="0" bIns="0" rtlCol="0" anchor="b" anchorCtr="0">
            <a:noAutofit/>
          </a:bodyPr>
          <a:lstStyle/>
          <a:p>
            <a:pPr marL="68841" indent="0">
              <a:buNone/>
            </a:pPr>
            <a:endParaRPr lang="en-US"/>
          </a:p>
        </p:txBody>
      </p:sp>
      <p:sp>
        <p:nvSpPr>
          <p:cNvPr id="4" name="TextBox 3">
            <a:extLst>
              <a:ext uri="{FF2B5EF4-FFF2-40B4-BE49-F238E27FC236}">
                <a16:creationId xmlns:a16="http://schemas.microsoft.com/office/drawing/2014/main" id="{DF06D77C-2675-5610-4EA9-9BBDF35536D3}"/>
              </a:ext>
            </a:extLst>
          </p:cNvPr>
          <p:cNvSpPr txBox="1"/>
          <p:nvPr/>
        </p:nvSpPr>
        <p:spPr>
          <a:xfrm>
            <a:off x="5450288" y="1048883"/>
            <a:ext cx="1285875" cy="300038"/>
          </a:xfrm>
          <a:prstGeom prst="rect">
            <a:avLst/>
          </a:prstGeom>
          <a:solidFill>
            <a:srgbClr val="00CCFF"/>
          </a:solidFill>
          <a:ln w="6350" cap="rnd">
            <a:solidFill>
              <a:schemeClr val="tx1"/>
            </a:solidFill>
          </a:ln>
          <a:effectLst>
            <a:outerShdw dist="25400" dir="2700000" algn="ctr" rotWithShape="0">
              <a:srgbClr val="CDCDCD">
                <a:alpha val="49804"/>
              </a:srgbClr>
            </a:outerShdw>
          </a:effectLst>
        </p:spPr>
        <p:txBody>
          <a:bodyPr wrap="square" lIns="17145" tIns="17145" rIns="17145" bIns="17145" rtlCol="0" anchor="ctr">
            <a:noAutofit/>
          </a:bodyPr>
          <a:lstStyle>
            <a:defPPr>
              <a:defRPr lang="en-US"/>
            </a:defPPr>
            <a:lvl1pPr algn="ctr">
              <a:defRPr sz="1000">
                <a:latin typeface="+mj-lt"/>
              </a:defRPr>
            </a:lvl1pPr>
          </a:lstStyle>
          <a:p>
            <a:pPr defTabSz="857250"/>
            <a:r>
              <a:rPr lang="en-US" sz="938">
                <a:solidFill>
                  <a:srgbClr val="616365"/>
                </a:solidFill>
                <a:latin typeface="Arial" panose="020B0604020202020204"/>
              </a:rPr>
              <a:t>YES/ALL </a:t>
            </a:r>
            <a:br>
              <a:rPr lang="en-US" sz="938">
                <a:solidFill>
                  <a:srgbClr val="616365"/>
                </a:solidFill>
                <a:latin typeface="Arial" panose="020B0604020202020204"/>
              </a:rPr>
            </a:br>
            <a:r>
              <a:rPr lang="en-US" sz="938">
                <a:solidFill>
                  <a:srgbClr val="616365"/>
                </a:solidFill>
                <a:latin typeface="Arial" panose="020B0604020202020204"/>
              </a:rPr>
              <a:t>CORP</a:t>
            </a:r>
          </a:p>
        </p:txBody>
      </p:sp>
      <p:cxnSp>
        <p:nvCxnSpPr>
          <p:cNvPr id="5" name="Straight Connector 4">
            <a:extLst>
              <a:ext uri="{FF2B5EF4-FFF2-40B4-BE49-F238E27FC236}">
                <a16:creationId xmlns:a16="http://schemas.microsoft.com/office/drawing/2014/main" id="{210E3FA9-FD81-C715-D9F4-AC1611AB8306}"/>
              </a:ext>
            </a:extLst>
          </p:cNvPr>
          <p:cNvCxnSpPr>
            <a:cxnSpLocks/>
          </p:cNvCxnSpPr>
          <p:nvPr/>
        </p:nvCxnSpPr>
        <p:spPr>
          <a:xfrm>
            <a:off x="6093226" y="1360218"/>
            <a:ext cx="0" cy="271703"/>
          </a:xfrm>
          <a:prstGeom prst="line">
            <a:avLst/>
          </a:prstGeom>
          <a:ln>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791967F0-4C07-2DFC-343D-DA264C191FED}"/>
              </a:ext>
            </a:extLst>
          </p:cNvPr>
          <p:cNvCxnSpPr>
            <a:cxnSpLocks/>
          </p:cNvCxnSpPr>
          <p:nvPr/>
        </p:nvCxnSpPr>
        <p:spPr>
          <a:xfrm>
            <a:off x="5004041" y="1631920"/>
            <a:ext cx="2149253" cy="0"/>
          </a:xfrm>
          <a:prstGeom prst="line">
            <a:avLst/>
          </a:prstGeom>
          <a:ln>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7" name="TextBox 6">
            <a:extLst>
              <a:ext uri="{FF2B5EF4-FFF2-40B4-BE49-F238E27FC236}">
                <a16:creationId xmlns:a16="http://schemas.microsoft.com/office/drawing/2014/main" id="{658EB8CC-7FAA-1303-760A-6E56FDA4BA29}"/>
              </a:ext>
            </a:extLst>
          </p:cNvPr>
          <p:cNvSpPr txBox="1"/>
          <p:nvPr/>
        </p:nvSpPr>
        <p:spPr>
          <a:xfrm>
            <a:off x="6526044" y="1878806"/>
            <a:ext cx="1285875" cy="300038"/>
          </a:xfrm>
          <a:prstGeom prst="rect">
            <a:avLst/>
          </a:prstGeom>
          <a:solidFill>
            <a:srgbClr val="00CCFF"/>
          </a:solidFill>
          <a:ln w="6350" cap="rnd">
            <a:solidFill>
              <a:schemeClr val="tx1"/>
            </a:solidFill>
          </a:ln>
          <a:effectLst>
            <a:outerShdw dist="25400" dir="2700000" algn="ctr" rotWithShape="0">
              <a:srgbClr val="CDCDCD">
                <a:alpha val="49804"/>
              </a:srgbClr>
            </a:outerShdw>
          </a:effectLst>
        </p:spPr>
        <p:txBody>
          <a:bodyPr wrap="square" lIns="17145" tIns="17145" rIns="17145" bIns="17145" rtlCol="0" anchor="ctr">
            <a:noAutofit/>
          </a:bodyPr>
          <a:lstStyle>
            <a:defPPr>
              <a:defRPr lang="en-US"/>
            </a:defPPr>
            <a:lvl1pPr algn="ctr">
              <a:defRPr sz="1000">
                <a:latin typeface="+mj-lt"/>
              </a:defRPr>
            </a:lvl1pPr>
          </a:lstStyle>
          <a:p>
            <a:pPr defTabSz="857250"/>
            <a:r>
              <a:rPr lang="en-US" sz="938">
                <a:solidFill>
                  <a:srgbClr val="616365"/>
                </a:solidFill>
                <a:latin typeface="Arial" panose="020B0604020202020204"/>
              </a:rPr>
              <a:t>YES/ALL </a:t>
            </a:r>
            <a:br>
              <a:rPr lang="en-US" sz="938">
                <a:solidFill>
                  <a:srgbClr val="616365"/>
                </a:solidFill>
                <a:latin typeface="Arial" panose="020B0604020202020204"/>
              </a:rPr>
            </a:br>
            <a:r>
              <a:rPr lang="en-US" sz="938">
                <a:solidFill>
                  <a:srgbClr val="616365"/>
                </a:solidFill>
                <a:latin typeface="Arial" panose="020B0604020202020204"/>
              </a:rPr>
              <a:t>WEST DIV</a:t>
            </a:r>
          </a:p>
        </p:txBody>
      </p:sp>
      <p:sp>
        <p:nvSpPr>
          <p:cNvPr id="9" name="TextBox 8">
            <a:extLst>
              <a:ext uri="{FF2B5EF4-FFF2-40B4-BE49-F238E27FC236}">
                <a16:creationId xmlns:a16="http://schemas.microsoft.com/office/drawing/2014/main" id="{76E172D0-DF9C-BD7A-7F21-B7A33E009A49}"/>
              </a:ext>
            </a:extLst>
          </p:cNvPr>
          <p:cNvSpPr txBox="1"/>
          <p:nvPr/>
        </p:nvSpPr>
        <p:spPr>
          <a:xfrm>
            <a:off x="4374533" y="1878806"/>
            <a:ext cx="1285875" cy="300038"/>
          </a:xfrm>
          <a:prstGeom prst="rect">
            <a:avLst/>
          </a:prstGeom>
          <a:solidFill>
            <a:srgbClr val="00CCFF"/>
          </a:solidFill>
          <a:ln w="6350" cap="rnd">
            <a:solidFill>
              <a:schemeClr val="tx1"/>
            </a:solidFill>
          </a:ln>
          <a:effectLst>
            <a:outerShdw dist="25400" dir="2700000" algn="ctr" rotWithShape="0">
              <a:srgbClr val="CDCDCD">
                <a:alpha val="49804"/>
              </a:srgbClr>
            </a:outerShdw>
          </a:effectLst>
        </p:spPr>
        <p:txBody>
          <a:bodyPr wrap="square" lIns="17145" tIns="17145" rIns="17145" bIns="17145" rtlCol="0" anchor="ctr">
            <a:noAutofit/>
          </a:bodyPr>
          <a:lstStyle>
            <a:defPPr>
              <a:defRPr lang="en-US"/>
            </a:defPPr>
            <a:lvl1pPr algn="ctr">
              <a:defRPr sz="1000">
                <a:latin typeface="+mj-lt"/>
              </a:defRPr>
            </a:lvl1pPr>
          </a:lstStyle>
          <a:p>
            <a:pPr defTabSz="857250"/>
            <a:r>
              <a:rPr lang="en-US" sz="938">
                <a:solidFill>
                  <a:srgbClr val="616365"/>
                </a:solidFill>
                <a:latin typeface="Arial" panose="020B0604020202020204"/>
              </a:rPr>
              <a:t>YES/ALL </a:t>
            </a:r>
            <a:br>
              <a:rPr lang="en-US" sz="938">
                <a:solidFill>
                  <a:srgbClr val="616365"/>
                </a:solidFill>
                <a:latin typeface="Arial" panose="020B0604020202020204"/>
              </a:rPr>
            </a:br>
            <a:r>
              <a:rPr lang="en-US" sz="938">
                <a:solidFill>
                  <a:srgbClr val="616365"/>
                </a:solidFill>
                <a:latin typeface="Arial" panose="020B0604020202020204"/>
              </a:rPr>
              <a:t>EAST DIV</a:t>
            </a:r>
          </a:p>
        </p:txBody>
      </p:sp>
      <p:cxnSp>
        <p:nvCxnSpPr>
          <p:cNvPr id="10" name="Straight Connector 9">
            <a:extLst>
              <a:ext uri="{FF2B5EF4-FFF2-40B4-BE49-F238E27FC236}">
                <a16:creationId xmlns:a16="http://schemas.microsoft.com/office/drawing/2014/main" id="{519C3E6A-A213-B5D1-0A3B-AC755C86CB72}"/>
              </a:ext>
            </a:extLst>
          </p:cNvPr>
          <p:cNvCxnSpPr>
            <a:cxnSpLocks/>
          </p:cNvCxnSpPr>
          <p:nvPr/>
        </p:nvCxnSpPr>
        <p:spPr>
          <a:xfrm>
            <a:off x="5004040" y="1638912"/>
            <a:ext cx="0" cy="238644"/>
          </a:xfrm>
          <a:prstGeom prst="line">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B4E73DFF-4846-2E08-C777-3F4D3DD51A3A}"/>
              </a:ext>
            </a:extLst>
          </p:cNvPr>
          <p:cNvCxnSpPr>
            <a:cxnSpLocks/>
          </p:cNvCxnSpPr>
          <p:nvPr/>
        </p:nvCxnSpPr>
        <p:spPr>
          <a:xfrm>
            <a:off x="7153294" y="1638912"/>
            <a:ext cx="0" cy="238644"/>
          </a:xfrm>
          <a:prstGeom prst="line">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59455902-BA84-DF04-280D-16C2ACB711B3}"/>
              </a:ext>
            </a:extLst>
          </p:cNvPr>
          <p:cNvSpPr txBox="1"/>
          <p:nvPr/>
        </p:nvSpPr>
        <p:spPr>
          <a:xfrm>
            <a:off x="4672703" y="2473523"/>
            <a:ext cx="1285875" cy="300038"/>
          </a:xfrm>
          <a:prstGeom prst="rect">
            <a:avLst/>
          </a:prstGeom>
          <a:solidFill>
            <a:srgbClr val="00CCFF"/>
          </a:solidFill>
          <a:ln w="6350" cap="rnd">
            <a:solidFill>
              <a:schemeClr val="tx1"/>
            </a:solidFill>
          </a:ln>
          <a:effectLst>
            <a:outerShdw dist="25400" dir="2700000" algn="ctr" rotWithShape="0">
              <a:srgbClr val="CDCDCD">
                <a:alpha val="49804"/>
              </a:srgbClr>
            </a:outerShdw>
          </a:effectLst>
        </p:spPr>
        <p:txBody>
          <a:bodyPr wrap="square" lIns="17145" tIns="17145" rIns="17145" bIns="17145" rtlCol="0" anchor="ctr">
            <a:noAutofit/>
          </a:bodyPr>
          <a:lstStyle>
            <a:defPPr>
              <a:defRPr lang="en-US"/>
            </a:defPPr>
            <a:lvl1pPr algn="ctr">
              <a:defRPr sz="1000">
                <a:latin typeface="+mj-lt"/>
              </a:defRPr>
            </a:lvl1pPr>
          </a:lstStyle>
          <a:p>
            <a:pPr defTabSz="857250"/>
            <a:r>
              <a:rPr lang="en-US" sz="938">
                <a:solidFill>
                  <a:srgbClr val="616365"/>
                </a:solidFill>
                <a:latin typeface="Arial" panose="020B0604020202020204"/>
              </a:rPr>
              <a:t>YES/ALL </a:t>
            </a:r>
            <a:br>
              <a:rPr lang="en-US" sz="938">
                <a:solidFill>
                  <a:srgbClr val="616365"/>
                </a:solidFill>
                <a:latin typeface="Arial" panose="020B0604020202020204"/>
              </a:rPr>
            </a:br>
            <a:r>
              <a:rPr lang="en-US" sz="938">
                <a:solidFill>
                  <a:srgbClr val="616365"/>
                </a:solidFill>
                <a:latin typeface="Arial" panose="020B0604020202020204"/>
              </a:rPr>
              <a:t>ABILENE</a:t>
            </a:r>
          </a:p>
        </p:txBody>
      </p:sp>
      <p:sp>
        <p:nvSpPr>
          <p:cNvPr id="14" name="TextBox 13">
            <a:extLst>
              <a:ext uri="{FF2B5EF4-FFF2-40B4-BE49-F238E27FC236}">
                <a16:creationId xmlns:a16="http://schemas.microsoft.com/office/drawing/2014/main" id="{F3016E86-FE75-DD9F-266F-129C152D8C2D}"/>
              </a:ext>
            </a:extLst>
          </p:cNvPr>
          <p:cNvSpPr txBox="1"/>
          <p:nvPr/>
        </p:nvSpPr>
        <p:spPr>
          <a:xfrm>
            <a:off x="4672703" y="3068240"/>
            <a:ext cx="1285875" cy="300038"/>
          </a:xfrm>
          <a:prstGeom prst="rect">
            <a:avLst/>
          </a:prstGeom>
          <a:solidFill>
            <a:srgbClr val="00CCFF"/>
          </a:solidFill>
          <a:ln w="6350" cap="rnd">
            <a:solidFill>
              <a:schemeClr val="tx1"/>
            </a:solidFill>
          </a:ln>
          <a:effectLst>
            <a:outerShdw dist="25400" dir="2700000" algn="ctr" rotWithShape="0">
              <a:srgbClr val="CDCDCD">
                <a:alpha val="49804"/>
              </a:srgbClr>
            </a:outerShdw>
          </a:effectLst>
        </p:spPr>
        <p:txBody>
          <a:bodyPr wrap="square" lIns="17145" tIns="17145" rIns="17145" bIns="17145" rtlCol="0" anchor="ctr">
            <a:noAutofit/>
          </a:bodyPr>
          <a:lstStyle>
            <a:defPPr>
              <a:defRPr lang="en-US"/>
            </a:defPPr>
            <a:lvl1pPr algn="ctr">
              <a:defRPr sz="1000">
                <a:latin typeface="+mj-lt"/>
              </a:defRPr>
            </a:lvl1pPr>
          </a:lstStyle>
          <a:p>
            <a:pPr defTabSz="857250"/>
            <a:r>
              <a:rPr lang="en-US" sz="938">
                <a:solidFill>
                  <a:srgbClr val="616365"/>
                </a:solidFill>
                <a:latin typeface="Arial" panose="020B0604020202020204"/>
              </a:rPr>
              <a:t>YES/ALL </a:t>
            </a:r>
            <a:br>
              <a:rPr lang="en-US" sz="938">
                <a:solidFill>
                  <a:srgbClr val="616365"/>
                </a:solidFill>
                <a:latin typeface="Arial" panose="020B0604020202020204"/>
              </a:rPr>
            </a:br>
            <a:r>
              <a:rPr lang="en-US" sz="938">
                <a:solidFill>
                  <a:srgbClr val="616365"/>
                </a:solidFill>
                <a:latin typeface="Arial" panose="020B0604020202020204"/>
              </a:rPr>
              <a:t>DFW</a:t>
            </a:r>
          </a:p>
        </p:txBody>
      </p:sp>
      <p:sp>
        <p:nvSpPr>
          <p:cNvPr id="17" name="TextBox 16">
            <a:extLst>
              <a:ext uri="{FF2B5EF4-FFF2-40B4-BE49-F238E27FC236}">
                <a16:creationId xmlns:a16="http://schemas.microsoft.com/office/drawing/2014/main" id="{6CC013C8-A1CD-C3B6-F5B9-5306B2AD787A}"/>
              </a:ext>
            </a:extLst>
          </p:cNvPr>
          <p:cNvSpPr txBox="1"/>
          <p:nvPr/>
        </p:nvSpPr>
        <p:spPr>
          <a:xfrm>
            <a:off x="6824214" y="2473523"/>
            <a:ext cx="1285875" cy="300038"/>
          </a:xfrm>
          <a:prstGeom prst="rect">
            <a:avLst/>
          </a:prstGeom>
          <a:solidFill>
            <a:srgbClr val="00CCFF"/>
          </a:solidFill>
          <a:ln w="6350" cap="rnd">
            <a:solidFill>
              <a:schemeClr val="tx1"/>
            </a:solidFill>
          </a:ln>
          <a:effectLst>
            <a:outerShdw dist="25400" dir="2700000" algn="ctr" rotWithShape="0">
              <a:srgbClr val="CDCDCD">
                <a:alpha val="49804"/>
              </a:srgbClr>
            </a:outerShdw>
          </a:effectLst>
        </p:spPr>
        <p:txBody>
          <a:bodyPr wrap="square" lIns="17145" tIns="17145" rIns="17145" bIns="17145" rtlCol="0" anchor="ctr">
            <a:noAutofit/>
          </a:bodyPr>
          <a:lstStyle>
            <a:defPPr>
              <a:defRPr lang="en-US"/>
            </a:defPPr>
            <a:lvl1pPr algn="ctr">
              <a:defRPr sz="1000">
                <a:latin typeface="+mj-lt"/>
              </a:defRPr>
            </a:lvl1pPr>
          </a:lstStyle>
          <a:p>
            <a:pPr defTabSz="857250"/>
            <a:r>
              <a:rPr lang="en-US" sz="938">
                <a:solidFill>
                  <a:srgbClr val="616365"/>
                </a:solidFill>
                <a:latin typeface="Arial" panose="020B0604020202020204"/>
              </a:rPr>
              <a:t>YES/ALL </a:t>
            </a:r>
            <a:br>
              <a:rPr lang="en-US" sz="938">
                <a:solidFill>
                  <a:srgbClr val="616365"/>
                </a:solidFill>
                <a:latin typeface="Arial" panose="020B0604020202020204"/>
              </a:rPr>
            </a:br>
            <a:r>
              <a:rPr lang="en-US" sz="938">
                <a:solidFill>
                  <a:srgbClr val="616365"/>
                </a:solidFill>
                <a:latin typeface="Arial" panose="020B0604020202020204"/>
              </a:rPr>
              <a:t>ALB/SA FE</a:t>
            </a:r>
          </a:p>
        </p:txBody>
      </p:sp>
      <p:sp>
        <p:nvSpPr>
          <p:cNvPr id="18" name="TextBox 17">
            <a:extLst>
              <a:ext uri="{FF2B5EF4-FFF2-40B4-BE49-F238E27FC236}">
                <a16:creationId xmlns:a16="http://schemas.microsoft.com/office/drawing/2014/main" id="{8BBC5AA6-4649-B9A2-2826-4C1152DCA690}"/>
              </a:ext>
            </a:extLst>
          </p:cNvPr>
          <p:cNvSpPr txBox="1"/>
          <p:nvPr/>
        </p:nvSpPr>
        <p:spPr>
          <a:xfrm>
            <a:off x="6824214" y="3068240"/>
            <a:ext cx="1285875" cy="300038"/>
          </a:xfrm>
          <a:prstGeom prst="rect">
            <a:avLst/>
          </a:prstGeom>
          <a:solidFill>
            <a:srgbClr val="00CCFF"/>
          </a:solidFill>
          <a:ln w="6350" cap="rnd">
            <a:solidFill>
              <a:schemeClr val="tx1"/>
            </a:solidFill>
          </a:ln>
          <a:effectLst>
            <a:outerShdw dist="25400" dir="2700000" algn="ctr" rotWithShape="0">
              <a:srgbClr val="CDCDCD">
                <a:alpha val="49804"/>
              </a:srgbClr>
            </a:outerShdw>
          </a:effectLst>
        </p:spPr>
        <p:txBody>
          <a:bodyPr wrap="square" lIns="17145" tIns="17145" rIns="17145" bIns="17145" rtlCol="0" anchor="ctr">
            <a:noAutofit/>
          </a:bodyPr>
          <a:lstStyle>
            <a:defPPr>
              <a:defRPr lang="en-US"/>
            </a:defPPr>
            <a:lvl1pPr algn="ctr">
              <a:defRPr sz="1000">
                <a:latin typeface="+mj-lt"/>
              </a:defRPr>
            </a:lvl1pPr>
          </a:lstStyle>
          <a:p>
            <a:pPr defTabSz="857250"/>
            <a:r>
              <a:rPr lang="en-US" sz="938">
                <a:solidFill>
                  <a:srgbClr val="616365"/>
                </a:solidFill>
                <a:latin typeface="Arial" panose="020B0604020202020204"/>
              </a:rPr>
              <a:t>YES/ALL </a:t>
            </a:r>
            <a:br>
              <a:rPr lang="en-US" sz="938">
                <a:solidFill>
                  <a:srgbClr val="616365"/>
                </a:solidFill>
                <a:latin typeface="Arial" panose="020B0604020202020204"/>
              </a:rPr>
            </a:br>
            <a:r>
              <a:rPr lang="en-US" sz="938">
                <a:solidFill>
                  <a:srgbClr val="616365"/>
                </a:solidFill>
                <a:latin typeface="Arial" panose="020B0604020202020204"/>
              </a:rPr>
              <a:t>PANHANDLE</a:t>
            </a:r>
          </a:p>
        </p:txBody>
      </p:sp>
      <p:sp>
        <p:nvSpPr>
          <p:cNvPr id="19" name="TextBox 18">
            <a:extLst>
              <a:ext uri="{FF2B5EF4-FFF2-40B4-BE49-F238E27FC236}">
                <a16:creationId xmlns:a16="http://schemas.microsoft.com/office/drawing/2014/main" id="{F946A41F-E6B9-94BA-7F09-C66354082B49}"/>
              </a:ext>
            </a:extLst>
          </p:cNvPr>
          <p:cNvSpPr txBox="1"/>
          <p:nvPr/>
        </p:nvSpPr>
        <p:spPr>
          <a:xfrm>
            <a:off x="6826566" y="3662958"/>
            <a:ext cx="1285875" cy="300038"/>
          </a:xfrm>
          <a:prstGeom prst="rect">
            <a:avLst/>
          </a:prstGeom>
          <a:solidFill>
            <a:srgbClr val="00CCFF"/>
          </a:solidFill>
          <a:ln w="6350" cap="rnd">
            <a:solidFill>
              <a:schemeClr val="tx1"/>
            </a:solidFill>
          </a:ln>
          <a:effectLst>
            <a:outerShdw dist="25400" dir="2700000" algn="ctr" rotWithShape="0">
              <a:srgbClr val="CDCDCD">
                <a:alpha val="49804"/>
              </a:srgbClr>
            </a:outerShdw>
          </a:effectLst>
        </p:spPr>
        <p:txBody>
          <a:bodyPr wrap="square" lIns="17145" tIns="17145" rIns="17145" bIns="17145" rtlCol="0" anchor="ctr">
            <a:noAutofit/>
          </a:bodyPr>
          <a:lstStyle>
            <a:defPPr>
              <a:defRPr lang="en-US"/>
            </a:defPPr>
            <a:lvl1pPr algn="ctr">
              <a:defRPr sz="1000">
                <a:latin typeface="+mj-lt"/>
              </a:defRPr>
            </a:lvl1pPr>
          </a:lstStyle>
          <a:p>
            <a:pPr defTabSz="857250"/>
            <a:r>
              <a:rPr lang="en-US" sz="938">
                <a:solidFill>
                  <a:srgbClr val="616365"/>
                </a:solidFill>
                <a:latin typeface="Arial" panose="020B0604020202020204"/>
              </a:rPr>
              <a:t>YES/ALL </a:t>
            </a:r>
            <a:br>
              <a:rPr lang="en-US" sz="938">
                <a:solidFill>
                  <a:srgbClr val="616365"/>
                </a:solidFill>
                <a:latin typeface="Arial" panose="020B0604020202020204"/>
              </a:rPr>
            </a:br>
            <a:r>
              <a:rPr lang="en-US" sz="938">
                <a:solidFill>
                  <a:srgbClr val="616365"/>
                </a:solidFill>
                <a:latin typeface="Arial" panose="020B0604020202020204"/>
              </a:rPr>
              <a:t>PRMAN BSN</a:t>
            </a:r>
          </a:p>
        </p:txBody>
      </p:sp>
      <p:sp>
        <p:nvSpPr>
          <p:cNvPr id="20" name="TextBox 19">
            <a:extLst>
              <a:ext uri="{FF2B5EF4-FFF2-40B4-BE49-F238E27FC236}">
                <a16:creationId xmlns:a16="http://schemas.microsoft.com/office/drawing/2014/main" id="{3354BEC1-BAFF-6AE5-949A-8E99A07F55D7}"/>
              </a:ext>
            </a:extLst>
          </p:cNvPr>
          <p:cNvSpPr txBox="1"/>
          <p:nvPr/>
        </p:nvSpPr>
        <p:spPr>
          <a:xfrm>
            <a:off x="6824214" y="4257675"/>
            <a:ext cx="1285875" cy="300038"/>
          </a:xfrm>
          <a:prstGeom prst="rect">
            <a:avLst/>
          </a:prstGeom>
          <a:solidFill>
            <a:srgbClr val="00CCFF"/>
          </a:solidFill>
          <a:ln w="6350" cap="rnd">
            <a:solidFill>
              <a:schemeClr val="tx1"/>
            </a:solidFill>
          </a:ln>
          <a:effectLst>
            <a:outerShdw dist="25400" dir="2700000" algn="ctr" rotWithShape="0">
              <a:srgbClr val="CDCDCD">
                <a:alpha val="49804"/>
              </a:srgbClr>
            </a:outerShdw>
          </a:effectLst>
        </p:spPr>
        <p:txBody>
          <a:bodyPr wrap="square" lIns="17145" tIns="17145" rIns="17145" bIns="17145" rtlCol="0" anchor="ctr">
            <a:noAutofit/>
          </a:bodyPr>
          <a:lstStyle>
            <a:defPPr>
              <a:defRPr lang="en-US"/>
            </a:defPPr>
            <a:lvl1pPr algn="ctr">
              <a:defRPr sz="1000">
                <a:latin typeface="+mj-lt"/>
              </a:defRPr>
            </a:lvl1pPr>
          </a:lstStyle>
          <a:p>
            <a:pPr defTabSz="857250"/>
            <a:r>
              <a:rPr lang="en-US" sz="938">
                <a:solidFill>
                  <a:srgbClr val="616365"/>
                </a:solidFill>
                <a:latin typeface="Arial" panose="020B0604020202020204"/>
              </a:rPr>
              <a:t>YES/ALL </a:t>
            </a:r>
            <a:br>
              <a:rPr lang="en-US" sz="938">
                <a:solidFill>
                  <a:srgbClr val="616365"/>
                </a:solidFill>
                <a:latin typeface="Arial" panose="020B0604020202020204"/>
              </a:rPr>
            </a:br>
            <a:r>
              <a:rPr lang="en-US" sz="938">
                <a:solidFill>
                  <a:srgbClr val="616365"/>
                </a:solidFill>
                <a:latin typeface="Arial" panose="020B0604020202020204"/>
              </a:rPr>
              <a:t>W TEXAS</a:t>
            </a:r>
          </a:p>
        </p:txBody>
      </p:sp>
      <p:cxnSp>
        <p:nvCxnSpPr>
          <p:cNvPr id="21" name="Straight Connector 20">
            <a:extLst>
              <a:ext uri="{FF2B5EF4-FFF2-40B4-BE49-F238E27FC236}">
                <a16:creationId xmlns:a16="http://schemas.microsoft.com/office/drawing/2014/main" id="{FCBCC59D-758F-D606-7A36-120034B79373}"/>
              </a:ext>
            </a:extLst>
          </p:cNvPr>
          <p:cNvCxnSpPr>
            <a:cxnSpLocks/>
          </p:cNvCxnSpPr>
          <p:nvPr/>
        </p:nvCxnSpPr>
        <p:spPr>
          <a:xfrm>
            <a:off x="6600919" y="2178844"/>
            <a:ext cx="0" cy="2228850"/>
          </a:xfrm>
          <a:prstGeom prst="line">
            <a:avLst/>
          </a:prstGeom>
          <a:ln>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8B419978-A1E5-AAEE-F947-BFEF18373F72}"/>
              </a:ext>
            </a:extLst>
          </p:cNvPr>
          <p:cNvCxnSpPr>
            <a:cxnSpLocks/>
          </p:cNvCxnSpPr>
          <p:nvPr/>
        </p:nvCxnSpPr>
        <p:spPr>
          <a:xfrm>
            <a:off x="6603176" y="2618612"/>
            <a:ext cx="221038" cy="0"/>
          </a:xfrm>
          <a:prstGeom prst="line">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4E71950E-C1A7-A59C-015F-FE32645E3B3F}"/>
              </a:ext>
            </a:extLst>
          </p:cNvPr>
          <p:cNvCxnSpPr>
            <a:cxnSpLocks/>
          </p:cNvCxnSpPr>
          <p:nvPr/>
        </p:nvCxnSpPr>
        <p:spPr>
          <a:xfrm>
            <a:off x="6603176" y="3214973"/>
            <a:ext cx="221038" cy="0"/>
          </a:xfrm>
          <a:prstGeom prst="line">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B2D11A30-B1F7-5E07-7DA4-B049D0259BA5}"/>
              </a:ext>
            </a:extLst>
          </p:cNvPr>
          <p:cNvCxnSpPr>
            <a:cxnSpLocks/>
          </p:cNvCxnSpPr>
          <p:nvPr/>
        </p:nvCxnSpPr>
        <p:spPr>
          <a:xfrm>
            <a:off x="6603176" y="3811333"/>
            <a:ext cx="221038" cy="0"/>
          </a:xfrm>
          <a:prstGeom prst="line">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14300ED3-80FC-A6FF-710B-38D00DC0BEA5}"/>
              </a:ext>
            </a:extLst>
          </p:cNvPr>
          <p:cNvCxnSpPr>
            <a:cxnSpLocks/>
          </p:cNvCxnSpPr>
          <p:nvPr/>
        </p:nvCxnSpPr>
        <p:spPr>
          <a:xfrm>
            <a:off x="6603176" y="4407694"/>
            <a:ext cx="221038" cy="0"/>
          </a:xfrm>
          <a:prstGeom prst="line">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59ABEE54-4381-5A4C-E8E7-E03CC134680E}"/>
              </a:ext>
            </a:extLst>
          </p:cNvPr>
          <p:cNvCxnSpPr>
            <a:cxnSpLocks/>
          </p:cNvCxnSpPr>
          <p:nvPr/>
        </p:nvCxnSpPr>
        <p:spPr>
          <a:xfrm>
            <a:off x="4449408" y="2178844"/>
            <a:ext cx="0" cy="1632489"/>
          </a:xfrm>
          <a:prstGeom prst="line">
            <a:avLst/>
          </a:prstGeom>
          <a:ln>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38749546-2A0E-253A-4F43-82D5C33571BD}"/>
              </a:ext>
            </a:extLst>
          </p:cNvPr>
          <p:cNvCxnSpPr>
            <a:cxnSpLocks/>
          </p:cNvCxnSpPr>
          <p:nvPr/>
        </p:nvCxnSpPr>
        <p:spPr>
          <a:xfrm>
            <a:off x="4451665" y="2618612"/>
            <a:ext cx="221038" cy="0"/>
          </a:xfrm>
          <a:prstGeom prst="line">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7178503C-68FD-1716-2F91-9FB7C4E11528}"/>
              </a:ext>
            </a:extLst>
          </p:cNvPr>
          <p:cNvCxnSpPr>
            <a:cxnSpLocks/>
          </p:cNvCxnSpPr>
          <p:nvPr/>
        </p:nvCxnSpPr>
        <p:spPr>
          <a:xfrm>
            <a:off x="4451665" y="3214973"/>
            <a:ext cx="221038" cy="0"/>
          </a:xfrm>
          <a:prstGeom prst="line">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nvGrpSpPr>
          <p:cNvPr id="31" name="Group 30">
            <a:extLst>
              <a:ext uri="{FF2B5EF4-FFF2-40B4-BE49-F238E27FC236}">
                <a16:creationId xmlns:a16="http://schemas.microsoft.com/office/drawing/2014/main" id="{AC9CEE8E-4C48-5587-3B1B-71CBE745F87D}"/>
              </a:ext>
            </a:extLst>
          </p:cNvPr>
          <p:cNvGrpSpPr/>
          <p:nvPr/>
        </p:nvGrpSpPr>
        <p:grpSpPr>
          <a:xfrm>
            <a:off x="9739313" y="6000750"/>
            <a:ext cx="2143125" cy="428625"/>
            <a:chOff x="10287000" y="6270073"/>
            <a:chExt cx="2286000" cy="457200"/>
          </a:xfrm>
        </p:grpSpPr>
        <p:sp>
          <p:nvSpPr>
            <p:cNvPr id="32" name="Text Box 38">
              <a:extLst>
                <a:ext uri="{FF2B5EF4-FFF2-40B4-BE49-F238E27FC236}">
                  <a16:creationId xmlns:a16="http://schemas.microsoft.com/office/drawing/2014/main" id="{C7007499-EEB4-C8AE-8691-7B6A77FE839B}"/>
                </a:ext>
              </a:extLst>
            </p:cNvPr>
            <p:cNvSpPr txBox="1">
              <a:spLocks noChangeArrowheads="1"/>
            </p:cNvSpPr>
            <p:nvPr/>
          </p:nvSpPr>
          <p:spPr bwMode="auto">
            <a:xfrm>
              <a:off x="10287000" y="6270073"/>
              <a:ext cx="2286000" cy="457200"/>
            </a:xfrm>
            <a:prstGeom prst="rect">
              <a:avLst/>
            </a:prstGeom>
            <a:solidFill>
              <a:srgbClr val="FFFFFF"/>
            </a:solidFill>
            <a:ln w="22225">
              <a:solidFill>
                <a:schemeClr val="accent1"/>
              </a:solidFill>
              <a:miter lim="800000"/>
              <a:headEnd/>
              <a:tailEnd/>
            </a:ln>
          </p:spPr>
          <p:txBody>
            <a:bodyPr wrap="square">
              <a:noAutofit/>
            </a:bodyPr>
            <a:lstStyle/>
            <a:p>
              <a:pPr defTabSz="857250">
                <a:spcBef>
                  <a:spcPct val="50000"/>
                </a:spcBef>
              </a:pPr>
              <a:r>
                <a:rPr lang="en-US" sz="938" b="1" u="sng">
                  <a:solidFill>
                    <a:srgbClr val="616365"/>
                  </a:solidFill>
                  <a:latin typeface="Arial" panose="020B0604020202020204"/>
                </a:rPr>
                <a:t>Key</a:t>
              </a:r>
              <a:r>
                <a:rPr lang="en-US" sz="1125" u="sng">
                  <a:solidFill>
                    <a:srgbClr val="616365"/>
                  </a:solidFill>
                  <a:latin typeface="Times New Roman" pitchFamily="18" charset="0"/>
                </a:rPr>
                <a:t>:</a:t>
              </a:r>
            </a:p>
          </p:txBody>
        </p:sp>
        <p:sp>
          <p:nvSpPr>
            <p:cNvPr id="33" name="TextBox 32">
              <a:extLst>
                <a:ext uri="{FF2B5EF4-FFF2-40B4-BE49-F238E27FC236}">
                  <a16:creationId xmlns:a16="http://schemas.microsoft.com/office/drawing/2014/main" id="{770A4EC6-3979-465A-F0FE-027DEEE95109}"/>
                </a:ext>
              </a:extLst>
            </p:cNvPr>
            <p:cNvSpPr txBox="1"/>
            <p:nvPr/>
          </p:nvSpPr>
          <p:spPr>
            <a:xfrm>
              <a:off x="10934694" y="6338653"/>
              <a:ext cx="1371600" cy="320040"/>
            </a:xfrm>
            <a:prstGeom prst="rect">
              <a:avLst/>
            </a:prstGeom>
            <a:solidFill>
              <a:srgbClr val="00CCFF"/>
            </a:solidFill>
            <a:ln w="6350" cap="rnd">
              <a:solidFill>
                <a:schemeClr val="tx1"/>
              </a:solidFill>
            </a:ln>
            <a:effectLst>
              <a:outerShdw dist="25400" dir="2700000" algn="ctr" rotWithShape="0">
                <a:srgbClr val="CDCDCD">
                  <a:alpha val="49804"/>
                </a:srgbClr>
              </a:outerShdw>
            </a:effectLst>
          </p:spPr>
          <p:txBody>
            <a:bodyPr wrap="square" lIns="17145" tIns="17145" rIns="17145" bIns="17145" rtlCol="0" anchor="ctr">
              <a:noAutofit/>
            </a:bodyPr>
            <a:lstStyle/>
            <a:p>
              <a:pPr algn="ctr" defTabSz="857250"/>
              <a:r>
                <a:rPr lang="en-US" sz="938">
                  <a:solidFill>
                    <a:srgbClr val="616365"/>
                  </a:solidFill>
                  <a:latin typeface="Arial" panose="020B0604020202020204"/>
                </a:rPr>
                <a:t>RMA Only</a:t>
              </a:r>
            </a:p>
          </p:txBody>
        </p:sp>
      </p:grpSp>
      <p:sp>
        <p:nvSpPr>
          <p:cNvPr id="34" name="TextBox 33">
            <a:extLst>
              <a:ext uri="{FF2B5EF4-FFF2-40B4-BE49-F238E27FC236}">
                <a16:creationId xmlns:a16="http://schemas.microsoft.com/office/drawing/2014/main" id="{C28B1245-D49F-43DE-5A75-748BB6D7F527}"/>
              </a:ext>
            </a:extLst>
          </p:cNvPr>
          <p:cNvSpPr txBox="1"/>
          <p:nvPr/>
        </p:nvSpPr>
        <p:spPr>
          <a:xfrm>
            <a:off x="309563" y="6000750"/>
            <a:ext cx="4286250" cy="428625"/>
          </a:xfrm>
          <a:prstGeom prst="rect">
            <a:avLst/>
          </a:prstGeom>
          <a:ln w="22225">
            <a:solidFill>
              <a:schemeClr val="accent1"/>
            </a:solidFill>
          </a:ln>
        </p:spPr>
        <p:style>
          <a:lnRef idx="2">
            <a:schemeClr val="accent4"/>
          </a:lnRef>
          <a:fillRef idx="1">
            <a:schemeClr val="lt1"/>
          </a:fillRef>
          <a:effectRef idx="0">
            <a:schemeClr val="accent4"/>
          </a:effectRef>
          <a:fontRef idx="minor">
            <a:schemeClr val="dk1"/>
          </a:fontRef>
        </p:style>
        <p:txBody>
          <a:bodyPr wrap="square" rtlCol="0">
            <a:noAutofit/>
          </a:bodyPr>
          <a:lstStyle/>
          <a:p>
            <a:pPr defTabSz="857250">
              <a:spcBef>
                <a:spcPct val="50000"/>
              </a:spcBef>
              <a:spcAft>
                <a:spcPts val="281"/>
              </a:spcAft>
            </a:pPr>
            <a:r>
              <a:rPr lang="en-US" sz="938" b="1">
                <a:solidFill>
                  <a:srgbClr val="616365"/>
                </a:solidFill>
                <a:latin typeface="Arial" panose="020B0604020202020204"/>
              </a:rPr>
              <a:t>Please Note:</a:t>
            </a:r>
          </a:p>
          <a:p>
            <a:pPr defTabSz="857250"/>
            <a:r>
              <a:rPr lang="en-US" sz="938">
                <a:solidFill>
                  <a:srgbClr val="616365"/>
                </a:solidFill>
                <a:latin typeface="Arial" panose="020B0604020202020204"/>
              </a:rPr>
              <a:t>These are census-based RMA geographies</a:t>
            </a:r>
          </a:p>
          <a:p>
            <a:pPr defTabSz="857250"/>
            <a:endParaRPr lang="en-US" sz="938">
              <a:solidFill>
                <a:srgbClr val="616365"/>
              </a:solidFill>
              <a:latin typeface="Arial" panose="020B0604020202020204"/>
            </a:endParaRPr>
          </a:p>
        </p:txBody>
      </p:sp>
      <p:sp>
        <p:nvSpPr>
          <p:cNvPr id="35" name="TextBox 34">
            <a:extLst>
              <a:ext uri="{FF2B5EF4-FFF2-40B4-BE49-F238E27FC236}">
                <a16:creationId xmlns:a16="http://schemas.microsoft.com/office/drawing/2014/main" id="{06A2B8D2-29C7-7CAE-575B-CCE5B72926F3}"/>
              </a:ext>
            </a:extLst>
          </p:cNvPr>
          <p:cNvSpPr txBox="1"/>
          <p:nvPr/>
        </p:nvSpPr>
        <p:spPr>
          <a:xfrm>
            <a:off x="4673104" y="3662958"/>
            <a:ext cx="1285875" cy="300038"/>
          </a:xfrm>
          <a:prstGeom prst="rect">
            <a:avLst/>
          </a:prstGeom>
          <a:solidFill>
            <a:srgbClr val="00CCFF"/>
          </a:solidFill>
          <a:ln w="6350" cap="rnd">
            <a:solidFill>
              <a:schemeClr val="tx1"/>
            </a:solidFill>
          </a:ln>
          <a:effectLst>
            <a:outerShdw dist="25400" dir="2700000" algn="ctr" rotWithShape="0">
              <a:srgbClr val="CDCDCD">
                <a:alpha val="49804"/>
              </a:srgbClr>
            </a:outerShdw>
          </a:effectLst>
        </p:spPr>
        <p:txBody>
          <a:bodyPr wrap="square" lIns="17145" tIns="17145" rIns="17145" bIns="17145" rtlCol="0" anchor="ctr">
            <a:noAutofit/>
          </a:bodyPr>
          <a:lstStyle>
            <a:defPPr>
              <a:defRPr lang="en-US"/>
            </a:defPPr>
            <a:lvl1pPr algn="ctr">
              <a:defRPr sz="1000">
                <a:latin typeface="+mj-lt"/>
              </a:defRPr>
            </a:lvl1pPr>
          </a:lstStyle>
          <a:p>
            <a:pPr defTabSz="857250"/>
            <a:r>
              <a:rPr lang="en-US" sz="938">
                <a:solidFill>
                  <a:srgbClr val="616365"/>
                </a:solidFill>
                <a:latin typeface="Arial" panose="020B0604020202020204"/>
              </a:rPr>
              <a:t>YES/ALL </a:t>
            </a:r>
            <a:br>
              <a:rPr lang="en-US" sz="938">
                <a:solidFill>
                  <a:srgbClr val="616365"/>
                </a:solidFill>
                <a:latin typeface="Arial" panose="020B0604020202020204"/>
              </a:rPr>
            </a:br>
            <a:r>
              <a:rPr lang="en-US" sz="938">
                <a:solidFill>
                  <a:srgbClr val="616365"/>
                </a:solidFill>
                <a:latin typeface="Arial" panose="020B0604020202020204"/>
              </a:rPr>
              <a:t>N CENTRAL</a:t>
            </a:r>
          </a:p>
        </p:txBody>
      </p:sp>
      <p:cxnSp>
        <p:nvCxnSpPr>
          <p:cNvPr id="36" name="Straight Connector 35">
            <a:extLst>
              <a:ext uri="{FF2B5EF4-FFF2-40B4-BE49-F238E27FC236}">
                <a16:creationId xmlns:a16="http://schemas.microsoft.com/office/drawing/2014/main" id="{19A9102B-8E60-2147-55DB-6162DBFA0AAD}"/>
              </a:ext>
            </a:extLst>
          </p:cNvPr>
          <p:cNvCxnSpPr>
            <a:cxnSpLocks/>
          </p:cNvCxnSpPr>
          <p:nvPr/>
        </p:nvCxnSpPr>
        <p:spPr>
          <a:xfrm>
            <a:off x="4449575" y="3811333"/>
            <a:ext cx="221038" cy="0"/>
          </a:xfrm>
          <a:prstGeom prst="line">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866898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7E3E98-F087-8F35-144A-D161116CD544}"/>
              </a:ext>
            </a:extLst>
          </p:cNvPr>
          <p:cNvSpPr>
            <a:spLocks noGrp="1"/>
          </p:cNvSpPr>
          <p:nvPr>
            <p:ph type="title"/>
          </p:nvPr>
        </p:nvSpPr>
        <p:spPr/>
        <p:txBody>
          <a:bodyPr/>
          <a:lstStyle/>
          <a:p>
            <a:r>
              <a:rPr lang="en-US"/>
              <a:t>CEFCO</a:t>
            </a:r>
          </a:p>
        </p:txBody>
      </p:sp>
      <p:sp>
        <p:nvSpPr>
          <p:cNvPr id="3" name="Text Placeholder 2">
            <a:extLst>
              <a:ext uri="{FF2B5EF4-FFF2-40B4-BE49-F238E27FC236}">
                <a16:creationId xmlns:a16="http://schemas.microsoft.com/office/drawing/2014/main" id="{FFF4D311-44CA-290F-E8E6-0AF76B10E147}"/>
              </a:ext>
            </a:extLst>
          </p:cNvPr>
          <p:cNvSpPr>
            <a:spLocks noGrp="1"/>
          </p:cNvSpPr>
          <p:nvPr>
            <p:ph type="body" sz="quarter" idx="12"/>
          </p:nvPr>
        </p:nvSpPr>
        <p:spPr/>
        <p:txBody>
          <a:bodyPr vert="horz" lIns="0" tIns="0" rIns="0" bIns="0" rtlCol="0" anchor="b" anchorCtr="0">
            <a:noAutofit/>
          </a:bodyPr>
          <a:lstStyle/>
          <a:p>
            <a:pPr marL="68841" indent="0">
              <a:buNone/>
            </a:pPr>
            <a:endParaRPr lang="en-US"/>
          </a:p>
        </p:txBody>
      </p:sp>
      <p:grpSp>
        <p:nvGrpSpPr>
          <p:cNvPr id="4" name="Group 3">
            <a:extLst>
              <a:ext uri="{FF2B5EF4-FFF2-40B4-BE49-F238E27FC236}">
                <a16:creationId xmlns:a16="http://schemas.microsoft.com/office/drawing/2014/main" id="{2A6BE173-A45B-A412-DC3A-C777E29B591B}"/>
              </a:ext>
            </a:extLst>
          </p:cNvPr>
          <p:cNvGrpSpPr/>
          <p:nvPr/>
        </p:nvGrpSpPr>
        <p:grpSpPr>
          <a:xfrm>
            <a:off x="9739313" y="6000750"/>
            <a:ext cx="2143125" cy="428625"/>
            <a:chOff x="10287000" y="6270073"/>
            <a:chExt cx="2286000" cy="457200"/>
          </a:xfrm>
        </p:grpSpPr>
        <p:sp>
          <p:nvSpPr>
            <p:cNvPr id="9" name="Text Box 38">
              <a:extLst>
                <a:ext uri="{FF2B5EF4-FFF2-40B4-BE49-F238E27FC236}">
                  <a16:creationId xmlns:a16="http://schemas.microsoft.com/office/drawing/2014/main" id="{C81553FF-1748-E448-F695-89D12C19B05A}"/>
                </a:ext>
              </a:extLst>
            </p:cNvPr>
            <p:cNvSpPr txBox="1">
              <a:spLocks noChangeArrowheads="1"/>
            </p:cNvSpPr>
            <p:nvPr/>
          </p:nvSpPr>
          <p:spPr bwMode="auto">
            <a:xfrm>
              <a:off x="10287000" y="6270073"/>
              <a:ext cx="2286000" cy="457200"/>
            </a:xfrm>
            <a:prstGeom prst="rect">
              <a:avLst/>
            </a:prstGeom>
            <a:solidFill>
              <a:srgbClr val="FFFFFF"/>
            </a:solidFill>
            <a:ln w="22225">
              <a:solidFill>
                <a:schemeClr val="accent1"/>
              </a:solidFill>
              <a:miter lim="800000"/>
              <a:headEnd/>
              <a:tailEnd/>
            </a:ln>
          </p:spPr>
          <p:txBody>
            <a:bodyPr wrap="square">
              <a:noAutofit/>
            </a:bodyPr>
            <a:lstStyle/>
            <a:p>
              <a:pPr defTabSz="857250">
                <a:spcBef>
                  <a:spcPct val="50000"/>
                </a:spcBef>
              </a:pPr>
              <a:r>
                <a:rPr lang="en-US" sz="938" b="1" u="sng">
                  <a:solidFill>
                    <a:srgbClr val="616365"/>
                  </a:solidFill>
                  <a:latin typeface="Arial" panose="020B0604020202020204"/>
                </a:rPr>
                <a:t>Key</a:t>
              </a:r>
              <a:r>
                <a:rPr lang="en-US" sz="1125" u="sng">
                  <a:solidFill>
                    <a:srgbClr val="616365"/>
                  </a:solidFill>
                  <a:latin typeface="Times New Roman" pitchFamily="18" charset="0"/>
                </a:rPr>
                <a:t>:</a:t>
              </a:r>
            </a:p>
          </p:txBody>
        </p:sp>
        <p:sp>
          <p:nvSpPr>
            <p:cNvPr id="10" name="TextBox 9">
              <a:extLst>
                <a:ext uri="{FF2B5EF4-FFF2-40B4-BE49-F238E27FC236}">
                  <a16:creationId xmlns:a16="http://schemas.microsoft.com/office/drawing/2014/main" id="{8AA8CF73-74DD-EC49-8CAB-09BA6E947F58}"/>
                </a:ext>
              </a:extLst>
            </p:cNvPr>
            <p:cNvSpPr txBox="1"/>
            <p:nvPr/>
          </p:nvSpPr>
          <p:spPr>
            <a:xfrm>
              <a:off x="10934694" y="6338653"/>
              <a:ext cx="1371600" cy="320040"/>
            </a:xfrm>
            <a:prstGeom prst="rect">
              <a:avLst/>
            </a:prstGeom>
            <a:solidFill>
              <a:srgbClr val="00CCFF"/>
            </a:solidFill>
            <a:ln w="6350" cap="rnd">
              <a:solidFill>
                <a:schemeClr val="tx1"/>
              </a:solidFill>
            </a:ln>
            <a:effectLst>
              <a:outerShdw dist="25400" dir="2700000" algn="ctr" rotWithShape="0">
                <a:srgbClr val="CDCDCD">
                  <a:alpha val="49804"/>
                </a:srgbClr>
              </a:outerShdw>
            </a:effectLst>
          </p:spPr>
          <p:txBody>
            <a:bodyPr wrap="square" lIns="17145" tIns="17145" rIns="17145" bIns="17145" rtlCol="0" anchor="ctr">
              <a:noAutofit/>
            </a:bodyPr>
            <a:lstStyle/>
            <a:p>
              <a:pPr algn="ctr" defTabSz="857250"/>
              <a:r>
                <a:rPr lang="en-US" sz="938">
                  <a:solidFill>
                    <a:srgbClr val="616365"/>
                  </a:solidFill>
                  <a:latin typeface="Arial" panose="020B0604020202020204"/>
                </a:rPr>
                <a:t>SRMA Only</a:t>
              </a:r>
            </a:p>
          </p:txBody>
        </p:sp>
      </p:grpSp>
      <p:sp>
        <p:nvSpPr>
          <p:cNvPr id="11" name="TextBox 10">
            <a:extLst>
              <a:ext uri="{FF2B5EF4-FFF2-40B4-BE49-F238E27FC236}">
                <a16:creationId xmlns:a16="http://schemas.microsoft.com/office/drawing/2014/main" id="{27F12881-8B66-1241-1B9C-6714DC623C95}"/>
              </a:ext>
            </a:extLst>
          </p:cNvPr>
          <p:cNvSpPr txBox="1"/>
          <p:nvPr/>
        </p:nvSpPr>
        <p:spPr>
          <a:xfrm>
            <a:off x="309563" y="6000750"/>
            <a:ext cx="4286250" cy="428625"/>
          </a:xfrm>
          <a:prstGeom prst="rect">
            <a:avLst/>
          </a:prstGeom>
          <a:ln w="22225">
            <a:solidFill>
              <a:schemeClr val="accent1"/>
            </a:solidFill>
          </a:ln>
        </p:spPr>
        <p:style>
          <a:lnRef idx="2">
            <a:schemeClr val="accent4"/>
          </a:lnRef>
          <a:fillRef idx="1">
            <a:schemeClr val="lt1"/>
          </a:fillRef>
          <a:effectRef idx="0">
            <a:schemeClr val="accent4"/>
          </a:effectRef>
          <a:fontRef idx="minor">
            <a:schemeClr val="dk1"/>
          </a:fontRef>
        </p:style>
        <p:txBody>
          <a:bodyPr wrap="square" rtlCol="0">
            <a:noAutofit/>
          </a:bodyPr>
          <a:lstStyle/>
          <a:p>
            <a:pPr defTabSz="857250">
              <a:spcBef>
                <a:spcPct val="50000"/>
              </a:spcBef>
              <a:spcAft>
                <a:spcPts val="281"/>
              </a:spcAft>
            </a:pPr>
            <a:r>
              <a:rPr lang="en-US" sz="938" b="1">
                <a:solidFill>
                  <a:srgbClr val="616365"/>
                </a:solidFill>
                <a:latin typeface="Arial" panose="020B0604020202020204"/>
              </a:rPr>
              <a:t>Please Note:</a:t>
            </a:r>
          </a:p>
          <a:p>
            <a:pPr defTabSz="857250"/>
            <a:r>
              <a:rPr lang="en-US" sz="938">
                <a:solidFill>
                  <a:srgbClr val="616365"/>
                </a:solidFill>
                <a:latin typeface="Arial" panose="020B0604020202020204"/>
              </a:rPr>
              <a:t>This is a sample-based SRMA geography</a:t>
            </a:r>
          </a:p>
          <a:p>
            <a:pPr defTabSz="857250"/>
            <a:endParaRPr lang="en-US" sz="938">
              <a:solidFill>
                <a:srgbClr val="616365"/>
              </a:solidFill>
              <a:latin typeface="Arial" panose="020B0604020202020204"/>
            </a:endParaRPr>
          </a:p>
        </p:txBody>
      </p:sp>
      <p:sp>
        <p:nvSpPr>
          <p:cNvPr id="12" name="TextBox 11">
            <a:extLst>
              <a:ext uri="{FF2B5EF4-FFF2-40B4-BE49-F238E27FC236}">
                <a16:creationId xmlns:a16="http://schemas.microsoft.com/office/drawing/2014/main" id="{4DA61CE5-3DBE-E940-5F36-19573EC1C939}"/>
              </a:ext>
            </a:extLst>
          </p:cNvPr>
          <p:cNvSpPr txBox="1"/>
          <p:nvPr/>
        </p:nvSpPr>
        <p:spPr>
          <a:xfrm>
            <a:off x="5381625" y="1035844"/>
            <a:ext cx="1285875" cy="300038"/>
          </a:xfrm>
          <a:prstGeom prst="rect">
            <a:avLst/>
          </a:prstGeom>
          <a:solidFill>
            <a:srgbClr val="00CCFF"/>
          </a:solidFill>
          <a:ln w="6350" cap="rnd">
            <a:solidFill>
              <a:schemeClr val="tx1"/>
            </a:solidFill>
          </a:ln>
          <a:effectLst>
            <a:outerShdw dist="25400" dir="2700000" algn="ctr" rotWithShape="0">
              <a:srgbClr val="CDCDCD">
                <a:alpha val="49804"/>
              </a:srgbClr>
            </a:outerShdw>
          </a:effectLst>
        </p:spPr>
        <p:txBody>
          <a:bodyPr wrap="square" lIns="17145" tIns="17145" rIns="17145" bIns="17145" rtlCol="0" anchor="ctr">
            <a:noAutofit/>
          </a:bodyPr>
          <a:lstStyle/>
          <a:p>
            <a:pPr algn="ctr" defTabSz="857250"/>
            <a:r>
              <a:rPr lang="en-US" sz="938">
                <a:solidFill>
                  <a:srgbClr val="616365"/>
                </a:solidFill>
                <a:latin typeface="Arial" panose="020B0604020202020204"/>
              </a:rPr>
              <a:t>CEFCO</a:t>
            </a:r>
          </a:p>
        </p:txBody>
      </p:sp>
    </p:spTree>
    <p:extLst>
      <p:ext uri="{BB962C8B-B14F-4D97-AF65-F5344CB8AC3E}">
        <p14:creationId xmlns:p14="http://schemas.microsoft.com/office/powerpoint/2010/main" val="2307328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 Box 54">
            <a:extLst>
              <a:ext uri="{FF2B5EF4-FFF2-40B4-BE49-F238E27FC236}">
                <a16:creationId xmlns:a16="http://schemas.microsoft.com/office/drawing/2014/main" id="{CA9763E0-47A3-4A9D-8E63-D494B93A3E22}"/>
              </a:ext>
            </a:extLst>
          </p:cNvPr>
          <p:cNvSpPr txBox="1">
            <a:spLocks noChangeArrowheads="1"/>
          </p:cNvSpPr>
          <p:nvPr/>
        </p:nvSpPr>
        <p:spPr bwMode="auto">
          <a:xfrm>
            <a:off x="309563" y="5790385"/>
            <a:ext cx="3011846" cy="602281"/>
          </a:xfrm>
          <a:prstGeom prst="rect">
            <a:avLst/>
          </a:prstGeom>
          <a:solidFill>
            <a:schemeClr val="bg1"/>
          </a:solidFill>
          <a:ln w="22225">
            <a:solidFill>
              <a:schemeClr val="accent1"/>
            </a:solidFill>
            <a:miter lim="800000"/>
            <a:headEnd/>
            <a:tailEnd/>
          </a:ln>
        </p:spPr>
        <p:txBody>
          <a:bodyPr wrap="square">
            <a:spAutoFit/>
          </a:bodyPr>
          <a:lstStyle>
            <a:defPPr>
              <a:defRPr lang="en-US"/>
            </a:defPPr>
            <a:lvl1pPr algn="l" defTabSz="457200" rtl="0" fontAlgn="base">
              <a:spcBef>
                <a:spcPct val="0"/>
              </a:spcBef>
              <a:spcAft>
                <a:spcPct val="0"/>
              </a:spcAft>
              <a:defRPr kern="1200">
                <a:solidFill>
                  <a:schemeClr val="tx1"/>
                </a:solidFill>
                <a:latin typeface="Arial" charset="0"/>
                <a:ea typeface="+mn-ea"/>
                <a:cs typeface="Arial" charset="0"/>
              </a:defRPr>
            </a:lvl1pPr>
            <a:lvl2pPr marL="457200" algn="l" defTabSz="457200" rtl="0" fontAlgn="base">
              <a:spcBef>
                <a:spcPct val="0"/>
              </a:spcBef>
              <a:spcAft>
                <a:spcPct val="0"/>
              </a:spcAft>
              <a:defRPr kern="1200">
                <a:solidFill>
                  <a:schemeClr val="tx1"/>
                </a:solidFill>
                <a:latin typeface="Arial" charset="0"/>
                <a:ea typeface="+mn-ea"/>
                <a:cs typeface="Arial" charset="0"/>
              </a:defRPr>
            </a:lvl2pPr>
            <a:lvl3pPr marL="914400" algn="l" defTabSz="457200" rtl="0" fontAlgn="base">
              <a:spcBef>
                <a:spcPct val="0"/>
              </a:spcBef>
              <a:spcAft>
                <a:spcPct val="0"/>
              </a:spcAft>
              <a:defRPr kern="1200">
                <a:solidFill>
                  <a:schemeClr val="tx1"/>
                </a:solidFill>
                <a:latin typeface="Arial" charset="0"/>
                <a:ea typeface="+mn-ea"/>
                <a:cs typeface="Arial" charset="0"/>
              </a:defRPr>
            </a:lvl3pPr>
            <a:lvl4pPr marL="1371600" algn="l" defTabSz="457200" rtl="0" fontAlgn="base">
              <a:spcBef>
                <a:spcPct val="0"/>
              </a:spcBef>
              <a:spcAft>
                <a:spcPct val="0"/>
              </a:spcAft>
              <a:defRPr kern="1200">
                <a:solidFill>
                  <a:schemeClr val="tx1"/>
                </a:solidFill>
                <a:latin typeface="Arial" charset="0"/>
                <a:ea typeface="+mn-ea"/>
                <a:cs typeface="Arial" charset="0"/>
              </a:defRPr>
            </a:lvl4pPr>
            <a:lvl5pPr marL="1828800" algn="l" defTabSz="457200"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defTabSz="428625">
              <a:spcBef>
                <a:spcPts val="0"/>
              </a:spcBef>
              <a:spcAft>
                <a:spcPts val="0"/>
              </a:spcAft>
              <a:defRPr/>
            </a:pPr>
            <a:r>
              <a:rPr lang="en-US" sz="938" b="1">
                <a:solidFill>
                  <a:srgbClr val="616365"/>
                </a:solidFill>
                <a:cs typeface="Times New Roman" pitchFamily="18" charset="0"/>
              </a:rPr>
              <a:t>Please Note:</a:t>
            </a:r>
          </a:p>
          <a:p>
            <a:pPr defTabSz="428625">
              <a:spcBef>
                <a:spcPts val="300"/>
              </a:spcBef>
              <a:spcAft>
                <a:spcPts val="0"/>
              </a:spcAft>
              <a:defRPr/>
            </a:pPr>
            <a:r>
              <a:rPr lang="en-US" sz="938">
                <a:solidFill>
                  <a:srgbClr val="616365"/>
                </a:solidFill>
              </a:rPr>
              <a:t>* Chevron is not census within their CRMAs. </a:t>
            </a:r>
          </a:p>
          <a:p>
            <a:pPr defTabSz="428625">
              <a:spcBef>
                <a:spcPts val="300"/>
              </a:spcBef>
              <a:spcAft>
                <a:spcPts val="0"/>
              </a:spcAft>
            </a:pPr>
            <a:r>
              <a:rPr lang="en-US" sz="938">
                <a:solidFill>
                  <a:srgbClr val="616365"/>
                </a:solidFill>
              </a:rPr>
              <a:t>These are sample-based SRMA geographies.</a:t>
            </a:r>
            <a:r>
              <a:rPr lang="en-US" sz="938" b="1">
                <a:solidFill>
                  <a:srgbClr val="616365"/>
                </a:solidFill>
                <a:cs typeface="Times New Roman" pitchFamily="18" charset="0"/>
              </a:rPr>
              <a:t> </a:t>
            </a:r>
          </a:p>
        </p:txBody>
      </p:sp>
      <p:sp>
        <p:nvSpPr>
          <p:cNvPr id="2" name="Title 1">
            <a:extLst>
              <a:ext uri="{FF2B5EF4-FFF2-40B4-BE49-F238E27FC236}">
                <a16:creationId xmlns:a16="http://schemas.microsoft.com/office/drawing/2014/main" id="{D48301AF-DC6D-EFA3-9B6F-2B165851A051}"/>
              </a:ext>
            </a:extLst>
          </p:cNvPr>
          <p:cNvSpPr>
            <a:spLocks noGrp="1"/>
          </p:cNvSpPr>
          <p:nvPr>
            <p:ph type="title"/>
          </p:nvPr>
        </p:nvSpPr>
        <p:spPr/>
        <p:txBody>
          <a:bodyPr/>
          <a:lstStyle/>
          <a:p>
            <a:r>
              <a:rPr lang="en-US"/>
              <a:t>Chevron</a:t>
            </a:r>
          </a:p>
        </p:txBody>
      </p:sp>
      <p:sp>
        <p:nvSpPr>
          <p:cNvPr id="4" name="Text Placeholder 3">
            <a:extLst>
              <a:ext uri="{FF2B5EF4-FFF2-40B4-BE49-F238E27FC236}">
                <a16:creationId xmlns:a16="http://schemas.microsoft.com/office/drawing/2014/main" id="{9CA1280D-9155-89A2-9A42-B094D7619A0C}"/>
              </a:ext>
            </a:extLst>
          </p:cNvPr>
          <p:cNvSpPr>
            <a:spLocks noGrp="1"/>
          </p:cNvSpPr>
          <p:nvPr>
            <p:ph type="body" sz="quarter" idx="12"/>
          </p:nvPr>
        </p:nvSpPr>
        <p:spPr/>
        <p:txBody>
          <a:bodyPr vert="horz" lIns="0" tIns="0" rIns="0" bIns="0" rtlCol="0" anchor="b" anchorCtr="0">
            <a:noAutofit/>
          </a:bodyPr>
          <a:lstStyle/>
          <a:p>
            <a:pPr marL="68841" indent="0">
              <a:buNone/>
            </a:pPr>
            <a:endParaRPr lang="en-US"/>
          </a:p>
        </p:txBody>
      </p:sp>
      <p:cxnSp>
        <p:nvCxnSpPr>
          <p:cNvPr id="5" name="Straight Connector 4">
            <a:extLst>
              <a:ext uri="{FF2B5EF4-FFF2-40B4-BE49-F238E27FC236}">
                <a16:creationId xmlns:a16="http://schemas.microsoft.com/office/drawing/2014/main" id="{C3534609-6AC1-B9A6-13AD-48ECB63E926C}"/>
              </a:ext>
            </a:extLst>
          </p:cNvPr>
          <p:cNvCxnSpPr>
            <a:cxnSpLocks/>
          </p:cNvCxnSpPr>
          <p:nvPr/>
        </p:nvCxnSpPr>
        <p:spPr>
          <a:xfrm>
            <a:off x="6099105" y="1489164"/>
            <a:ext cx="0" cy="258299"/>
          </a:xfrm>
          <a:prstGeom prst="line">
            <a:avLst/>
          </a:prstGeom>
          <a:ln>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6" name="TextBox 5">
            <a:extLst>
              <a:ext uri="{FF2B5EF4-FFF2-40B4-BE49-F238E27FC236}">
                <a16:creationId xmlns:a16="http://schemas.microsoft.com/office/drawing/2014/main" id="{90A86132-4577-AB1F-CB0C-74D61AE15FAF}"/>
              </a:ext>
            </a:extLst>
          </p:cNvPr>
          <p:cNvSpPr txBox="1"/>
          <p:nvPr/>
        </p:nvSpPr>
        <p:spPr>
          <a:xfrm>
            <a:off x="5453063" y="1201936"/>
            <a:ext cx="1285875" cy="300038"/>
          </a:xfrm>
          <a:prstGeom prst="rect">
            <a:avLst/>
          </a:prstGeom>
          <a:gradFill>
            <a:gsLst>
              <a:gs pos="0">
                <a:srgbClr val="F0F0F0"/>
              </a:gs>
              <a:gs pos="100000">
                <a:schemeClr val="bg1"/>
              </a:gs>
            </a:gsLst>
            <a:lin ang="16200000" scaled="0"/>
          </a:gradFill>
          <a:ln w="6350" cap="rnd">
            <a:solidFill>
              <a:schemeClr val="tx1"/>
            </a:solidFill>
          </a:ln>
          <a:effectLst>
            <a:outerShdw dist="25400" dir="2700000" algn="ctr" rotWithShape="0">
              <a:srgbClr val="CDCDCD">
                <a:alpha val="49804"/>
              </a:srgbClr>
            </a:outerShdw>
          </a:effectLst>
        </p:spPr>
        <p:txBody>
          <a:bodyPr wrap="square" lIns="16878" tIns="16878" rIns="16878" bIns="16878" rtlCol="0" anchor="ctr">
            <a:noAutofit/>
          </a:bodyPr>
          <a:lstStyle>
            <a:defPPr>
              <a:defRPr lang="en-US"/>
            </a:defPPr>
            <a:lvl1pPr algn="ctr">
              <a:defRPr sz="984">
                <a:latin typeface="+mj-lt"/>
              </a:defRPr>
            </a:lvl1pPr>
          </a:lstStyle>
          <a:p>
            <a:pPr defTabSz="857250"/>
            <a:r>
              <a:rPr lang="en-US" sz="923">
                <a:solidFill>
                  <a:srgbClr val="616365"/>
                </a:solidFill>
                <a:latin typeface="Arial" panose="020B0604020202020204"/>
              </a:rPr>
              <a:t>CHEVRON</a:t>
            </a:r>
            <a:br>
              <a:rPr lang="en-US" sz="923">
                <a:solidFill>
                  <a:srgbClr val="616365"/>
                </a:solidFill>
                <a:latin typeface="Arial" panose="020B0604020202020204"/>
              </a:rPr>
            </a:br>
            <a:r>
              <a:rPr lang="en-US" sz="923">
                <a:solidFill>
                  <a:srgbClr val="616365"/>
                </a:solidFill>
                <a:latin typeface="Arial" panose="020B0604020202020204"/>
              </a:rPr>
              <a:t>CORP*</a:t>
            </a:r>
            <a:endParaRPr lang="pl-PL" sz="923">
              <a:solidFill>
                <a:srgbClr val="616365"/>
              </a:solidFill>
              <a:latin typeface="Arial" panose="020B0604020202020204"/>
            </a:endParaRPr>
          </a:p>
        </p:txBody>
      </p:sp>
      <p:cxnSp>
        <p:nvCxnSpPr>
          <p:cNvPr id="7" name="Straight Connector 6">
            <a:extLst>
              <a:ext uri="{FF2B5EF4-FFF2-40B4-BE49-F238E27FC236}">
                <a16:creationId xmlns:a16="http://schemas.microsoft.com/office/drawing/2014/main" id="{B7EB90C3-237A-974D-0519-7B9E42A0FB32}"/>
              </a:ext>
            </a:extLst>
          </p:cNvPr>
          <p:cNvCxnSpPr>
            <a:cxnSpLocks/>
          </p:cNvCxnSpPr>
          <p:nvPr/>
        </p:nvCxnSpPr>
        <p:spPr>
          <a:xfrm>
            <a:off x="5000522" y="1747413"/>
            <a:ext cx="2208817" cy="0"/>
          </a:xfrm>
          <a:prstGeom prst="line">
            <a:avLst/>
          </a:prstGeom>
          <a:ln>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a16="http://schemas.microsoft.com/office/drawing/2014/main" id="{70CE40F6-F3A2-F6E8-799C-24F6B77DB48E}"/>
              </a:ext>
            </a:extLst>
          </p:cNvPr>
          <p:cNvSpPr txBox="1"/>
          <p:nvPr/>
        </p:nvSpPr>
        <p:spPr>
          <a:xfrm>
            <a:off x="4348655" y="1972083"/>
            <a:ext cx="1285875" cy="300038"/>
          </a:xfrm>
          <a:prstGeom prst="rect">
            <a:avLst/>
          </a:prstGeom>
          <a:gradFill>
            <a:gsLst>
              <a:gs pos="0">
                <a:srgbClr val="F0F0F0"/>
              </a:gs>
              <a:gs pos="100000">
                <a:schemeClr val="bg1"/>
              </a:gs>
            </a:gsLst>
            <a:lin ang="16200000" scaled="0"/>
          </a:gradFill>
          <a:ln w="6350" cap="rnd">
            <a:solidFill>
              <a:schemeClr val="tx1"/>
            </a:solidFill>
          </a:ln>
          <a:effectLst>
            <a:outerShdw dist="25400" dir="2700000" algn="ctr" rotWithShape="0">
              <a:srgbClr val="CDCDCD">
                <a:alpha val="49804"/>
              </a:srgbClr>
            </a:outerShdw>
          </a:effectLst>
        </p:spPr>
        <p:txBody>
          <a:bodyPr wrap="square" lIns="16878" tIns="16878" rIns="16878" bIns="16878" rtlCol="0" anchor="ctr">
            <a:noAutofit/>
          </a:bodyPr>
          <a:lstStyle>
            <a:defPPr>
              <a:defRPr lang="en-US"/>
            </a:defPPr>
            <a:lvl1pPr algn="ctr">
              <a:defRPr sz="984">
                <a:latin typeface="+mj-lt"/>
              </a:defRPr>
            </a:lvl1pPr>
          </a:lstStyle>
          <a:p>
            <a:pPr defTabSz="857250"/>
            <a:r>
              <a:rPr lang="en-US" sz="923">
                <a:solidFill>
                  <a:srgbClr val="616365"/>
                </a:solidFill>
                <a:latin typeface="Arial" panose="020B0604020202020204"/>
              </a:rPr>
              <a:t>CHEVRON </a:t>
            </a:r>
            <a:br>
              <a:rPr lang="en-US" sz="923">
                <a:solidFill>
                  <a:srgbClr val="616365"/>
                </a:solidFill>
                <a:latin typeface="Arial" panose="020B0604020202020204"/>
              </a:rPr>
            </a:br>
            <a:r>
              <a:rPr lang="en-US" sz="923">
                <a:solidFill>
                  <a:srgbClr val="616365"/>
                </a:solidFill>
                <a:latin typeface="Arial" panose="020B0604020202020204"/>
              </a:rPr>
              <a:t>CA*</a:t>
            </a:r>
            <a:endParaRPr lang="pl-PL" sz="923">
              <a:solidFill>
                <a:srgbClr val="616365"/>
              </a:solidFill>
              <a:latin typeface="Arial" panose="020B0604020202020204"/>
            </a:endParaRPr>
          </a:p>
        </p:txBody>
      </p:sp>
      <p:sp>
        <p:nvSpPr>
          <p:cNvPr id="10" name="TextBox 9">
            <a:extLst>
              <a:ext uri="{FF2B5EF4-FFF2-40B4-BE49-F238E27FC236}">
                <a16:creationId xmlns:a16="http://schemas.microsoft.com/office/drawing/2014/main" id="{6153FCC7-6759-BB09-E9D9-2187EE213427}"/>
              </a:ext>
            </a:extLst>
          </p:cNvPr>
          <p:cNvSpPr txBox="1"/>
          <p:nvPr/>
        </p:nvSpPr>
        <p:spPr>
          <a:xfrm>
            <a:off x="6557471" y="1972083"/>
            <a:ext cx="1285875" cy="300038"/>
          </a:xfrm>
          <a:prstGeom prst="rect">
            <a:avLst/>
          </a:prstGeom>
          <a:gradFill>
            <a:gsLst>
              <a:gs pos="0">
                <a:srgbClr val="F0F0F0"/>
              </a:gs>
              <a:gs pos="100000">
                <a:schemeClr val="bg1"/>
              </a:gs>
            </a:gsLst>
            <a:lin ang="16200000" scaled="0"/>
          </a:gradFill>
          <a:ln w="6350" cap="rnd">
            <a:solidFill>
              <a:srgbClr val="FF0000"/>
            </a:solidFill>
          </a:ln>
          <a:effectLst>
            <a:outerShdw dist="25400" dir="2700000" algn="ctr" rotWithShape="0">
              <a:srgbClr val="CDCDCD">
                <a:alpha val="49804"/>
              </a:srgbClr>
            </a:outerShdw>
          </a:effectLst>
        </p:spPr>
        <p:txBody>
          <a:bodyPr wrap="square" lIns="17145" tIns="17145" rIns="17145" bIns="17145" rtlCol="0" anchor="ctr">
            <a:noAutofit/>
          </a:bodyPr>
          <a:lstStyle>
            <a:defPPr>
              <a:defRPr lang="en-US"/>
            </a:defPPr>
            <a:lvl1pPr algn="ctr">
              <a:defRPr sz="1000">
                <a:solidFill>
                  <a:srgbClr val="FF0000"/>
                </a:solidFill>
                <a:latin typeface="+mj-lt"/>
              </a:defRPr>
            </a:lvl1pPr>
          </a:lstStyle>
          <a:p>
            <a:pPr defTabSz="857250"/>
            <a:r>
              <a:rPr lang="en-US" sz="938">
                <a:latin typeface="Arial" panose="020B0604020202020204"/>
              </a:rPr>
              <a:t>CHEVRON </a:t>
            </a:r>
            <a:br>
              <a:rPr lang="en-US" sz="938">
                <a:latin typeface="Arial" panose="020B0604020202020204"/>
              </a:rPr>
            </a:br>
            <a:r>
              <a:rPr lang="en-US" sz="938">
                <a:latin typeface="Arial" panose="020B0604020202020204"/>
              </a:rPr>
              <a:t>WEST</a:t>
            </a:r>
            <a:endParaRPr lang="pl-PL" sz="938">
              <a:latin typeface="Arial" panose="020B0604020202020204"/>
            </a:endParaRPr>
          </a:p>
        </p:txBody>
      </p:sp>
      <p:cxnSp>
        <p:nvCxnSpPr>
          <p:cNvPr id="11" name="Straight Connector 10">
            <a:extLst>
              <a:ext uri="{FF2B5EF4-FFF2-40B4-BE49-F238E27FC236}">
                <a16:creationId xmlns:a16="http://schemas.microsoft.com/office/drawing/2014/main" id="{9C04F3E8-C3ED-437C-DEFA-ECC0C2975A08}"/>
              </a:ext>
            </a:extLst>
          </p:cNvPr>
          <p:cNvCxnSpPr>
            <a:cxnSpLocks/>
          </p:cNvCxnSpPr>
          <p:nvPr/>
        </p:nvCxnSpPr>
        <p:spPr>
          <a:xfrm>
            <a:off x="4997494" y="1756392"/>
            <a:ext cx="0" cy="214313"/>
          </a:xfrm>
          <a:prstGeom prst="line">
            <a:avLst/>
          </a:prstGeom>
          <a:ln>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41C372F5-4743-D8C8-BB94-2BD595573851}"/>
              </a:ext>
            </a:extLst>
          </p:cNvPr>
          <p:cNvCxnSpPr>
            <a:cxnSpLocks/>
          </p:cNvCxnSpPr>
          <p:nvPr/>
        </p:nvCxnSpPr>
        <p:spPr>
          <a:xfrm>
            <a:off x="7200409" y="1756392"/>
            <a:ext cx="0" cy="214313"/>
          </a:xfrm>
          <a:prstGeom prst="line">
            <a:avLst/>
          </a:prstGeom>
          <a:ln>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nvGrpSpPr>
          <p:cNvPr id="16" name="Group 15">
            <a:extLst>
              <a:ext uri="{FF2B5EF4-FFF2-40B4-BE49-F238E27FC236}">
                <a16:creationId xmlns:a16="http://schemas.microsoft.com/office/drawing/2014/main" id="{F3F96BC4-4954-4628-497E-8FD939FC9FE4}"/>
              </a:ext>
            </a:extLst>
          </p:cNvPr>
          <p:cNvGrpSpPr/>
          <p:nvPr/>
        </p:nvGrpSpPr>
        <p:grpSpPr>
          <a:xfrm>
            <a:off x="9739313" y="6000750"/>
            <a:ext cx="2143125" cy="428625"/>
            <a:chOff x="10287000" y="6270073"/>
            <a:chExt cx="2286000" cy="457200"/>
          </a:xfrm>
        </p:grpSpPr>
        <p:sp>
          <p:nvSpPr>
            <p:cNvPr id="17" name="Text Box 38">
              <a:extLst>
                <a:ext uri="{FF2B5EF4-FFF2-40B4-BE49-F238E27FC236}">
                  <a16:creationId xmlns:a16="http://schemas.microsoft.com/office/drawing/2014/main" id="{79BB0ACC-C065-1B77-7ECD-3E5B4CC2DCE5}"/>
                </a:ext>
              </a:extLst>
            </p:cNvPr>
            <p:cNvSpPr txBox="1">
              <a:spLocks noChangeArrowheads="1"/>
            </p:cNvSpPr>
            <p:nvPr/>
          </p:nvSpPr>
          <p:spPr bwMode="auto">
            <a:xfrm>
              <a:off x="10287000" y="6270073"/>
              <a:ext cx="2286000" cy="457200"/>
            </a:xfrm>
            <a:prstGeom prst="rect">
              <a:avLst/>
            </a:prstGeom>
            <a:solidFill>
              <a:srgbClr val="FFFFFF"/>
            </a:solidFill>
            <a:ln w="22225">
              <a:solidFill>
                <a:schemeClr val="accent1"/>
              </a:solidFill>
              <a:miter lim="800000"/>
              <a:headEnd/>
              <a:tailEnd/>
            </a:ln>
          </p:spPr>
          <p:txBody>
            <a:bodyPr wrap="square">
              <a:noAutofit/>
            </a:bodyPr>
            <a:lstStyle/>
            <a:p>
              <a:pPr defTabSz="857250">
                <a:spcBef>
                  <a:spcPct val="50000"/>
                </a:spcBef>
              </a:pPr>
              <a:r>
                <a:rPr lang="en-US" sz="938" b="1" u="sng">
                  <a:solidFill>
                    <a:srgbClr val="616365"/>
                  </a:solidFill>
                  <a:latin typeface="Arial" panose="020B0604020202020204"/>
                </a:rPr>
                <a:t>Key</a:t>
              </a:r>
              <a:r>
                <a:rPr lang="en-US" sz="1125" u="sng">
                  <a:solidFill>
                    <a:srgbClr val="616365"/>
                  </a:solidFill>
                  <a:latin typeface="Times New Roman" pitchFamily="18" charset="0"/>
                </a:rPr>
                <a:t>:</a:t>
              </a:r>
            </a:p>
          </p:txBody>
        </p:sp>
        <p:sp>
          <p:nvSpPr>
            <p:cNvPr id="18" name="TextBox 17">
              <a:extLst>
                <a:ext uri="{FF2B5EF4-FFF2-40B4-BE49-F238E27FC236}">
                  <a16:creationId xmlns:a16="http://schemas.microsoft.com/office/drawing/2014/main" id="{588EE5FF-A252-35E3-565E-6CDF90C136DB}"/>
                </a:ext>
              </a:extLst>
            </p:cNvPr>
            <p:cNvSpPr txBox="1"/>
            <p:nvPr/>
          </p:nvSpPr>
          <p:spPr>
            <a:xfrm>
              <a:off x="10934694" y="6338653"/>
              <a:ext cx="1371600" cy="320040"/>
            </a:xfrm>
            <a:prstGeom prst="rect">
              <a:avLst/>
            </a:prstGeom>
            <a:gradFill>
              <a:gsLst>
                <a:gs pos="0">
                  <a:srgbClr val="F0F0F0"/>
                </a:gs>
                <a:gs pos="100000">
                  <a:schemeClr val="bg1"/>
                </a:gs>
              </a:gsLst>
              <a:lin ang="16200000" scaled="0"/>
            </a:gradFill>
            <a:ln w="6350" cap="rnd">
              <a:solidFill>
                <a:srgbClr val="FF0000"/>
              </a:solidFill>
            </a:ln>
            <a:effectLst>
              <a:outerShdw dist="25400" dir="2700000" algn="ctr" rotWithShape="0">
                <a:srgbClr val="CDCDCD">
                  <a:alpha val="49804"/>
                </a:srgbClr>
              </a:outerShdw>
            </a:effectLst>
          </p:spPr>
          <p:txBody>
            <a:bodyPr wrap="square" lIns="17145" tIns="17145" rIns="17145" bIns="17145" rtlCol="0" anchor="ctr">
              <a:noAutofit/>
            </a:bodyPr>
            <a:lstStyle>
              <a:defPPr>
                <a:defRPr lang="en-US"/>
              </a:defPPr>
              <a:lvl1pPr algn="ctr">
                <a:defRPr sz="1000">
                  <a:solidFill>
                    <a:srgbClr val="FF0000"/>
                  </a:solidFill>
                  <a:latin typeface="+mj-lt"/>
                </a:defRPr>
              </a:lvl1pPr>
            </a:lstStyle>
            <a:p>
              <a:pPr defTabSz="857250"/>
              <a:r>
                <a:rPr lang="en-US" sz="938">
                  <a:latin typeface="Arial" panose="020B0604020202020204"/>
                </a:rPr>
                <a:t>Not Releasable</a:t>
              </a:r>
            </a:p>
          </p:txBody>
        </p:sp>
      </p:grpSp>
    </p:spTree>
    <p:extLst>
      <p:ext uri="{BB962C8B-B14F-4D97-AF65-F5344CB8AC3E}">
        <p14:creationId xmlns:p14="http://schemas.microsoft.com/office/powerpoint/2010/main" val="32804359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D98FE-4C08-44D4-AF94-11DA32DB2E93}"/>
              </a:ext>
            </a:extLst>
          </p:cNvPr>
          <p:cNvSpPr>
            <a:spLocks noGrp="1"/>
          </p:cNvSpPr>
          <p:nvPr>
            <p:ph type="title"/>
          </p:nvPr>
        </p:nvSpPr>
        <p:spPr/>
        <p:txBody>
          <a:bodyPr/>
          <a:lstStyle/>
          <a:p>
            <a:r>
              <a:rPr lang="en-US"/>
              <a:t>Circle K</a:t>
            </a:r>
          </a:p>
        </p:txBody>
      </p:sp>
      <p:sp>
        <p:nvSpPr>
          <p:cNvPr id="5" name="Text Placeholder 4">
            <a:extLst>
              <a:ext uri="{FF2B5EF4-FFF2-40B4-BE49-F238E27FC236}">
                <a16:creationId xmlns:a16="http://schemas.microsoft.com/office/drawing/2014/main" id="{B0A09E26-369C-4928-9344-A323A12286F5}"/>
              </a:ext>
            </a:extLst>
          </p:cNvPr>
          <p:cNvSpPr>
            <a:spLocks noGrp="1"/>
          </p:cNvSpPr>
          <p:nvPr>
            <p:ph type="body" sz="quarter" idx="12"/>
          </p:nvPr>
        </p:nvSpPr>
        <p:spPr/>
        <p:txBody>
          <a:bodyPr vert="horz" lIns="0" tIns="0" rIns="0" bIns="0" rtlCol="0" anchor="b" anchorCtr="0">
            <a:noAutofit/>
          </a:bodyPr>
          <a:lstStyle/>
          <a:p>
            <a:pPr marL="68841" indent="0">
              <a:buNone/>
            </a:pPr>
            <a:r>
              <a:rPr lang="en-US"/>
              <a:t>37.0</a:t>
            </a:r>
          </a:p>
        </p:txBody>
      </p:sp>
      <p:sp>
        <p:nvSpPr>
          <p:cNvPr id="9" name="TextBox 8">
            <a:extLst>
              <a:ext uri="{FF2B5EF4-FFF2-40B4-BE49-F238E27FC236}">
                <a16:creationId xmlns:a16="http://schemas.microsoft.com/office/drawing/2014/main" id="{1B2EE08A-E18F-4DEF-9E23-39539254AB71}"/>
              </a:ext>
            </a:extLst>
          </p:cNvPr>
          <p:cNvSpPr txBox="1"/>
          <p:nvPr/>
        </p:nvSpPr>
        <p:spPr>
          <a:xfrm>
            <a:off x="5162575" y="1078706"/>
            <a:ext cx="1265783" cy="295349"/>
          </a:xfrm>
          <a:prstGeom prst="rect">
            <a:avLst/>
          </a:prstGeom>
          <a:gradFill>
            <a:gsLst>
              <a:gs pos="0">
                <a:srgbClr val="F0F0F0"/>
              </a:gs>
              <a:gs pos="100000">
                <a:schemeClr val="bg1"/>
              </a:gs>
            </a:gsLst>
            <a:lin ang="16200000" scaled="0"/>
          </a:gradFill>
          <a:ln w="6350" cap="rnd">
            <a:solidFill>
              <a:schemeClr val="tx1"/>
            </a:solidFill>
          </a:ln>
          <a:effectLst>
            <a:outerShdw dist="25400" dir="2700000" algn="ctr" rotWithShape="0">
              <a:srgbClr val="CDCDCD">
                <a:alpha val="49804"/>
              </a:srgbClr>
            </a:outerShdw>
          </a:effectLst>
        </p:spPr>
        <p:txBody>
          <a:bodyPr wrap="square" lIns="16878" tIns="16878" rIns="16878" bIns="16878" rtlCol="0" anchor="ctr">
            <a:noAutofit/>
          </a:bodyPr>
          <a:lstStyle>
            <a:defPPr>
              <a:defRPr lang="en-US"/>
            </a:defPPr>
            <a:lvl1pPr algn="ctr">
              <a:defRPr sz="1000">
                <a:latin typeface="+mj-lt"/>
              </a:defRPr>
            </a:lvl1pPr>
          </a:lstStyle>
          <a:p>
            <a:pPr defTabSz="857250"/>
            <a:r>
              <a:rPr lang="en-US" sz="923">
                <a:solidFill>
                  <a:srgbClr val="616365"/>
                </a:solidFill>
                <a:latin typeface="Arial" panose="020B0604020202020204"/>
              </a:rPr>
              <a:t>CK </a:t>
            </a:r>
            <a:br>
              <a:rPr lang="en-US" sz="923">
                <a:solidFill>
                  <a:srgbClr val="616365"/>
                </a:solidFill>
                <a:latin typeface="Arial" panose="020B0604020202020204"/>
              </a:rPr>
            </a:br>
            <a:r>
              <a:rPr lang="en-US" sz="923">
                <a:solidFill>
                  <a:srgbClr val="616365"/>
                </a:solidFill>
                <a:latin typeface="Arial" panose="020B0604020202020204"/>
              </a:rPr>
              <a:t>TOTAL</a:t>
            </a:r>
            <a:endParaRPr lang="pl-PL" sz="923">
              <a:solidFill>
                <a:srgbClr val="616365"/>
              </a:solidFill>
              <a:latin typeface="Arial" panose="020B0604020202020204"/>
            </a:endParaRPr>
          </a:p>
        </p:txBody>
      </p:sp>
      <p:sp>
        <p:nvSpPr>
          <p:cNvPr id="10" name="TextBox 9">
            <a:extLst>
              <a:ext uri="{FF2B5EF4-FFF2-40B4-BE49-F238E27FC236}">
                <a16:creationId xmlns:a16="http://schemas.microsoft.com/office/drawing/2014/main" id="{F2E40EDE-482E-4CAF-AF96-E32EDDAB8106}"/>
              </a:ext>
            </a:extLst>
          </p:cNvPr>
          <p:cNvSpPr txBox="1"/>
          <p:nvPr/>
        </p:nvSpPr>
        <p:spPr>
          <a:xfrm>
            <a:off x="205988" y="1852701"/>
            <a:ext cx="1265783" cy="295349"/>
          </a:xfrm>
          <a:prstGeom prst="rect">
            <a:avLst/>
          </a:prstGeom>
          <a:gradFill>
            <a:gsLst>
              <a:gs pos="0">
                <a:srgbClr val="F0F0F0"/>
              </a:gs>
              <a:gs pos="100000">
                <a:schemeClr val="bg1"/>
              </a:gs>
            </a:gsLst>
            <a:lin ang="16200000" scaled="0"/>
          </a:gradFill>
          <a:ln w="6350" cap="rnd">
            <a:solidFill>
              <a:schemeClr val="tx1"/>
            </a:solidFill>
          </a:ln>
          <a:effectLst>
            <a:outerShdw dist="25400" dir="2700000" algn="ctr" rotWithShape="0">
              <a:srgbClr val="CDCDCD">
                <a:alpha val="49804"/>
              </a:srgbClr>
            </a:outerShdw>
          </a:effectLst>
        </p:spPr>
        <p:txBody>
          <a:bodyPr wrap="square" lIns="16878" tIns="16878" rIns="16878" bIns="16878" rtlCol="0" anchor="ctr">
            <a:noAutofit/>
          </a:bodyPr>
          <a:lstStyle>
            <a:defPPr>
              <a:defRPr lang="en-US"/>
            </a:defPPr>
            <a:lvl1pPr algn="ctr">
              <a:defRPr sz="1000">
                <a:latin typeface="+mj-lt"/>
              </a:defRPr>
            </a:lvl1pPr>
          </a:lstStyle>
          <a:p>
            <a:pPr defTabSz="857250"/>
            <a:r>
              <a:rPr lang="en-US" sz="923">
                <a:solidFill>
                  <a:srgbClr val="616365"/>
                </a:solidFill>
                <a:latin typeface="Arial" panose="020B0604020202020204"/>
              </a:rPr>
              <a:t>CK </a:t>
            </a:r>
            <a:br>
              <a:rPr lang="en-US" sz="923">
                <a:solidFill>
                  <a:srgbClr val="616365"/>
                </a:solidFill>
                <a:latin typeface="Arial" panose="020B0604020202020204"/>
              </a:rPr>
            </a:br>
            <a:r>
              <a:rPr lang="en-US" sz="923">
                <a:solidFill>
                  <a:srgbClr val="616365"/>
                </a:solidFill>
                <a:latin typeface="Arial" panose="020B0604020202020204"/>
              </a:rPr>
              <a:t>COAST CAR</a:t>
            </a:r>
            <a:endParaRPr lang="pl-PL" sz="923">
              <a:solidFill>
                <a:srgbClr val="616365"/>
              </a:solidFill>
              <a:latin typeface="Arial" panose="020B0604020202020204"/>
            </a:endParaRPr>
          </a:p>
        </p:txBody>
      </p:sp>
      <p:sp>
        <p:nvSpPr>
          <p:cNvPr id="11" name="TextBox 10">
            <a:extLst>
              <a:ext uri="{FF2B5EF4-FFF2-40B4-BE49-F238E27FC236}">
                <a16:creationId xmlns:a16="http://schemas.microsoft.com/office/drawing/2014/main" id="{A18CCC9E-12B1-4104-9A71-573D37B82973}"/>
              </a:ext>
            </a:extLst>
          </p:cNvPr>
          <p:cNvSpPr txBox="1"/>
          <p:nvPr/>
        </p:nvSpPr>
        <p:spPr>
          <a:xfrm>
            <a:off x="7797574" y="2502825"/>
            <a:ext cx="1265783" cy="295349"/>
          </a:xfrm>
          <a:prstGeom prst="rect">
            <a:avLst/>
          </a:prstGeom>
          <a:gradFill>
            <a:gsLst>
              <a:gs pos="0">
                <a:srgbClr val="F0F0F0"/>
              </a:gs>
              <a:gs pos="100000">
                <a:schemeClr val="bg1"/>
              </a:gs>
            </a:gsLst>
            <a:lin ang="16200000" scaled="0"/>
          </a:gradFill>
          <a:ln w="6350" cap="rnd">
            <a:solidFill>
              <a:schemeClr val="tx1"/>
            </a:solidFill>
          </a:ln>
          <a:effectLst>
            <a:outerShdw dist="25400" dir="2700000" algn="ctr" rotWithShape="0">
              <a:srgbClr val="CDCDCD">
                <a:alpha val="49804"/>
              </a:srgbClr>
            </a:outerShdw>
          </a:effectLst>
        </p:spPr>
        <p:txBody>
          <a:bodyPr wrap="square" lIns="16878" tIns="16878" rIns="16878" bIns="16878" rtlCol="0" anchor="ctr">
            <a:noAutofit/>
          </a:bodyPr>
          <a:lstStyle>
            <a:defPPr>
              <a:defRPr lang="en-US"/>
            </a:defPPr>
            <a:lvl1pPr algn="ctr">
              <a:defRPr sz="703">
                <a:latin typeface="+mj-lt"/>
              </a:defRPr>
            </a:lvl1pPr>
          </a:lstStyle>
          <a:p>
            <a:pPr defTabSz="857250"/>
            <a:r>
              <a:rPr lang="en-US" sz="923">
                <a:solidFill>
                  <a:srgbClr val="616365"/>
                </a:solidFill>
                <a:latin typeface="Arial" panose="020B0604020202020204"/>
              </a:rPr>
              <a:t>CK </a:t>
            </a:r>
            <a:br>
              <a:rPr lang="en-US" sz="923">
                <a:solidFill>
                  <a:srgbClr val="616365"/>
                </a:solidFill>
                <a:latin typeface="Arial" panose="020B0604020202020204"/>
              </a:rPr>
            </a:br>
            <a:r>
              <a:rPr lang="en-US" sz="923">
                <a:solidFill>
                  <a:srgbClr val="616365"/>
                </a:solidFill>
                <a:latin typeface="Arial" panose="020B0604020202020204"/>
              </a:rPr>
              <a:t>S ATL</a:t>
            </a:r>
            <a:endParaRPr lang="pl-PL" sz="923">
              <a:solidFill>
                <a:srgbClr val="616365"/>
              </a:solidFill>
              <a:latin typeface="Arial" panose="020B0604020202020204"/>
            </a:endParaRPr>
          </a:p>
        </p:txBody>
      </p:sp>
      <p:sp>
        <p:nvSpPr>
          <p:cNvPr id="12" name="TextBox 11">
            <a:extLst>
              <a:ext uri="{FF2B5EF4-FFF2-40B4-BE49-F238E27FC236}">
                <a16:creationId xmlns:a16="http://schemas.microsoft.com/office/drawing/2014/main" id="{62480D08-5231-464B-B94E-E9869621CF74}"/>
              </a:ext>
            </a:extLst>
          </p:cNvPr>
          <p:cNvSpPr txBox="1"/>
          <p:nvPr/>
        </p:nvSpPr>
        <p:spPr>
          <a:xfrm>
            <a:off x="341297" y="3003367"/>
            <a:ext cx="1265783" cy="295349"/>
          </a:xfrm>
          <a:prstGeom prst="rect">
            <a:avLst/>
          </a:prstGeom>
          <a:gradFill>
            <a:gsLst>
              <a:gs pos="0">
                <a:srgbClr val="F0F0F0"/>
              </a:gs>
              <a:gs pos="100000">
                <a:schemeClr val="bg1"/>
              </a:gs>
            </a:gsLst>
            <a:lin ang="16200000" scaled="0"/>
          </a:gradFill>
          <a:ln w="6350" cap="rnd">
            <a:solidFill>
              <a:schemeClr val="tx1"/>
            </a:solidFill>
          </a:ln>
          <a:effectLst>
            <a:outerShdw dist="25400" dir="2700000" algn="ctr" rotWithShape="0">
              <a:srgbClr val="CDCDCD">
                <a:alpha val="49804"/>
              </a:srgbClr>
            </a:outerShdw>
          </a:effectLst>
        </p:spPr>
        <p:txBody>
          <a:bodyPr wrap="square" lIns="16878" tIns="16878" rIns="16878" bIns="16878" rtlCol="0" anchor="ctr">
            <a:noAutofit/>
          </a:bodyPr>
          <a:lstStyle>
            <a:defPPr>
              <a:defRPr lang="en-US"/>
            </a:defPPr>
            <a:lvl1pPr algn="ctr">
              <a:defRPr sz="1000">
                <a:latin typeface="+mj-lt"/>
              </a:defRPr>
            </a:lvl1pPr>
          </a:lstStyle>
          <a:p>
            <a:pPr defTabSz="857250"/>
            <a:r>
              <a:rPr lang="en-US" sz="923">
                <a:solidFill>
                  <a:srgbClr val="616365"/>
                </a:solidFill>
                <a:latin typeface="Arial" panose="020B0604020202020204"/>
              </a:rPr>
              <a:t>CK </a:t>
            </a:r>
            <a:br>
              <a:rPr lang="en-US" sz="923">
                <a:solidFill>
                  <a:srgbClr val="616365"/>
                </a:solidFill>
                <a:latin typeface="Arial" panose="020B0604020202020204"/>
              </a:rPr>
            </a:br>
            <a:r>
              <a:rPr lang="en-US" sz="923">
                <a:solidFill>
                  <a:srgbClr val="616365"/>
                </a:solidFill>
                <a:latin typeface="Arial" panose="020B0604020202020204"/>
              </a:rPr>
              <a:t>ARIZONA</a:t>
            </a:r>
          </a:p>
        </p:txBody>
      </p:sp>
      <p:sp>
        <p:nvSpPr>
          <p:cNvPr id="13" name="TextBox 12">
            <a:extLst>
              <a:ext uri="{FF2B5EF4-FFF2-40B4-BE49-F238E27FC236}">
                <a16:creationId xmlns:a16="http://schemas.microsoft.com/office/drawing/2014/main" id="{056432B9-4664-48E0-8913-678E0CD30BA1}"/>
              </a:ext>
            </a:extLst>
          </p:cNvPr>
          <p:cNvSpPr txBox="1"/>
          <p:nvPr/>
        </p:nvSpPr>
        <p:spPr>
          <a:xfrm>
            <a:off x="857543" y="3553172"/>
            <a:ext cx="1265783" cy="295349"/>
          </a:xfrm>
          <a:prstGeom prst="rect">
            <a:avLst/>
          </a:prstGeom>
          <a:gradFill>
            <a:gsLst>
              <a:gs pos="0">
                <a:srgbClr val="F0F0F0"/>
              </a:gs>
              <a:gs pos="100000">
                <a:schemeClr val="bg1"/>
              </a:gs>
            </a:gsLst>
            <a:lin ang="16200000" scaled="0"/>
          </a:gradFill>
          <a:ln w="6350" cap="rnd">
            <a:solidFill>
              <a:schemeClr val="tx1"/>
            </a:solidFill>
          </a:ln>
          <a:effectLst>
            <a:outerShdw dist="25400" dir="2700000" algn="ctr" rotWithShape="0">
              <a:srgbClr val="CDCDCD">
                <a:alpha val="49804"/>
              </a:srgbClr>
            </a:outerShdw>
          </a:effectLst>
        </p:spPr>
        <p:txBody>
          <a:bodyPr wrap="square" lIns="16878" tIns="16878" rIns="16878" bIns="16878" rtlCol="0" anchor="ctr">
            <a:noAutofit/>
          </a:bodyPr>
          <a:lstStyle>
            <a:defPPr>
              <a:defRPr lang="en-US"/>
            </a:defPPr>
            <a:lvl1pPr algn="ctr">
              <a:defRPr sz="1000">
                <a:latin typeface="+mj-lt"/>
              </a:defRPr>
            </a:lvl1pPr>
          </a:lstStyle>
          <a:p>
            <a:pPr defTabSz="857250"/>
            <a:r>
              <a:rPr lang="en-US" sz="923">
                <a:solidFill>
                  <a:srgbClr val="616365"/>
                </a:solidFill>
                <a:latin typeface="Arial" panose="020B0604020202020204"/>
              </a:rPr>
              <a:t>CK </a:t>
            </a:r>
            <a:br>
              <a:rPr lang="en-US" sz="923">
                <a:solidFill>
                  <a:srgbClr val="616365"/>
                </a:solidFill>
                <a:latin typeface="Arial" panose="020B0604020202020204"/>
              </a:rPr>
            </a:br>
            <a:r>
              <a:rPr lang="en-US" sz="923">
                <a:solidFill>
                  <a:srgbClr val="616365"/>
                </a:solidFill>
                <a:latin typeface="Arial" panose="020B0604020202020204"/>
              </a:rPr>
              <a:t>AZ NON-METRO</a:t>
            </a:r>
          </a:p>
        </p:txBody>
      </p:sp>
      <p:sp>
        <p:nvSpPr>
          <p:cNvPr id="17" name="TextBox 16">
            <a:extLst>
              <a:ext uri="{FF2B5EF4-FFF2-40B4-BE49-F238E27FC236}">
                <a16:creationId xmlns:a16="http://schemas.microsoft.com/office/drawing/2014/main" id="{479E67EF-65C2-485F-B5EC-ECAFD25CE8C1}"/>
              </a:ext>
            </a:extLst>
          </p:cNvPr>
          <p:cNvSpPr txBox="1"/>
          <p:nvPr/>
        </p:nvSpPr>
        <p:spPr>
          <a:xfrm>
            <a:off x="1900797" y="1852701"/>
            <a:ext cx="1265783" cy="295349"/>
          </a:xfrm>
          <a:prstGeom prst="rect">
            <a:avLst/>
          </a:prstGeom>
          <a:gradFill>
            <a:gsLst>
              <a:gs pos="0">
                <a:srgbClr val="F0F0F0"/>
              </a:gs>
              <a:gs pos="100000">
                <a:schemeClr val="bg1"/>
              </a:gs>
            </a:gsLst>
            <a:lin ang="16200000" scaled="0"/>
          </a:gradFill>
          <a:ln w="6350" cap="rnd">
            <a:solidFill>
              <a:schemeClr val="tx1"/>
            </a:solidFill>
          </a:ln>
          <a:effectLst>
            <a:outerShdw dist="25400" dir="2700000" algn="ctr" rotWithShape="0">
              <a:srgbClr val="CDCDCD">
                <a:alpha val="49804"/>
              </a:srgbClr>
            </a:outerShdw>
          </a:effectLst>
        </p:spPr>
        <p:txBody>
          <a:bodyPr wrap="square" lIns="16878" tIns="16878" rIns="16878" bIns="16878" rtlCol="0" anchor="ctr">
            <a:noAutofit/>
          </a:bodyPr>
          <a:lstStyle>
            <a:defPPr>
              <a:defRPr lang="en-US"/>
            </a:defPPr>
            <a:lvl1pPr algn="ctr">
              <a:defRPr sz="1000">
                <a:latin typeface="+mj-lt"/>
              </a:defRPr>
            </a:lvl1pPr>
          </a:lstStyle>
          <a:p>
            <a:pPr defTabSz="857250"/>
            <a:r>
              <a:rPr lang="en-US" sz="923">
                <a:solidFill>
                  <a:srgbClr val="616365"/>
                </a:solidFill>
                <a:latin typeface="Arial" panose="020B0604020202020204"/>
              </a:rPr>
              <a:t>CK </a:t>
            </a:r>
            <a:br>
              <a:rPr lang="en-US" sz="923">
                <a:solidFill>
                  <a:srgbClr val="616365"/>
                </a:solidFill>
                <a:latin typeface="Arial" panose="020B0604020202020204"/>
              </a:rPr>
            </a:br>
            <a:r>
              <a:rPr lang="en-US" sz="923">
                <a:solidFill>
                  <a:srgbClr val="616365"/>
                </a:solidFill>
                <a:latin typeface="Arial" panose="020B0604020202020204"/>
              </a:rPr>
              <a:t>FL</a:t>
            </a:r>
          </a:p>
        </p:txBody>
      </p:sp>
      <p:sp>
        <p:nvSpPr>
          <p:cNvPr id="18" name="TextBox 17">
            <a:extLst>
              <a:ext uri="{FF2B5EF4-FFF2-40B4-BE49-F238E27FC236}">
                <a16:creationId xmlns:a16="http://schemas.microsoft.com/office/drawing/2014/main" id="{ECB63350-7BCE-423A-A097-70923A6603A6}"/>
              </a:ext>
            </a:extLst>
          </p:cNvPr>
          <p:cNvSpPr txBox="1"/>
          <p:nvPr/>
        </p:nvSpPr>
        <p:spPr>
          <a:xfrm>
            <a:off x="1079595" y="2447392"/>
            <a:ext cx="1265783" cy="295349"/>
          </a:xfrm>
          <a:prstGeom prst="rect">
            <a:avLst/>
          </a:prstGeom>
          <a:gradFill>
            <a:gsLst>
              <a:gs pos="0">
                <a:srgbClr val="F0F0F0"/>
              </a:gs>
              <a:gs pos="100000">
                <a:schemeClr val="bg1"/>
              </a:gs>
            </a:gsLst>
            <a:lin ang="16200000" scaled="0"/>
          </a:gradFill>
          <a:ln w="6350" cap="rnd">
            <a:solidFill>
              <a:schemeClr val="tx1"/>
            </a:solidFill>
          </a:ln>
          <a:effectLst>
            <a:outerShdw dist="25400" dir="2700000" algn="ctr" rotWithShape="0">
              <a:srgbClr val="CDCDCD">
                <a:alpha val="49804"/>
              </a:srgbClr>
            </a:outerShdw>
          </a:effectLst>
        </p:spPr>
        <p:txBody>
          <a:bodyPr wrap="square" lIns="16878" tIns="16878" rIns="16878" bIns="16878" rtlCol="0" anchor="ctr">
            <a:noAutofit/>
          </a:bodyPr>
          <a:lstStyle>
            <a:defPPr>
              <a:defRPr lang="en-US"/>
            </a:defPPr>
            <a:lvl1pPr algn="ctr">
              <a:defRPr sz="1000">
                <a:latin typeface="+mj-lt"/>
              </a:defRPr>
            </a:lvl1pPr>
          </a:lstStyle>
          <a:p>
            <a:pPr defTabSz="857250"/>
            <a:r>
              <a:rPr lang="en-US" sz="923">
                <a:solidFill>
                  <a:srgbClr val="616365"/>
                </a:solidFill>
                <a:latin typeface="Arial" panose="020B0604020202020204"/>
              </a:rPr>
              <a:t>CK </a:t>
            </a:r>
            <a:br>
              <a:rPr lang="en-US" sz="923">
                <a:solidFill>
                  <a:srgbClr val="616365"/>
                </a:solidFill>
                <a:latin typeface="Arial" panose="020B0604020202020204"/>
              </a:rPr>
            </a:br>
            <a:r>
              <a:rPr lang="en-US" sz="923">
                <a:solidFill>
                  <a:srgbClr val="616365"/>
                </a:solidFill>
                <a:latin typeface="Arial" panose="020B0604020202020204"/>
              </a:rPr>
              <a:t>GRAND CANYON</a:t>
            </a:r>
            <a:endParaRPr lang="pl-PL" sz="923">
              <a:solidFill>
                <a:srgbClr val="616365"/>
              </a:solidFill>
              <a:latin typeface="Arial" panose="020B0604020202020204"/>
            </a:endParaRPr>
          </a:p>
        </p:txBody>
      </p:sp>
      <p:sp>
        <p:nvSpPr>
          <p:cNvPr id="24" name="TextBox 23">
            <a:extLst>
              <a:ext uri="{FF2B5EF4-FFF2-40B4-BE49-F238E27FC236}">
                <a16:creationId xmlns:a16="http://schemas.microsoft.com/office/drawing/2014/main" id="{69A8C84E-4930-4055-A74C-6C0C29644018}"/>
              </a:ext>
            </a:extLst>
          </p:cNvPr>
          <p:cNvSpPr txBox="1"/>
          <p:nvPr/>
        </p:nvSpPr>
        <p:spPr>
          <a:xfrm>
            <a:off x="3569132" y="1860831"/>
            <a:ext cx="1265783" cy="295349"/>
          </a:xfrm>
          <a:prstGeom prst="rect">
            <a:avLst/>
          </a:prstGeom>
          <a:gradFill>
            <a:gsLst>
              <a:gs pos="0">
                <a:srgbClr val="F0F0F0"/>
              </a:gs>
              <a:gs pos="100000">
                <a:schemeClr val="bg1"/>
              </a:gs>
            </a:gsLst>
            <a:lin ang="16200000" scaled="0"/>
          </a:gradFill>
          <a:ln w="6350" cap="rnd">
            <a:solidFill>
              <a:schemeClr val="tx1"/>
            </a:solidFill>
          </a:ln>
          <a:effectLst>
            <a:outerShdw dist="25400" dir="2700000" algn="ctr" rotWithShape="0">
              <a:srgbClr val="CDCDCD">
                <a:alpha val="49804"/>
              </a:srgbClr>
            </a:outerShdw>
          </a:effectLst>
        </p:spPr>
        <p:txBody>
          <a:bodyPr wrap="square" lIns="16878" tIns="16878" rIns="16878" bIns="16878" rtlCol="0" anchor="ctr">
            <a:noAutofit/>
          </a:bodyPr>
          <a:lstStyle>
            <a:defPPr>
              <a:defRPr lang="en-US"/>
            </a:defPPr>
            <a:lvl1pPr algn="ctr">
              <a:defRPr sz="1000">
                <a:latin typeface="+mj-lt"/>
              </a:defRPr>
            </a:lvl1pPr>
          </a:lstStyle>
          <a:p>
            <a:pPr defTabSz="857250"/>
            <a:r>
              <a:rPr lang="en-US" sz="923">
                <a:solidFill>
                  <a:srgbClr val="616365"/>
                </a:solidFill>
                <a:latin typeface="Arial" panose="020B0604020202020204"/>
              </a:rPr>
              <a:t>CK </a:t>
            </a:r>
            <a:br>
              <a:rPr lang="en-US" sz="923">
                <a:solidFill>
                  <a:srgbClr val="616365"/>
                </a:solidFill>
                <a:latin typeface="Arial" panose="020B0604020202020204"/>
              </a:rPr>
            </a:br>
            <a:r>
              <a:rPr lang="en-US" sz="923">
                <a:solidFill>
                  <a:srgbClr val="616365"/>
                </a:solidFill>
                <a:latin typeface="Arial" panose="020B0604020202020204"/>
              </a:rPr>
              <a:t>GULF C</a:t>
            </a:r>
            <a:endParaRPr lang="pl-PL" sz="923">
              <a:solidFill>
                <a:srgbClr val="616365"/>
              </a:solidFill>
              <a:latin typeface="Arial" panose="020B0604020202020204"/>
            </a:endParaRPr>
          </a:p>
        </p:txBody>
      </p:sp>
      <p:cxnSp>
        <p:nvCxnSpPr>
          <p:cNvPr id="46" name="Straight Connector 45">
            <a:extLst>
              <a:ext uri="{FF2B5EF4-FFF2-40B4-BE49-F238E27FC236}">
                <a16:creationId xmlns:a16="http://schemas.microsoft.com/office/drawing/2014/main" id="{B44F58CF-862C-4F82-A40D-13BFB86EF928}"/>
              </a:ext>
            </a:extLst>
          </p:cNvPr>
          <p:cNvCxnSpPr>
            <a:cxnSpLocks/>
          </p:cNvCxnSpPr>
          <p:nvPr/>
        </p:nvCxnSpPr>
        <p:spPr>
          <a:xfrm>
            <a:off x="5790888" y="1377314"/>
            <a:ext cx="7421" cy="245573"/>
          </a:xfrm>
          <a:prstGeom prst="line">
            <a:avLst/>
          </a:prstGeom>
          <a:ln>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47" name="Straight Connector 46">
            <a:extLst>
              <a:ext uri="{FF2B5EF4-FFF2-40B4-BE49-F238E27FC236}">
                <a16:creationId xmlns:a16="http://schemas.microsoft.com/office/drawing/2014/main" id="{D1FFE793-F966-40F7-A336-18DFC515F443}"/>
              </a:ext>
            </a:extLst>
          </p:cNvPr>
          <p:cNvCxnSpPr>
            <a:cxnSpLocks/>
          </p:cNvCxnSpPr>
          <p:nvPr/>
        </p:nvCxnSpPr>
        <p:spPr>
          <a:xfrm>
            <a:off x="832780" y="1592823"/>
            <a:ext cx="10235406" cy="29985"/>
          </a:xfrm>
          <a:prstGeom prst="line">
            <a:avLst/>
          </a:prstGeom>
          <a:ln>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83" name="TextBox 82">
            <a:extLst>
              <a:ext uri="{FF2B5EF4-FFF2-40B4-BE49-F238E27FC236}">
                <a16:creationId xmlns:a16="http://schemas.microsoft.com/office/drawing/2014/main" id="{580A3379-54A9-4A2D-AA45-B6828812C247}"/>
              </a:ext>
            </a:extLst>
          </p:cNvPr>
          <p:cNvSpPr txBox="1"/>
          <p:nvPr/>
        </p:nvSpPr>
        <p:spPr>
          <a:xfrm>
            <a:off x="2748918" y="2441571"/>
            <a:ext cx="1265783" cy="295349"/>
          </a:xfrm>
          <a:prstGeom prst="rect">
            <a:avLst/>
          </a:prstGeom>
          <a:gradFill>
            <a:gsLst>
              <a:gs pos="0">
                <a:srgbClr val="F0F0F0"/>
              </a:gs>
              <a:gs pos="100000">
                <a:schemeClr val="bg1"/>
              </a:gs>
            </a:gsLst>
            <a:lin ang="16200000" scaled="0"/>
          </a:gradFill>
          <a:ln w="6350" cap="rnd">
            <a:solidFill>
              <a:schemeClr val="tx1"/>
            </a:solidFill>
          </a:ln>
          <a:effectLst>
            <a:outerShdw dist="25400" dir="2700000" algn="ctr" rotWithShape="0">
              <a:srgbClr val="CDCDCD">
                <a:alpha val="49804"/>
              </a:srgbClr>
            </a:outerShdw>
          </a:effectLst>
        </p:spPr>
        <p:txBody>
          <a:bodyPr wrap="square" lIns="16878" tIns="16878" rIns="16878" bIns="16878" rtlCol="0" anchor="ctr">
            <a:noAutofit/>
          </a:bodyPr>
          <a:lstStyle>
            <a:defPPr>
              <a:defRPr lang="en-US"/>
            </a:defPPr>
            <a:lvl1pPr algn="ctr">
              <a:defRPr sz="1000">
                <a:latin typeface="+mj-lt"/>
              </a:defRPr>
            </a:lvl1pPr>
          </a:lstStyle>
          <a:p>
            <a:pPr defTabSz="857250"/>
            <a:r>
              <a:rPr lang="en-US" sz="923">
                <a:solidFill>
                  <a:srgbClr val="616365"/>
                </a:solidFill>
                <a:latin typeface="Arial" panose="020B0604020202020204"/>
              </a:rPr>
              <a:t>CK </a:t>
            </a:r>
            <a:br>
              <a:rPr lang="en-US" sz="923">
                <a:solidFill>
                  <a:srgbClr val="616365"/>
                </a:solidFill>
                <a:latin typeface="Arial" panose="020B0604020202020204"/>
              </a:rPr>
            </a:br>
            <a:r>
              <a:rPr lang="en-US" sz="923">
                <a:solidFill>
                  <a:srgbClr val="616365"/>
                </a:solidFill>
                <a:latin typeface="Arial" panose="020B0604020202020204"/>
              </a:rPr>
              <a:t>GRLK TTL</a:t>
            </a:r>
            <a:endParaRPr lang="pl-PL" sz="923">
              <a:solidFill>
                <a:srgbClr val="616365"/>
              </a:solidFill>
              <a:latin typeface="Arial" panose="020B0604020202020204"/>
            </a:endParaRPr>
          </a:p>
        </p:txBody>
      </p:sp>
      <p:sp>
        <p:nvSpPr>
          <p:cNvPr id="103" name="TextBox 102">
            <a:extLst>
              <a:ext uri="{FF2B5EF4-FFF2-40B4-BE49-F238E27FC236}">
                <a16:creationId xmlns:a16="http://schemas.microsoft.com/office/drawing/2014/main" id="{6265097B-E975-450F-8A60-214DDB20B314}"/>
              </a:ext>
            </a:extLst>
          </p:cNvPr>
          <p:cNvSpPr txBox="1"/>
          <p:nvPr/>
        </p:nvSpPr>
        <p:spPr>
          <a:xfrm>
            <a:off x="4415551" y="2437607"/>
            <a:ext cx="1265783" cy="295349"/>
          </a:xfrm>
          <a:prstGeom prst="rect">
            <a:avLst/>
          </a:prstGeom>
          <a:gradFill>
            <a:gsLst>
              <a:gs pos="0">
                <a:srgbClr val="F0F0F0"/>
              </a:gs>
              <a:gs pos="100000">
                <a:schemeClr val="bg1"/>
              </a:gs>
            </a:gsLst>
            <a:lin ang="16200000" scaled="0"/>
          </a:gradFill>
          <a:ln w="6350" cap="rnd">
            <a:solidFill>
              <a:schemeClr val="tx1"/>
            </a:solidFill>
          </a:ln>
          <a:effectLst>
            <a:outerShdw dist="25400" dir="2700000" algn="ctr" rotWithShape="0">
              <a:srgbClr val="CDCDCD">
                <a:alpha val="49804"/>
              </a:srgbClr>
            </a:outerShdw>
          </a:effectLst>
        </p:spPr>
        <p:txBody>
          <a:bodyPr wrap="square" lIns="16878" tIns="16878" rIns="16878" bIns="16878" rtlCol="0" anchor="ctr">
            <a:noAutofit/>
          </a:bodyPr>
          <a:lstStyle>
            <a:defPPr>
              <a:defRPr lang="en-US"/>
            </a:defPPr>
            <a:lvl1pPr algn="ctr">
              <a:defRPr sz="1000">
                <a:latin typeface="+mj-lt"/>
              </a:defRPr>
            </a:lvl1pPr>
          </a:lstStyle>
          <a:p>
            <a:pPr defTabSz="857250"/>
            <a:r>
              <a:rPr lang="en-US" sz="923">
                <a:solidFill>
                  <a:srgbClr val="616365"/>
                </a:solidFill>
                <a:latin typeface="Arial" panose="020B0604020202020204"/>
              </a:rPr>
              <a:t>CK HEARTLAND</a:t>
            </a:r>
            <a:endParaRPr lang="pl-PL" sz="923">
              <a:solidFill>
                <a:srgbClr val="616365"/>
              </a:solidFill>
              <a:latin typeface="Arial" panose="020B0604020202020204"/>
            </a:endParaRPr>
          </a:p>
        </p:txBody>
      </p:sp>
      <p:cxnSp>
        <p:nvCxnSpPr>
          <p:cNvPr id="105" name="Straight Connector 104">
            <a:extLst>
              <a:ext uri="{FF2B5EF4-FFF2-40B4-BE49-F238E27FC236}">
                <a16:creationId xmlns:a16="http://schemas.microsoft.com/office/drawing/2014/main" id="{996EF45E-5158-40A2-B824-3ED5EC1F59BE}"/>
              </a:ext>
            </a:extLst>
          </p:cNvPr>
          <p:cNvCxnSpPr>
            <a:cxnSpLocks/>
          </p:cNvCxnSpPr>
          <p:nvPr/>
        </p:nvCxnSpPr>
        <p:spPr>
          <a:xfrm>
            <a:off x="4235688" y="1607000"/>
            <a:ext cx="3711" cy="265977"/>
          </a:xfrm>
          <a:prstGeom prst="line">
            <a:avLst/>
          </a:prstGeom>
          <a:ln>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06" name="TextBox 105">
            <a:extLst>
              <a:ext uri="{FF2B5EF4-FFF2-40B4-BE49-F238E27FC236}">
                <a16:creationId xmlns:a16="http://schemas.microsoft.com/office/drawing/2014/main" id="{586CC388-0494-44A9-8218-D67C5B586E0F}"/>
              </a:ext>
            </a:extLst>
          </p:cNvPr>
          <p:cNvSpPr txBox="1"/>
          <p:nvPr/>
        </p:nvSpPr>
        <p:spPr>
          <a:xfrm>
            <a:off x="6864472" y="1848188"/>
            <a:ext cx="1265783" cy="295349"/>
          </a:xfrm>
          <a:prstGeom prst="rect">
            <a:avLst/>
          </a:prstGeom>
          <a:gradFill>
            <a:gsLst>
              <a:gs pos="0">
                <a:srgbClr val="F0F0F0"/>
              </a:gs>
              <a:gs pos="100000">
                <a:schemeClr val="bg1"/>
              </a:gs>
            </a:gsLst>
            <a:lin ang="16200000" scaled="0"/>
          </a:gradFill>
          <a:ln w="6350" cap="rnd">
            <a:solidFill>
              <a:schemeClr val="tx1"/>
            </a:solidFill>
          </a:ln>
          <a:effectLst>
            <a:outerShdw dist="25400" dir="2700000" algn="ctr" rotWithShape="0">
              <a:srgbClr val="CDCDCD">
                <a:alpha val="49804"/>
              </a:srgbClr>
            </a:outerShdw>
          </a:effectLst>
        </p:spPr>
        <p:txBody>
          <a:bodyPr wrap="square" lIns="16878" tIns="16878" rIns="16878" bIns="16878" rtlCol="0" anchor="ctr">
            <a:noAutofit/>
          </a:bodyPr>
          <a:lstStyle>
            <a:defPPr>
              <a:defRPr lang="en-US"/>
            </a:defPPr>
            <a:lvl1pPr algn="ctr">
              <a:defRPr sz="1000">
                <a:latin typeface="+mj-lt"/>
              </a:defRPr>
            </a:lvl1pPr>
          </a:lstStyle>
          <a:p>
            <a:pPr defTabSz="857250"/>
            <a:r>
              <a:rPr lang="en-US" sz="923">
                <a:solidFill>
                  <a:srgbClr val="616365"/>
                </a:solidFill>
                <a:latin typeface="Arial" panose="020B0604020202020204"/>
              </a:rPr>
              <a:t>CK </a:t>
            </a:r>
            <a:br>
              <a:rPr lang="en-US" sz="923">
                <a:solidFill>
                  <a:srgbClr val="616365"/>
                </a:solidFill>
                <a:latin typeface="Arial" panose="020B0604020202020204"/>
              </a:rPr>
            </a:br>
            <a:r>
              <a:rPr lang="en-US" sz="923">
                <a:solidFill>
                  <a:srgbClr val="616365"/>
                </a:solidFill>
                <a:latin typeface="Arial" panose="020B0604020202020204"/>
              </a:rPr>
              <a:t>RMTN</a:t>
            </a:r>
            <a:endParaRPr lang="pl-PL" sz="923">
              <a:solidFill>
                <a:srgbClr val="616365"/>
              </a:solidFill>
              <a:latin typeface="Arial" panose="020B0604020202020204"/>
            </a:endParaRPr>
          </a:p>
        </p:txBody>
      </p:sp>
      <p:sp>
        <p:nvSpPr>
          <p:cNvPr id="107" name="TextBox 106">
            <a:extLst>
              <a:ext uri="{FF2B5EF4-FFF2-40B4-BE49-F238E27FC236}">
                <a16:creationId xmlns:a16="http://schemas.microsoft.com/office/drawing/2014/main" id="{92823AF9-39C2-47D5-8F72-8CDA41A62136}"/>
              </a:ext>
            </a:extLst>
          </p:cNvPr>
          <p:cNvSpPr txBox="1"/>
          <p:nvPr/>
        </p:nvSpPr>
        <p:spPr>
          <a:xfrm>
            <a:off x="8683057" y="1848188"/>
            <a:ext cx="1265783" cy="295349"/>
          </a:xfrm>
          <a:prstGeom prst="rect">
            <a:avLst/>
          </a:prstGeom>
          <a:gradFill>
            <a:gsLst>
              <a:gs pos="0">
                <a:srgbClr val="F0F0F0"/>
              </a:gs>
              <a:gs pos="100000">
                <a:schemeClr val="bg1"/>
              </a:gs>
            </a:gsLst>
            <a:lin ang="16200000" scaled="0"/>
          </a:gradFill>
          <a:ln w="6350" cap="rnd">
            <a:solidFill>
              <a:schemeClr val="tx1"/>
            </a:solidFill>
          </a:ln>
          <a:effectLst>
            <a:outerShdw dist="25400" dir="2700000" algn="ctr" rotWithShape="0">
              <a:srgbClr val="CDCDCD">
                <a:alpha val="49804"/>
              </a:srgbClr>
            </a:outerShdw>
          </a:effectLst>
        </p:spPr>
        <p:txBody>
          <a:bodyPr wrap="square" lIns="16878" tIns="16878" rIns="16878" bIns="16878" rtlCol="0" anchor="ctr">
            <a:noAutofit/>
          </a:bodyPr>
          <a:lstStyle>
            <a:defPPr>
              <a:defRPr lang="en-US"/>
            </a:defPPr>
            <a:lvl1pPr algn="ctr">
              <a:defRPr sz="1000">
                <a:latin typeface="+mj-lt"/>
              </a:defRPr>
            </a:lvl1pPr>
          </a:lstStyle>
          <a:p>
            <a:pPr defTabSz="857250"/>
            <a:r>
              <a:rPr lang="en-US" sz="923">
                <a:solidFill>
                  <a:srgbClr val="616365"/>
                </a:solidFill>
                <a:latin typeface="Arial" panose="020B0604020202020204"/>
              </a:rPr>
              <a:t>CK </a:t>
            </a:r>
            <a:br>
              <a:rPr lang="en-US" sz="923">
                <a:solidFill>
                  <a:srgbClr val="616365"/>
                </a:solidFill>
                <a:latin typeface="Arial" panose="020B0604020202020204"/>
              </a:rPr>
            </a:br>
            <a:r>
              <a:rPr lang="en-US" sz="923">
                <a:solidFill>
                  <a:srgbClr val="616365"/>
                </a:solidFill>
                <a:latin typeface="Arial" panose="020B0604020202020204"/>
              </a:rPr>
              <a:t>SOUTHEAST</a:t>
            </a:r>
            <a:endParaRPr lang="pl-PL" sz="923">
              <a:solidFill>
                <a:srgbClr val="616365"/>
              </a:solidFill>
              <a:latin typeface="Arial" panose="020B0604020202020204"/>
            </a:endParaRPr>
          </a:p>
        </p:txBody>
      </p:sp>
      <p:cxnSp>
        <p:nvCxnSpPr>
          <p:cNvPr id="108" name="Straight Connector 107">
            <a:extLst>
              <a:ext uri="{FF2B5EF4-FFF2-40B4-BE49-F238E27FC236}">
                <a16:creationId xmlns:a16="http://schemas.microsoft.com/office/drawing/2014/main" id="{97BFA150-D396-488D-9CD7-AABD0C158B98}"/>
              </a:ext>
            </a:extLst>
          </p:cNvPr>
          <p:cNvCxnSpPr>
            <a:cxnSpLocks/>
            <a:endCxn id="10" idx="0"/>
          </p:cNvCxnSpPr>
          <p:nvPr/>
        </p:nvCxnSpPr>
        <p:spPr>
          <a:xfrm>
            <a:off x="832781" y="1583048"/>
            <a:ext cx="6099" cy="269653"/>
          </a:xfrm>
          <a:prstGeom prst="line">
            <a:avLst/>
          </a:prstGeom>
          <a:ln>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09" name="Straight Connector 108">
            <a:extLst>
              <a:ext uri="{FF2B5EF4-FFF2-40B4-BE49-F238E27FC236}">
                <a16:creationId xmlns:a16="http://schemas.microsoft.com/office/drawing/2014/main" id="{E57EE643-4EE5-4263-8A4D-431021902290}"/>
              </a:ext>
            </a:extLst>
          </p:cNvPr>
          <p:cNvCxnSpPr>
            <a:cxnSpLocks/>
          </p:cNvCxnSpPr>
          <p:nvPr/>
        </p:nvCxnSpPr>
        <p:spPr>
          <a:xfrm>
            <a:off x="2512547" y="1598779"/>
            <a:ext cx="7421" cy="245573"/>
          </a:xfrm>
          <a:prstGeom prst="line">
            <a:avLst/>
          </a:prstGeom>
          <a:ln>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10" name="Straight Connector 109">
            <a:extLst>
              <a:ext uri="{FF2B5EF4-FFF2-40B4-BE49-F238E27FC236}">
                <a16:creationId xmlns:a16="http://schemas.microsoft.com/office/drawing/2014/main" id="{9511C8EC-5164-4BDB-BA43-FAD159344F35}"/>
              </a:ext>
            </a:extLst>
          </p:cNvPr>
          <p:cNvCxnSpPr>
            <a:cxnSpLocks/>
            <a:endCxn id="106" idx="0"/>
          </p:cNvCxnSpPr>
          <p:nvPr/>
        </p:nvCxnSpPr>
        <p:spPr>
          <a:xfrm>
            <a:off x="7497364" y="1610023"/>
            <a:ext cx="0" cy="238165"/>
          </a:xfrm>
          <a:prstGeom prst="line">
            <a:avLst/>
          </a:prstGeom>
          <a:ln>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12" name="Straight Connector 111">
            <a:extLst>
              <a:ext uri="{FF2B5EF4-FFF2-40B4-BE49-F238E27FC236}">
                <a16:creationId xmlns:a16="http://schemas.microsoft.com/office/drawing/2014/main" id="{85F8E223-A6FC-4066-8CB3-D7B28493CA97}"/>
              </a:ext>
            </a:extLst>
          </p:cNvPr>
          <p:cNvCxnSpPr>
            <a:cxnSpLocks/>
          </p:cNvCxnSpPr>
          <p:nvPr/>
        </p:nvCxnSpPr>
        <p:spPr>
          <a:xfrm>
            <a:off x="1711096" y="1604976"/>
            <a:ext cx="0" cy="860198"/>
          </a:xfrm>
          <a:prstGeom prst="line">
            <a:avLst/>
          </a:prstGeom>
          <a:ln>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15" name="Straight Connector 114">
            <a:extLst>
              <a:ext uri="{FF2B5EF4-FFF2-40B4-BE49-F238E27FC236}">
                <a16:creationId xmlns:a16="http://schemas.microsoft.com/office/drawing/2014/main" id="{904E8304-2423-423A-BF58-C9342A1EA599}"/>
              </a:ext>
            </a:extLst>
          </p:cNvPr>
          <p:cNvCxnSpPr>
            <a:cxnSpLocks/>
            <a:endCxn id="83" idx="0"/>
          </p:cNvCxnSpPr>
          <p:nvPr/>
        </p:nvCxnSpPr>
        <p:spPr>
          <a:xfrm>
            <a:off x="3381809" y="1604976"/>
            <a:ext cx="0" cy="836595"/>
          </a:xfrm>
          <a:prstGeom prst="line">
            <a:avLst/>
          </a:prstGeom>
          <a:ln>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16" name="Straight Connector 115">
            <a:extLst>
              <a:ext uri="{FF2B5EF4-FFF2-40B4-BE49-F238E27FC236}">
                <a16:creationId xmlns:a16="http://schemas.microsoft.com/office/drawing/2014/main" id="{416311C8-3E27-4677-83F6-DD68D38A1C01}"/>
              </a:ext>
            </a:extLst>
          </p:cNvPr>
          <p:cNvCxnSpPr>
            <a:cxnSpLocks/>
            <a:endCxn id="63" idx="0"/>
          </p:cNvCxnSpPr>
          <p:nvPr/>
        </p:nvCxnSpPr>
        <p:spPr>
          <a:xfrm>
            <a:off x="6670599" y="1607128"/>
            <a:ext cx="7628" cy="883181"/>
          </a:xfrm>
          <a:prstGeom prst="line">
            <a:avLst/>
          </a:prstGeom>
          <a:ln>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17" name="Straight Connector 116">
            <a:extLst>
              <a:ext uri="{FF2B5EF4-FFF2-40B4-BE49-F238E27FC236}">
                <a16:creationId xmlns:a16="http://schemas.microsoft.com/office/drawing/2014/main" id="{BCAA5240-D256-43A4-9D8F-3E5173F0C6EC}"/>
              </a:ext>
            </a:extLst>
          </p:cNvPr>
          <p:cNvCxnSpPr>
            <a:cxnSpLocks/>
          </p:cNvCxnSpPr>
          <p:nvPr/>
        </p:nvCxnSpPr>
        <p:spPr>
          <a:xfrm>
            <a:off x="8430465" y="1616932"/>
            <a:ext cx="0" cy="885894"/>
          </a:xfrm>
          <a:prstGeom prst="line">
            <a:avLst/>
          </a:prstGeom>
          <a:ln>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20" name="Straight Connector 119">
            <a:extLst>
              <a:ext uri="{FF2B5EF4-FFF2-40B4-BE49-F238E27FC236}">
                <a16:creationId xmlns:a16="http://schemas.microsoft.com/office/drawing/2014/main" id="{CE9816DD-6D5C-4B2B-9F71-DCA0F59E8EE3}"/>
              </a:ext>
            </a:extLst>
          </p:cNvPr>
          <p:cNvCxnSpPr>
            <a:cxnSpLocks/>
            <a:stCxn id="18" idx="2"/>
            <a:endCxn id="12" idx="0"/>
          </p:cNvCxnSpPr>
          <p:nvPr/>
        </p:nvCxnSpPr>
        <p:spPr>
          <a:xfrm rot="5400000">
            <a:off x="1213025" y="2503906"/>
            <a:ext cx="260626" cy="738298"/>
          </a:xfrm>
          <a:prstGeom prst="bentConnector3">
            <a:avLst>
              <a:gd name="adj1" fmla="val 50000"/>
            </a:avLst>
          </a:prstGeom>
          <a:ln>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21" name="Straight Connector 119">
            <a:extLst>
              <a:ext uri="{FF2B5EF4-FFF2-40B4-BE49-F238E27FC236}">
                <a16:creationId xmlns:a16="http://schemas.microsoft.com/office/drawing/2014/main" id="{3F956DDA-B996-4178-AE1D-517226318E6E}"/>
              </a:ext>
            </a:extLst>
          </p:cNvPr>
          <p:cNvCxnSpPr>
            <a:cxnSpLocks/>
            <a:stCxn id="18" idx="2"/>
            <a:endCxn id="19" idx="0"/>
          </p:cNvCxnSpPr>
          <p:nvPr/>
        </p:nvCxnSpPr>
        <p:spPr>
          <a:xfrm rot="16200000" flipH="1">
            <a:off x="1901615" y="2553610"/>
            <a:ext cx="254631" cy="632891"/>
          </a:xfrm>
          <a:prstGeom prst="bentConnector3">
            <a:avLst>
              <a:gd name="adj1" fmla="val 50000"/>
            </a:avLst>
          </a:prstGeom>
          <a:ln>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6829C8C0-3C46-822F-03BA-8923B845DE93}"/>
              </a:ext>
            </a:extLst>
          </p:cNvPr>
          <p:cNvSpPr txBox="1"/>
          <p:nvPr/>
        </p:nvSpPr>
        <p:spPr>
          <a:xfrm>
            <a:off x="5165945" y="779604"/>
            <a:ext cx="1265783" cy="295349"/>
          </a:xfrm>
          <a:prstGeom prst="rect">
            <a:avLst/>
          </a:prstGeom>
          <a:solidFill>
            <a:srgbClr val="00CCFF"/>
          </a:solidFill>
          <a:ln w="6350" cap="rnd">
            <a:solidFill>
              <a:schemeClr val="tx1"/>
            </a:solidFill>
          </a:ln>
          <a:effectLst>
            <a:outerShdw dist="25400" dir="2700000" algn="ctr" rotWithShape="0">
              <a:srgbClr val="CDCDCD">
                <a:alpha val="49804"/>
              </a:srgbClr>
            </a:outerShdw>
          </a:effectLst>
        </p:spPr>
        <p:txBody>
          <a:bodyPr wrap="square" lIns="16878" tIns="16878" rIns="16878" bIns="16878" rtlCol="0" anchor="ctr">
            <a:noAutofit/>
          </a:bodyPr>
          <a:lstStyle>
            <a:defPPr>
              <a:defRPr lang="en-US"/>
            </a:defPPr>
            <a:lvl1pPr algn="ctr">
              <a:defRPr sz="1000">
                <a:latin typeface="+mj-lt"/>
              </a:defRPr>
            </a:lvl1pPr>
          </a:lstStyle>
          <a:p>
            <a:pPr defTabSz="857250"/>
            <a:r>
              <a:rPr lang="en-US" sz="923">
                <a:solidFill>
                  <a:srgbClr val="616365"/>
                </a:solidFill>
                <a:latin typeface="Arial" panose="020B0604020202020204"/>
              </a:rPr>
              <a:t>CK </a:t>
            </a:r>
            <a:br>
              <a:rPr lang="en-US" sz="923">
                <a:solidFill>
                  <a:srgbClr val="616365"/>
                </a:solidFill>
                <a:latin typeface="Arial" panose="020B0604020202020204"/>
              </a:rPr>
            </a:br>
            <a:r>
              <a:rPr lang="en-US" sz="923">
                <a:solidFill>
                  <a:srgbClr val="616365"/>
                </a:solidFill>
                <a:latin typeface="Arial" panose="020B0604020202020204"/>
              </a:rPr>
              <a:t>TOTAL W/AK</a:t>
            </a:r>
            <a:endParaRPr lang="pl-PL" sz="923">
              <a:solidFill>
                <a:srgbClr val="616365"/>
              </a:solidFill>
              <a:latin typeface="Arial" panose="020B0604020202020204"/>
            </a:endParaRPr>
          </a:p>
        </p:txBody>
      </p:sp>
      <p:sp>
        <p:nvSpPr>
          <p:cNvPr id="15" name="TextBox 14">
            <a:extLst>
              <a:ext uri="{FF2B5EF4-FFF2-40B4-BE49-F238E27FC236}">
                <a16:creationId xmlns:a16="http://schemas.microsoft.com/office/drawing/2014/main" id="{62CD5013-4010-90E2-4542-EB978D8173E7}"/>
              </a:ext>
            </a:extLst>
          </p:cNvPr>
          <p:cNvSpPr txBox="1"/>
          <p:nvPr/>
        </p:nvSpPr>
        <p:spPr>
          <a:xfrm>
            <a:off x="857543" y="4088965"/>
            <a:ext cx="1265783" cy="295349"/>
          </a:xfrm>
          <a:prstGeom prst="rect">
            <a:avLst/>
          </a:prstGeom>
          <a:gradFill>
            <a:gsLst>
              <a:gs pos="0">
                <a:srgbClr val="F0F0F0"/>
              </a:gs>
              <a:gs pos="100000">
                <a:schemeClr val="bg1"/>
              </a:gs>
            </a:gsLst>
            <a:lin ang="16200000" scaled="0"/>
          </a:gradFill>
          <a:ln w="6350" cap="rnd">
            <a:solidFill>
              <a:schemeClr val="tx1"/>
            </a:solidFill>
          </a:ln>
          <a:effectLst>
            <a:outerShdw dist="25400" dir="2700000" algn="ctr" rotWithShape="0">
              <a:srgbClr val="CDCDCD">
                <a:alpha val="49804"/>
              </a:srgbClr>
            </a:outerShdw>
          </a:effectLst>
        </p:spPr>
        <p:txBody>
          <a:bodyPr wrap="square" lIns="16878" tIns="16878" rIns="16878" bIns="16878" rtlCol="0" anchor="ctr">
            <a:noAutofit/>
          </a:bodyPr>
          <a:lstStyle>
            <a:defPPr>
              <a:defRPr lang="en-US"/>
            </a:defPPr>
            <a:lvl1pPr algn="ctr">
              <a:defRPr sz="1000">
                <a:latin typeface="+mj-lt"/>
              </a:defRPr>
            </a:lvl1pPr>
          </a:lstStyle>
          <a:p>
            <a:pPr defTabSz="857250"/>
            <a:r>
              <a:rPr lang="en-US" sz="923">
                <a:solidFill>
                  <a:srgbClr val="616365"/>
                </a:solidFill>
                <a:latin typeface="Arial" panose="020B0604020202020204"/>
              </a:rPr>
              <a:t>CK </a:t>
            </a:r>
            <a:br>
              <a:rPr lang="en-US" sz="923">
                <a:solidFill>
                  <a:srgbClr val="616365"/>
                </a:solidFill>
                <a:latin typeface="Arial" panose="020B0604020202020204"/>
              </a:rPr>
            </a:br>
            <a:r>
              <a:rPr lang="en-US" sz="923">
                <a:solidFill>
                  <a:srgbClr val="616365"/>
                </a:solidFill>
                <a:latin typeface="Arial" panose="020B0604020202020204"/>
              </a:rPr>
              <a:t>PHOENIX METRO</a:t>
            </a:r>
          </a:p>
        </p:txBody>
      </p:sp>
      <p:sp>
        <p:nvSpPr>
          <p:cNvPr id="16" name="TextBox 15">
            <a:extLst>
              <a:ext uri="{FF2B5EF4-FFF2-40B4-BE49-F238E27FC236}">
                <a16:creationId xmlns:a16="http://schemas.microsoft.com/office/drawing/2014/main" id="{BAED7B24-953B-5BFD-4779-14DA2C00D41C}"/>
              </a:ext>
            </a:extLst>
          </p:cNvPr>
          <p:cNvSpPr txBox="1"/>
          <p:nvPr/>
        </p:nvSpPr>
        <p:spPr>
          <a:xfrm>
            <a:off x="857543" y="4619611"/>
            <a:ext cx="1265783" cy="295349"/>
          </a:xfrm>
          <a:prstGeom prst="rect">
            <a:avLst/>
          </a:prstGeom>
          <a:gradFill>
            <a:gsLst>
              <a:gs pos="0">
                <a:srgbClr val="F0F0F0"/>
              </a:gs>
              <a:gs pos="100000">
                <a:schemeClr val="bg1"/>
              </a:gs>
            </a:gsLst>
            <a:lin ang="16200000" scaled="0"/>
          </a:gradFill>
          <a:ln w="6350" cap="rnd">
            <a:solidFill>
              <a:schemeClr val="tx1"/>
            </a:solidFill>
          </a:ln>
          <a:effectLst>
            <a:outerShdw dist="25400" dir="2700000" algn="ctr" rotWithShape="0">
              <a:srgbClr val="CDCDCD">
                <a:alpha val="49804"/>
              </a:srgbClr>
            </a:outerShdw>
          </a:effectLst>
        </p:spPr>
        <p:txBody>
          <a:bodyPr wrap="square" lIns="16878" tIns="16878" rIns="16878" bIns="16878" rtlCol="0" anchor="ctr">
            <a:noAutofit/>
          </a:bodyPr>
          <a:lstStyle>
            <a:defPPr>
              <a:defRPr lang="en-US"/>
            </a:defPPr>
            <a:lvl1pPr algn="ctr">
              <a:defRPr sz="1000">
                <a:latin typeface="+mj-lt"/>
              </a:defRPr>
            </a:lvl1pPr>
          </a:lstStyle>
          <a:p>
            <a:pPr defTabSz="857250"/>
            <a:r>
              <a:rPr lang="en-US" sz="923">
                <a:solidFill>
                  <a:srgbClr val="616365"/>
                </a:solidFill>
                <a:latin typeface="Arial" panose="020B0604020202020204"/>
              </a:rPr>
              <a:t>CK </a:t>
            </a:r>
            <a:br>
              <a:rPr lang="en-US" sz="923">
                <a:solidFill>
                  <a:srgbClr val="616365"/>
                </a:solidFill>
                <a:latin typeface="Arial" panose="020B0604020202020204"/>
              </a:rPr>
            </a:br>
            <a:r>
              <a:rPr lang="en-US" sz="923">
                <a:solidFill>
                  <a:srgbClr val="616365"/>
                </a:solidFill>
                <a:latin typeface="Arial" panose="020B0604020202020204"/>
              </a:rPr>
              <a:t>TUCSON</a:t>
            </a:r>
          </a:p>
        </p:txBody>
      </p:sp>
      <p:sp>
        <p:nvSpPr>
          <p:cNvPr id="19" name="TextBox 18">
            <a:extLst>
              <a:ext uri="{FF2B5EF4-FFF2-40B4-BE49-F238E27FC236}">
                <a16:creationId xmlns:a16="http://schemas.microsoft.com/office/drawing/2014/main" id="{CE1A685D-6EC0-E1CF-1242-F525F16DA4AC}"/>
              </a:ext>
            </a:extLst>
          </p:cNvPr>
          <p:cNvSpPr txBox="1"/>
          <p:nvPr/>
        </p:nvSpPr>
        <p:spPr>
          <a:xfrm>
            <a:off x="1712486" y="2997372"/>
            <a:ext cx="1265783" cy="295349"/>
          </a:xfrm>
          <a:prstGeom prst="rect">
            <a:avLst/>
          </a:prstGeom>
          <a:solidFill>
            <a:srgbClr val="00CCFF"/>
          </a:solidFill>
          <a:ln w="6350" cap="rnd">
            <a:solidFill>
              <a:schemeClr val="tx1"/>
            </a:solidFill>
          </a:ln>
          <a:effectLst>
            <a:outerShdw dist="25400" dir="2700000" algn="ctr" rotWithShape="0">
              <a:srgbClr val="CDCDCD">
                <a:alpha val="49804"/>
              </a:srgbClr>
            </a:outerShdw>
          </a:effectLst>
        </p:spPr>
        <p:txBody>
          <a:bodyPr wrap="square" lIns="16878" tIns="16878" rIns="16878" bIns="16878" rtlCol="0" anchor="ctr">
            <a:noAutofit/>
          </a:bodyPr>
          <a:lstStyle>
            <a:defPPr>
              <a:defRPr lang="en-US"/>
            </a:defPPr>
            <a:lvl1pPr algn="ctr">
              <a:defRPr sz="1000">
                <a:latin typeface="+mj-lt"/>
              </a:defRPr>
            </a:lvl1pPr>
          </a:lstStyle>
          <a:p>
            <a:pPr defTabSz="857250"/>
            <a:r>
              <a:rPr lang="en-US" sz="923">
                <a:solidFill>
                  <a:srgbClr val="616365"/>
                </a:solidFill>
                <a:latin typeface="Arial" panose="020B0604020202020204"/>
              </a:rPr>
              <a:t>CK </a:t>
            </a:r>
            <a:br>
              <a:rPr lang="en-US" sz="923">
                <a:solidFill>
                  <a:srgbClr val="616365"/>
                </a:solidFill>
                <a:latin typeface="Arial" panose="020B0604020202020204"/>
              </a:rPr>
            </a:br>
            <a:r>
              <a:rPr lang="en-US" sz="923">
                <a:solidFill>
                  <a:srgbClr val="616365"/>
                </a:solidFill>
                <a:latin typeface="Arial" panose="020B0604020202020204"/>
              </a:rPr>
              <a:t>LAS VEGAS*</a:t>
            </a:r>
            <a:endParaRPr lang="pl-PL" sz="923">
              <a:solidFill>
                <a:srgbClr val="616365"/>
              </a:solidFill>
              <a:latin typeface="Arial" panose="020B0604020202020204"/>
            </a:endParaRPr>
          </a:p>
        </p:txBody>
      </p:sp>
      <p:cxnSp>
        <p:nvCxnSpPr>
          <p:cNvPr id="22" name="Straight Connector 21">
            <a:extLst>
              <a:ext uri="{FF2B5EF4-FFF2-40B4-BE49-F238E27FC236}">
                <a16:creationId xmlns:a16="http://schemas.microsoft.com/office/drawing/2014/main" id="{3327B2FF-E888-E262-6EB1-3E003E3A26ED}"/>
              </a:ext>
            </a:extLst>
          </p:cNvPr>
          <p:cNvCxnSpPr>
            <a:cxnSpLocks/>
            <a:endCxn id="13" idx="1"/>
          </p:cNvCxnSpPr>
          <p:nvPr/>
        </p:nvCxnSpPr>
        <p:spPr>
          <a:xfrm rot="5400000">
            <a:off x="709941" y="3436600"/>
            <a:ext cx="411853" cy="116643"/>
          </a:xfrm>
          <a:prstGeom prst="bentConnector4">
            <a:avLst>
              <a:gd name="adj1" fmla="val 32072"/>
              <a:gd name="adj2" fmla="val 357227"/>
            </a:avLst>
          </a:prstGeom>
          <a:ln>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7" name="Straight Connector 21">
            <a:extLst>
              <a:ext uri="{FF2B5EF4-FFF2-40B4-BE49-F238E27FC236}">
                <a16:creationId xmlns:a16="http://schemas.microsoft.com/office/drawing/2014/main" id="{E1E96C7F-C987-E3AD-808B-5A1A889A1F27}"/>
              </a:ext>
            </a:extLst>
          </p:cNvPr>
          <p:cNvCxnSpPr>
            <a:cxnSpLocks/>
            <a:endCxn id="15" idx="1"/>
          </p:cNvCxnSpPr>
          <p:nvPr/>
        </p:nvCxnSpPr>
        <p:spPr>
          <a:xfrm rot="16200000" flipH="1">
            <a:off x="436153" y="3815248"/>
            <a:ext cx="539519" cy="303263"/>
          </a:xfrm>
          <a:prstGeom prst="bentConnector2">
            <a:avLst/>
          </a:prstGeom>
          <a:ln>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3" name="Straight Connector 21">
            <a:extLst>
              <a:ext uri="{FF2B5EF4-FFF2-40B4-BE49-F238E27FC236}">
                <a16:creationId xmlns:a16="http://schemas.microsoft.com/office/drawing/2014/main" id="{45A93473-65FC-93F2-FB67-710B3B16D688}"/>
              </a:ext>
            </a:extLst>
          </p:cNvPr>
          <p:cNvCxnSpPr>
            <a:cxnSpLocks/>
          </p:cNvCxnSpPr>
          <p:nvPr/>
        </p:nvCxnSpPr>
        <p:spPr>
          <a:xfrm rot="16200000" flipH="1">
            <a:off x="436154" y="4345895"/>
            <a:ext cx="539519" cy="303263"/>
          </a:xfrm>
          <a:prstGeom prst="bentConnector2">
            <a:avLst/>
          </a:prstGeom>
          <a:ln>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34" name="TextBox 33">
            <a:extLst>
              <a:ext uri="{FF2B5EF4-FFF2-40B4-BE49-F238E27FC236}">
                <a16:creationId xmlns:a16="http://schemas.microsoft.com/office/drawing/2014/main" id="{21AB9DA2-556A-E26A-16B7-62607235A3AD}"/>
              </a:ext>
            </a:extLst>
          </p:cNvPr>
          <p:cNvSpPr txBox="1"/>
          <p:nvPr/>
        </p:nvSpPr>
        <p:spPr>
          <a:xfrm>
            <a:off x="3595171" y="2987576"/>
            <a:ext cx="1265783" cy="295349"/>
          </a:xfrm>
          <a:prstGeom prst="rect">
            <a:avLst/>
          </a:prstGeom>
          <a:gradFill>
            <a:gsLst>
              <a:gs pos="0">
                <a:srgbClr val="F0F0F0"/>
              </a:gs>
              <a:gs pos="100000">
                <a:schemeClr val="bg1"/>
              </a:gs>
            </a:gsLst>
            <a:lin ang="16200000" scaled="0"/>
          </a:gradFill>
          <a:ln w="6350" cap="rnd">
            <a:solidFill>
              <a:schemeClr val="tx1"/>
            </a:solidFill>
          </a:ln>
          <a:effectLst>
            <a:outerShdw dist="25400" dir="2700000" algn="ctr" rotWithShape="0">
              <a:srgbClr val="CDCDCD">
                <a:alpha val="49804"/>
              </a:srgbClr>
            </a:outerShdw>
          </a:effectLst>
        </p:spPr>
        <p:txBody>
          <a:bodyPr wrap="square" lIns="16878" tIns="16878" rIns="16878" bIns="16878" rtlCol="0" anchor="ctr">
            <a:noAutofit/>
          </a:bodyPr>
          <a:lstStyle>
            <a:defPPr>
              <a:defRPr lang="en-US"/>
            </a:defPPr>
            <a:lvl1pPr algn="ctr">
              <a:defRPr sz="1000">
                <a:latin typeface="+mj-lt"/>
              </a:defRPr>
            </a:lvl1pPr>
          </a:lstStyle>
          <a:p>
            <a:pPr defTabSz="857250"/>
            <a:r>
              <a:rPr lang="en-US" sz="923">
                <a:solidFill>
                  <a:srgbClr val="616365"/>
                </a:solidFill>
                <a:latin typeface="Arial" panose="020B0604020202020204"/>
              </a:rPr>
              <a:t>CK </a:t>
            </a:r>
            <a:br>
              <a:rPr lang="en-US" sz="923">
                <a:solidFill>
                  <a:srgbClr val="616365"/>
                </a:solidFill>
                <a:latin typeface="Arial" panose="020B0604020202020204"/>
              </a:rPr>
            </a:br>
            <a:r>
              <a:rPr lang="en-US" sz="923">
                <a:solidFill>
                  <a:srgbClr val="616365"/>
                </a:solidFill>
                <a:latin typeface="Arial" panose="020B0604020202020204"/>
              </a:rPr>
              <a:t>GRLK TTL GL</a:t>
            </a:r>
            <a:endParaRPr lang="pl-PL" sz="923">
              <a:solidFill>
                <a:srgbClr val="616365"/>
              </a:solidFill>
              <a:latin typeface="Arial" panose="020B0604020202020204"/>
            </a:endParaRPr>
          </a:p>
        </p:txBody>
      </p:sp>
      <p:sp>
        <p:nvSpPr>
          <p:cNvPr id="43" name="TextBox 42">
            <a:extLst>
              <a:ext uri="{FF2B5EF4-FFF2-40B4-BE49-F238E27FC236}">
                <a16:creationId xmlns:a16="http://schemas.microsoft.com/office/drawing/2014/main" id="{3E1DE04B-5C02-45A0-55A6-4AAE9FA0812B}"/>
              </a:ext>
            </a:extLst>
          </p:cNvPr>
          <p:cNvSpPr txBox="1"/>
          <p:nvPr/>
        </p:nvSpPr>
        <p:spPr>
          <a:xfrm>
            <a:off x="3602884" y="3405497"/>
            <a:ext cx="1265783" cy="295349"/>
          </a:xfrm>
          <a:prstGeom prst="rect">
            <a:avLst/>
          </a:prstGeom>
          <a:gradFill>
            <a:gsLst>
              <a:gs pos="0">
                <a:srgbClr val="F0F0F0"/>
              </a:gs>
              <a:gs pos="100000">
                <a:schemeClr val="bg1"/>
              </a:gs>
            </a:gsLst>
            <a:lin ang="16200000" scaled="0"/>
          </a:gradFill>
          <a:ln w="6350" cap="rnd">
            <a:solidFill>
              <a:schemeClr val="tx1"/>
            </a:solidFill>
          </a:ln>
          <a:effectLst>
            <a:outerShdw dist="25400" dir="2700000" algn="ctr" rotWithShape="0">
              <a:srgbClr val="CDCDCD">
                <a:alpha val="49804"/>
              </a:srgbClr>
            </a:outerShdw>
          </a:effectLst>
        </p:spPr>
        <p:txBody>
          <a:bodyPr wrap="square" lIns="16878" tIns="16878" rIns="16878" bIns="16878" rtlCol="0" anchor="ctr">
            <a:noAutofit/>
          </a:bodyPr>
          <a:lstStyle>
            <a:defPPr>
              <a:defRPr lang="en-US"/>
            </a:defPPr>
            <a:lvl1pPr algn="ctr">
              <a:defRPr sz="1000">
                <a:latin typeface="+mj-lt"/>
              </a:defRPr>
            </a:lvl1pPr>
          </a:lstStyle>
          <a:p>
            <a:pPr defTabSz="857250"/>
            <a:r>
              <a:rPr lang="en-US" sz="923">
                <a:solidFill>
                  <a:srgbClr val="616365"/>
                </a:solidFill>
                <a:latin typeface="Arial" panose="020B0604020202020204"/>
              </a:rPr>
              <a:t>CK </a:t>
            </a:r>
            <a:br>
              <a:rPr lang="en-US" sz="923">
                <a:solidFill>
                  <a:srgbClr val="616365"/>
                </a:solidFill>
                <a:latin typeface="Arial" panose="020B0604020202020204"/>
              </a:rPr>
            </a:br>
            <a:r>
              <a:rPr lang="en-US" sz="923">
                <a:solidFill>
                  <a:srgbClr val="616365"/>
                </a:solidFill>
                <a:latin typeface="Arial" panose="020B0604020202020204"/>
              </a:rPr>
              <a:t>GRKL TTL NE</a:t>
            </a:r>
            <a:endParaRPr lang="pl-PL" sz="923">
              <a:solidFill>
                <a:srgbClr val="616365"/>
              </a:solidFill>
              <a:latin typeface="Arial" panose="020B0604020202020204"/>
            </a:endParaRPr>
          </a:p>
        </p:txBody>
      </p:sp>
      <p:cxnSp>
        <p:nvCxnSpPr>
          <p:cNvPr id="45" name="Straight Connector 44">
            <a:extLst>
              <a:ext uri="{FF2B5EF4-FFF2-40B4-BE49-F238E27FC236}">
                <a16:creationId xmlns:a16="http://schemas.microsoft.com/office/drawing/2014/main" id="{97A0086E-B242-567D-BC77-C8F6B9FF8129}"/>
              </a:ext>
            </a:extLst>
          </p:cNvPr>
          <p:cNvCxnSpPr>
            <a:cxnSpLocks/>
            <a:endCxn id="34" idx="1"/>
          </p:cNvCxnSpPr>
          <p:nvPr/>
        </p:nvCxnSpPr>
        <p:spPr>
          <a:xfrm rot="16200000" flipH="1">
            <a:off x="3276930" y="2817009"/>
            <a:ext cx="402292" cy="234189"/>
          </a:xfrm>
          <a:prstGeom prst="bentConnector2">
            <a:avLst/>
          </a:prstGeom>
          <a:ln>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49" name="Straight Connector 44">
            <a:extLst>
              <a:ext uri="{FF2B5EF4-FFF2-40B4-BE49-F238E27FC236}">
                <a16:creationId xmlns:a16="http://schemas.microsoft.com/office/drawing/2014/main" id="{3850D8F0-C203-DC6F-EFFA-60162D1789F3}"/>
              </a:ext>
            </a:extLst>
          </p:cNvPr>
          <p:cNvCxnSpPr>
            <a:cxnSpLocks/>
            <a:endCxn id="43" idx="1"/>
          </p:cNvCxnSpPr>
          <p:nvPr/>
        </p:nvCxnSpPr>
        <p:spPr>
          <a:xfrm rot="16200000" flipH="1">
            <a:off x="3272972" y="3223258"/>
            <a:ext cx="417923" cy="241903"/>
          </a:xfrm>
          <a:prstGeom prst="bentConnector2">
            <a:avLst/>
          </a:prstGeom>
          <a:ln>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55" name="Straight Connector 54">
            <a:extLst>
              <a:ext uri="{FF2B5EF4-FFF2-40B4-BE49-F238E27FC236}">
                <a16:creationId xmlns:a16="http://schemas.microsoft.com/office/drawing/2014/main" id="{71B5DAC5-40E9-0D39-3881-43664B638426}"/>
              </a:ext>
            </a:extLst>
          </p:cNvPr>
          <p:cNvCxnSpPr>
            <a:cxnSpLocks/>
          </p:cNvCxnSpPr>
          <p:nvPr/>
        </p:nvCxnSpPr>
        <p:spPr>
          <a:xfrm>
            <a:off x="5030077" y="1616932"/>
            <a:ext cx="4407" cy="830228"/>
          </a:xfrm>
          <a:prstGeom prst="line">
            <a:avLst/>
          </a:prstGeom>
          <a:ln>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60" name="TextBox 59">
            <a:extLst>
              <a:ext uri="{FF2B5EF4-FFF2-40B4-BE49-F238E27FC236}">
                <a16:creationId xmlns:a16="http://schemas.microsoft.com/office/drawing/2014/main" id="{94EEF9AA-F864-AA0A-04A4-ABAD43463C83}"/>
              </a:ext>
            </a:extLst>
          </p:cNvPr>
          <p:cNvSpPr txBox="1"/>
          <p:nvPr/>
        </p:nvSpPr>
        <p:spPr>
          <a:xfrm>
            <a:off x="5174926" y="1858270"/>
            <a:ext cx="1265783" cy="295349"/>
          </a:xfrm>
          <a:prstGeom prst="rect">
            <a:avLst/>
          </a:prstGeom>
          <a:gradFill>
            <a:gsLst>
              <a:gs pos="0">
                <a:srgbClr val="F0F0F0"/>
              </a:gs>
              <a:gs pos="100000">
                <a:schemeClr val="bg1"/>
              </a:gs>
            </a:gsLst>
            <a:lin ang="16200000" scaled="0"/>
          </a:gradFill>
          <a:ln w="6350" cap="rnd">
            <a:solidFill>
              <a:schemeClr val="tx1"/>
            </a:solidFill>
          </a:ln>
          <a:effectLst>
            <a:outerShdw dist="25400" dir="2700000" algn="ctr" rotWithShape="0">
              <a:srgbClr val="CDCDCD">
                <a:alpha val="49804"/>
              </a:srgbClr>
            </a:outerShdw>
          </a:effectLst>
        </p:spPr>
        <p:txBody>
          <a:bodyPr wrap="square" lIns="16878" tIns="16878" rIns="16878" bIns="16878" rtlCol="0" anchor="ctr">
            <a:noAutofit/>
          </a:bodyPr>
          <a:lstStyle>
            <a:defPPr>
              <a:defRPr lang="en-US"/>
            </a:defPPr>
            <a:lvl1pPr algn="ctr">
              <a:defRPr sz="1000">
                <a:latin typeface="+mj-lt"/>
              </a:defRPr>
            </a:lvl1pPr>
          </a:lstStyle>
          <a:p>
            <a:pPr defTabSz="857250"/>
            <a:r>
              <a:rPr lang="en-US" sz="923">
                <a:solidFill>
                  <a:srgbClr val="616365"/>
                </a:solidFill>
                <a:latin typeface="Arial" panose="020B0604020202020204"/>
              </a:rPr>
              <a:t>CK </a:t>
            </a:r>
            <a:br>
              <a:rPr lang="en-US" sz="923">
                <a:solidFill>
                  <a:srgbClr val="616365"/>
                </a:solidFill>
                <a:latin typeface="Arial" panose="020B0604020202020204"/>
              </a:rPr>
            </a:br>
            <a:r>
              <a:rPr lang="en-US" sz="923">
                <a:solidFill>
                  <a:srgbClr val="616365"/>
                </a:solidFill>
                <a:latin typeface="Arial" panose="020B0604020202020204"/>
              </a:rPr>
              <a:t>MIDWEST</a:t>
            </a:r>
            <a:endParaRPr lang="pl-PL" sz="923">
              <a:solidFill>
                <a:srgbClr val="616365"/>
              </a:solidFill>
              <a:latin typeface="Arial" panose="020B0604020202020204"/>
            </a:endParaRPr>
          </a:p>
        </p:txBody>
      </p:sp>
      <p:cxnSp>
        <p:nvCxnSpPr>
          <p:cNvPr id="61" name="Straight Connector 60">
            <a:extLst>
              <a:ext uri="{FF2B5EF4-FFF2-40B4-BE49-F238E27FC236}">
                <a16:creationId xmlns:a16="http://schemas.microsoft.com/office/drawing/2014/main" id="{0AB722AC-B0A5-0071-B272-23CF8A30AAC8}"/>
              </a:ext>
            </a:extLst>
          </p:cNvPr>
          <p:cNvCxnSpPr>
            <a:cxnSpLocks/>
          </p:cNvCxnSpPr>
          <p:nvPr/>
        </p:nvCxnSpPr>
        <p:spPr>
          <a:xfrm>
            <a:off x="5794599" y="1619346"/>
            <a:ext cx="3711" cy="265977"/>
          </a:xfrm>
          <a:prstGeom prst="line">
            <a:avLst/>
          </a:prstGeom>
          <a:ln>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62" name="TextBox 61">
            <a:extLst>
              <a:ext uri="{FF2B5EF4-FFF2-40B4-BE49-F238E27FC236}">
                <a16:creationId xmlns:a16="http://schemas.microsoft.com/office/drawing/2014/main" id="{56AC2F92-D3FB-DD70-784D-B594347F0DBD}"/>
              </a:ext>
            </a:extLst>
          </p:cNvPr>
          <p:cNvSpPr txBox="1"/>
          <p:nvPr/>
        </p:nvSpPr>
        <p:spPr>
          <a:xfrm>
            <a:off x="6045334" y="2790371"/>
            <a:ext cx="1265783" cy="295349"/>
          </a:xfrm>
          <a:prstGeom prst="rect">
            <a:avLst/>
          </a:prstGeom>
          <a:gradFill>
            <a:gsLst>
              <a:gs pos="0">
                <a:srgbClr val="F0F0F0"/>
              </a:gs>
              <a:gs pos="100000">
                <a:schemeClr val="bg1"/>
              </a:gs>
            </a:gsLst>
            <a:lin ang="16200000" scaled="0"/>
          </a:gradFill>
          <a:ln w="6350" cap="rnd">
            <a:solidFill>
              <a:schemeClr val="tx1"/>
            </a:solidFill>
          </a:ln>
          <a:effectLst>
            <a:outerShdw dist="25400" dir="2700000" algn="ctr" rotWithShape="0">
              <a:srgbClr val="CDCDCD">
                <a:alpha val="49804"/>
              </a:srgbClr>
            </a:outerShdw>
          </a:effectLst>
        </p:spPr>
        <p:txBody>
          <a:bodyPr wrap="square" lIns="16878" tIns="16878" rIns="16878" bIns="16878" rtlCol="0" anchor="ctr">
            <a:noAutofit/>
          </a:bodyPr>
          <a:lstStyle>
            <a:defPPr>
              <a:defRPr lang="en-US"/>
            </a:defPPr>
            <a:lvl1pPr algn="ctr">
              <a:defRPr sz="1000">
                <a:latin typeface="+mj-lt"/>
              </a:defRPr>
            </a:lvl1pPr>
          </a:lstStyle>
          <a:p>
            <a:pPr defTabSz="857250"/>
            <a:r>
              <a:rPr lang="en-US" sz="923">
                <a:solidFill>
                  <a:srgbClr val="616365"/>
                </a:solidFill>
                <a:latin typeface="Arial" panose="020B0604020202020204"/>
              </a:rPr>
              <a:t>CK </a:t>
            </a:r>
            <a:br>
              <a:rPr lang="en-US" sz="923">
                <a:solidFill>
                  <a:srgbClr val="616365"/>
                </a:solidFill>
                <a:latin typeface="Arial" panose="020B0604020202020204"/>
              </a:rPr>
            </a:br>
            <a:r>
              <a:rPr lang="en-US" sz="923">
                <a:solidFill>
                  <a:srgbClr val="616365"/>
                </a:solidFill>
                <a:latin typeface="Arial" panose="020B0604020202020204"/>
              </a:rPr>
              <a:t>NOTHERN TIER</a:t>
            </a:r>
            <a:endParaRPr lang="pl-PL" sz="923">
              <a:solidFill>
                <a:srgbClr val="616365"/>
              </a:solidFill>
              <a:latin typeface="Arial" panose="020B0604020202020204"/>
            </a:endParaRPr>
          </a:p>
        </p:txBody>
      </p:sp>
      <p:sp>
        <p:nvSpPr>
          <p:cNvPr id="63" name="TextBox 62">
            <a:extLst>
              <a:ext uri="{FF2B5EF4-FFF2-40B4-BE49-F238E27FC236}">
                <a16:creationId xmlns:a16="http://schemas.microsoft.com/office/drawing/2014/main" id="{15F1B4C4-CDA4-38FD-F1C2-65AEE2B79CF7}"/>
              </a:ext>
            </a:extLst>
          </p:cNvPr>
          <p:cNvSpPr txBox="1"/>
          <p:nvPr/>
        </p:nvSpPr>
        <p:spPr>
          <a:xfrm>
            <a:off x="6045334" y="2490310"/>
            <a:ext cx="1265783" cy="295349"/>
          </a:xfrm>
          <a:prstGeom prst="rect">
            <a:avLst/>
          </a:prstGeom>
          <a:solidFill>
            <a:srgbClr val="00CCFF"/>
          </a:solidFill>
          <a:ln w="6350" cap="rnd">
            <a:solidFill>
              <a:schemeClr val="tx1"/>
            </a:solidFill>
          </a:ln>
          <a:effectLst>
            <a:outerShdw dist="25400" dir="2700000" algn="ctr" rotWithShape="0">
              <a:srgbClr val="CDCDCD">
                <a:alpha val="49804"/>
              </a:srgbClr>
            </a:outerShdw>
          </a:effectLst>
        </p:spPr>
        <p:txBody>
          <a:bodyPr wrap="square" lIns="16878" tIns="16878" rIns="16878" bIns="16878" rtlCol="0" anchor="ctr">
            <a:noAutofit/>
          </a:bodyPr>
          <a:lstStyle>
            <a:defPPr>
              <a:defRPr lang="en-US"/>
            </a:defPPr>
            <a:lvl1pPr algn="ctr">
              <a:defRPr sz="1000">
                <a:latin typeface="+mj-lt"/>
              </a:defRPr>
            </a:lvl1pPr>
          </a:lstStyle>
          <a:p>
            <a:pPr defTabSz="857250"/>
            <a:r>
              <a:rPr lang="en-US" sz="923">
                <a:solidFill>
                  <a:srgbClr val="616365"/>
                </a:solidFill>
                <a:latin typeface="Arial" panose="020B0604020202020204"/>
              </a:rPr>
              <a:t>CK NORTHERN TIER W/AK</a:t>
            </a:r>
            <a:endParaRPr lang="pl-PL" sz="923">
              <a:solidFill>
                <a:srgbClr val="616365"/>
              </a:solidFill>
              <a:latin typeface="Arial" panose="020B0604020202020204"/>
            </a:endParaRPr>
          </a:p>
        </p:txBody>
      </p:sp>
      <p:sp>
        <p:nvSpPr>
          <p:cNvPr id="64" name="TextBox 63">
            <a:extLst>
              <a:ext uri="{FF2B5EF4-FFF2-40B4-BE49-F238E27FC236}">
                <a16:creationId xmlns:a16="http://schemas.microsoft.com/office/drawing/2014/main" id="{49572CD3-8A59-B31F-D3AD-AF87469306D5}"/>
              </a:ext>
            </a:extLst>
          </p:cNvPr>
          <p:cNvSpPr txBox="1"/>
          <p:nvPr/>
        </p:nvSpPr>
        <p:spPr>
          <a:xfrm>
            <a:off x="6182591" y="3292721"/>
            <a:ext cx="1265783" cy="295349"/>
          </a:xfrm>
          <a:prstGeom prst="rect">
            <a:avLst/>
          </a:prstGeom>
          <a:solidFill>
            <a:srgbClr val="00CCFF"/>
          </a:solidFill>
          <a:ln w="6350" cap="rnd">
            <a:solidFill>
              <a:schemeClr val="tx1"/>
            </a:solidFill>
          </a:ln>
          <a:effectLst>
            <a:outerShdw dist="25400" dir="2700000" algn="ctr" rotWithShape="0">
              <a:srgbClr val="CDCDCD">
                <a:alpha val="49804"/>
              </a:srgbClr>
            </a:outerShdw>
          </a:effectLst>
        </p:spPr>
        <p:txBody>
          <a:bodyPr wrap="square" lIns="16878" tIns="16878" rIns="16878" bIns="16878" rtlCol="0" anchor="ctr">
            <a:noAutofit/>
          </a:bodyPr>
          <a:lstStyle>
            <a:defPPr>
              <a:defRPr lang="en-US"/>
            </a:defPPr>
            <a:lvl1pPr algn="ctr">
              <a:defRPr sz="1000">
                <a:latin typeface="+mj-lt"/>
              </a:defRPr>
            </a:lvl1pPr>
          </a:lstStyle>
          <a:p>
            <a:pPr defTabSz="857250"/>
            <a:r>
              <a:rPr lang="en-US" sz="923">
                <a:solidFill>
                  <a:srgbClr val="616365"/>
                </a:solidFill>
                <a:latin typeface="Arial" panose="020B0604020202020204"/>
              </a:rPr>
              <a:t>CK </a:t>
            </a:r>
            <a:br>
              <a:rPr lang="en-US" sz="923">
                <a:solidFill>
                  <a:srgbClr val="616365"/>
                </a:solidFill>
                <a:latin typeface="Arial" panose="020B0604020202020204"/>
              </a:rPr>
            </a:br>
            <a:r>
              <a:rPr lang="en-US" sz="923">
                <a:solidFill>
                  <a:srgbClr val="616365"/>
                </a:solidFill>
                <a:latin typeface="Arial" panose="020B0604020202020204"/>
              </a:rPr>
              <a:t>ALASKA N TIER</a:t>
            </a:r>
            <a:endParaRPr lang="pl-PL" sz="923">
              <a:solidFill>
                <a:srgbClr val="616365"/>
              </a:solidFill>
              <a:latin typeface="Arial" panose="020B0604020202020204"/>
            </a:endParaRPr>
          </a:p>
        </p:txBody>
      </p:sp>
      <p:sp>
        <p:nvSpPr>
          <p:cNvPr id="65" name="TextBox 64">
            <a:extLst>
              <a:ext uri="{FF2B5EF4-FFF2-40B4-BE49-F238E27FC236}">
                <a16:creationId xmlns:a16="http://schemas.microsoft.com/office/drawing/2014/main" id="{856AEABA-5426-D313-4E52-C9D166DCFED4}"/>
              </a:ext>
            </a:extLst>
          </p:cNvPr>
          <p:cNvSpPr txBox="1"/>
          <p:nvPr/>
        </p:nvSpPr>
        <p:spPr>
          <a:xfrm>
            <a:off x="6170214" y="3771478"/>
            <a:ext cx="1265783" cy="295349"/>
          </a:xfrm>
          <a:prstGeom prst="rect">
            <a:avLst/>
          </a:prstGeom>
          <a:gradFill>
            <a:gsLst>
              <a:gs pos="0">
                <a:srgbClr val="F0F0F0"/>
              </a:gs>
              <a:gs pos="100000">
                <a:schemeClr val="bg1"/>
              </a:gs>
            </a:gsLst>
            <a:lin ang="16200000" scaled="0"/>
          </a:gradFill>
          <a:ln w="6350" cap="rnd">
            <a:solidFill>
              <a:schemeClr val="tx1"/>
            </a:solidFill>
          </a:ln>
          <a:effectLst>
            <a:outerShdw dist="25400" dir="2700000" algn="ctr" rotWithShape="0">
              <a:srgbClr val="CDCDCD">
                <a:alpha val="49804"/>
              </a:srgbClr>
            </a:outerShdw>
          </a:effectLst>
        </p:spPr>
        <p:txBody>
          <a:bodyPr wrap="square" lIns="16878" tIns="16878" rIns="16878" bIns="16878" rtlCol="0" anchor="ctr">
            <a:noAutofit/>
          </a:bodyPr>
          <a:lstStyle>
            <a:defPPr>
              <a:defRPr lang="en-US"/>
            </a:defPPr>
            <a:lvl1pPr algn="ctr">
              <a:defRPr sz="1000">
                <a:latin typeface="+mj-lt"/>
              </a:defRPr>
            </a:lvl1pPr>
          </a:lstStyle>
          <a:p>
            <a:pPr defTabSz="857250"/>
            <a:r>
              <a:rPr lang="en-US" sz="923">
                <a:solidFill>
                  <a:srgbClr val="616365"/>
                </a:solidFill>
                <a:latin typeface="Arial" panose="020B0604020202020204"/>
              </a:rPr>
              <a:t>CK </a:t>
            </a:r>
            <a:br>
              <a:rPr lang="en-US" sz="923">
                <a:solidFill>
                  <a:srgbClr val="616365"/>
                </a:solidFill>
                <a:latin typeface="Arial" panose="020B0604020202020204"/>
              </a:rPr>
            </a:br>
            <a:r>
              <a:rPr lang="en-US" sz="923">
                <a:solidFill>
                  <a:srgbClr val="616365"/>
                </a:solidFill>
                <a:latin typeface="Arial" panose="020B0604020202020204"/>
              </a:rPr>
              <a:t>GTC N TIER</a:t>
            </a:r>
            <a:endParaRPr lang="pl-PL" sz="923">
              <a:solidFill>
                <a:srgbClr val="616365"/>
              </a:solidFill>
              <a:latin typeface="Arial" panose="020B0604020202020204"/>
            </a:endParaRPr>
          </a:p>
        </p:txBody>
      </p:sp>
      <p:sp>
        <p:nvSpPr>
          <p:cNvPr id="66" name="TextBox 65">
            <a:extLst>
              <a:ext uri="{FF2B5EF4-FFF2-40B4-BE49-F238E27FC236}">
                <a16:creationId xmlns:a16="http://schemas.microsoft.com/office/drawing/2014/main" id="{035B6C47-869A-101A-0E99-AE8A0F8C3AA8}"/>
              </a:ext>
            </a:extLst>
          </p:cNvPr>
          <p:cNvSpPr txBox="1"/>
          <p:nvPr/>
        </p:nvSpPr>
        <p:spPr>
          <a:xfrm>
            <a:off x="6183101" y="4273828"/>
            <a:ext cx="1265783" cy="295349"/>
          </a:xfrm>
          <a:prstGeom prst="rect">
            <a:avLst/>
          </a:prstGeom>
          <a:gradFill>
            <a:gsLst>
              <a:gs pos="0">
                <a:srgbClr val="F0F0F0"/>
              </a:gs>
              <a:gs pos="100000">
                <a:schemeClr val="bg1"/>
              </a:gs>
            </a:gsLst>
            <a:lin ang="16200000" scaled="0"/>
          </a:gradFill>
          <a:ln w="6350" cap="rnd">
            <a:solidFill>
              <a:schemeClr val="tx1"/>
            </a:solidFill>
          </a:ln>
          <a:effectLst>
            <a:outerShdw dist="25400" dir="2700000" algn="ctr" rotWithShape="0">
              <a:srgbClr val="CDCDCD">
                <a:alpha val="49804"/>
              </a:srgbClr>
            </a:outerShdw>
          </a:effectLst>
        </p:spPr>
        <p:txBody>
          <a:bodyPr wrap="square" lIns="16878" tIns="16878" rIns="16878" bIns="16878" rtlCol="0" anchor="ctr">
            <a:noAutofit/>
          </a:bodyPr>
          <a:lstStyle>
            <a:defPPr>
              <a:defRPr lang="en-US"/>
            </a:defPPr>
            <a:lvl1pPr algn="ctr">
              <a:defRPr sz="1000">
                <a:latin typeface="+mj-lt"/>
              </a:defRPr>
            </a:lvl1pPr>
          </a:lstStyle>
          <a:p>
            <a:pPr defTabSz="857250"/>
            <a:r>
              <a:rPr lang="en-US" sz="923">
                <a:solidFill>
                  <a:srgbClr val="616365"/>
                </a:solidFill>
                <a:latin typeface="Arial" panose="020B0604020202020204"/>
              </a:rPr>
              <a:t>CK </a:t>
            </a:r>
            <a:br>
              <a:rPr lang="en-US" sz="923">
                <a:solidFill>
                  <a:srgbClr val="616365"/>
                </a:solidFill>
                <a:latin typeface="Arial" panose="020B0604020202020204"/>
              </a:rPr>
            </a:br>
            <a:r>
              <a:rPr lang="en-US" sz="923">
                <a:solidFill>
                  <a:srgbClr val="616365"/>
                </a:solidFill>
                <a:latin typeface="Arial" panose="020B0604020202020204"/>
              </a:rPr>
              <a:t>UM N TIER</a:t>
            </a:r>
            <a:endParaRPr lang="pl-PL" sz="923">
              <a:solidFill>
                <a:srgbClr val="616365"/>
              </a:solidFill>
              <a:latin typeface="Arial" panose="020B0604020202020204"/>
            </a:endParaRPr>
          </a:p>
        </p:txBody>
      </p:sp>
      <p:sp>
        <p:nvSpPr>
          <p:cNvPr id="67" name="TextBox 66">
            <a:extLst>
              <a:ext uri="{FF2B5EF4-FFF2-40B4-BE49-F238E27FC236}">
                <a16:creationId xmlns:a16="http://schemas.microsoft.com/office/drawing/2014/main" id="{EC879924-D7C6-9297-91E2-92DFF2758475}"/>
              </a:ext>
            </a:extLst>
          </p:cNvPr>
          <p:cNvSpPr txBox="1"/>
          <p:nvPr/>
        </p:nvSpPr>
        <p:spPr>
          <a:xfrm>
            <a:off x="6182591" y="4776179"/>
            <a:ext cx="1265783" cy="295349"/>
          </a:xfrm>
          <a:prstGeom prst="rect">
            <a:avLst/>
          </a:prstGeom>
          <a:gradFill>
            <a:gsLst>
              <a:gs pos="0">
                <a:srgbClr val="F0F0F0"/>
              </a:gs>
              <a:gs pos="100000">
                <a:schemeClr val="bg1"/>
              </a:gs>
            </a:gsLst>
            <a:lin ang="16200000" scaled="0"/>
          </a:gradFill>
          <a:ln w="6350" cap="rnd">
            <a:solidFill>
              <a:schemeClr val="tx1"/>
            </a:solidFill>
          </a:ln>
          <a:effectLst>
            <a:outerShdw dist="25400" dir="2700000" algn="ctr" rotWithShape="0">
              <a:srgbClr val="CDCDCD">
                <a:alpha val="49804"/>
              </a:srgbClr>
            </a:outerShdw>
          </a:effectLst>
        </p:spPr>
        <p:txBody>
          <a:bodyPr wrap="square" lIns="16878" tIns="16878" rIns="16878" bIns="16878" rtlCol="0" anchor="ctr">
            <a:noAutofit/>
          </a:bodyPr>
          <a:lstStyle>
            <a:defPPr>
              <a:defRPr lang="en-US"/>
            </a:defPPr>
            <a:lvl1pPr algn="ctr">
              <a:defRPr sz="1000">
                <a:latin typeface="+mj-lt"/>
              </a:defRPr>
            </a:lvl1pPr>
          </a:lstStyle>
          <a:p>
            <a:pPr defTabSz="857250"/>
            <a:r>
              <a:rPr lang="en-US" sz="923">
                <a:solidFill>
                  <a:srgbClr val="616365"/>
                </a:solidFill>
                <a:latin typeface="Arial" panose="020B0604020202020204"/>
              </a:rPr>
              <a:t>CK </a:t>
            </a:r>
            <a:br>
              <a:rPr lang="en-US" sz="923">
                <a:solidFill>
                  <a:srgbClr val="616365"/>
                </a:solidFill>
                <a:latin typeface="Arial" panose="020B0604020202020204"/>
              </a:rPr>
            </a:br>
            <a:r>
              <a:rPr lang="en-US" sz="923">
                <a:solidFill>
                  <a:srgbClr val="616365"/>
                </a:solidFill>
                <a:latin typeface="Arial" panose="020B0604020202020204"/>
              </a:rPr>
              <a:t>WEST N TIER</a:t>
            </a:r>
            <a:endParaRPr lang="pl-PL" sz="923">
              <a:solidFill>
                <a:srgbClr val="616365"/>
              </a:solidFill>
              <a:latin typeface="Arial" panose="020B0604020202020204"/>
            </a:endParaRPr>
          </a:p>
        </p:txBody>
      </p:sp>
      <p:cxnSp>
        <p:nvCxnSpPr>
          <p:cNvPr id="71" name="Straight Connector 44">
            <a:extLst>
              <a:ext uri="{FF2B5EF4-FFF2-40B4-BE49-F238E27FC236}">
                <a16:creationId xmlns:a16="http://schemas.microsoft.com/office/drawing/2014/main" id="{8E3930FD-82E0-3272-7708-6A5D77FEA3C2}"/>
              </a:ext>
            </a:extLst>
          </p:cNvPr>
          <p:cNvCxnSpPr>
            <a:cxnSpLocks/>
            <a:endCxn id="65" idx="1"/>
          </p:cNvCxnSpPr>
          <p:nvPr/>
        </p:nvCxnSpPr>
        <p:spPr>
          <a:xfrm rot="16200000" flipH="1">
            <a:off x="5671924" y="3420860"/>
            <a:ext cx="713780" cy="282803"/>
          </a:xfrm>
          <a:prstGeom prst="bentConnector2">
            <a:avLst/>
          </a:prstGeom>
          <a:ln>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78" name="Straight Connector 44">
            <a:extLst>
              <a:ext uri="{FF2B5EF4-FFF2-40B4-BE49-F238E27FC236}">
                <a16:creationId xmlns:a16="http://schemas.microsoft.com/office/drawing/2014/main" id="{10DBBDB0-748D-F30A-E2C1-30F217060FDB}"/>
              </a:ext>
            </a:extLst>
          </p:cNvPr>
          <p:cNvCxnSpPr>
            <a:cxnSpLocks/>
            <a:endCxn id="66" idx="1"/>
          </p:cNvCxnSpPr>
          <p:nvPr/>
        </p:nvCxnSpPr>
        <p:spPr>
          <a:xfrm rot="16200000" flipH="1">
            <a:off x="5784081" y="4022482"/>
            <a:ext cx="502352" cy="295690"/>
          </a:xfrm>
          <a:prstGeom prst="bentConnector2">
            <a:avLst/>
          </a:prstGeom>
          <a:ln>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81" name="Straight Connector 44">
            <a:extLst>
              <a:ext uri="{FF2B5EF4-FFF2-40B4-BE49-F238E27FC236}">
                <a16:creationId xmlns:a16="http://schemas.microsoft.com/office/drawing/2014/main" id="{DC7FF5ED-3708-C215-BE83-419E3723DDA7}"/>
              </a:ext>
            </a:extLst>
          </p:cNvPr>
          <p:cNvCxnSpPr>
            <a:cxnSpLocks/>
            <a:endCxn id="67" idx="1"/>
          </p:cNvCxnSpPr>
          <p:nvPr/>
        </p:nvCxnSpPr>
        <p:spPr>
          <a:xfrm rot="16200000" flipH="1">
            <a:off x="5783825" y="4525086"/>
            <a:ext cx="502352" cy="295181"/>
          </a:xfrm>
          <a:prstGeom prst="bentConnector2">
            <a:avLst/>
          </a:prstGeom>
          <a:ln>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85" name="Straight Connector 44">
            <a:extLst>
              <a:ext uri="{FF2B5EF4-FFF2-40B4-BE49-F238E27FC236}">
                <a16:creationId xmlns:a16="http://schemas.microsoft.com/office/drawing/2014/main" id="{FF585B81-851B-72FF-1C1C-2385EEF3E161}"/>
              </a:ext>
            </a:extLst>
          </p:cNvPr>
          <p:cNvCxnSpPr>
            <a:cxnSpLocks/>
            <a:stCxn id="63" idx="3"/>
            <a:endCxn id="64" idx="3"/>
          </p:cNvCxnSpPr>
          <p:nvPr/>
        </p:nvCxnSpPr>
        <p:spPr>
          <a:xfrm>
            <a:off x="7311118" y="2637985"/>
            <a:ext cx="137256" cy="802411"/>
          </a:xfrm>
          <a:prstGeom prst="bentConnector3">
            <a:avLst>
              <a:gd name="adj1" fmla="val 318597"/>
            </a:avLst>
          </a:prstGeom>
          <a:ln>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88" name="Straight Connector 44">
            <a:extLst>
              <a:ext uri="{FF2B5EF4-FFF2-40B4-BE49-F238E27FC236}">
                <a16:creationId xmlns:a16="http://schemas.microsoft.com/office/drawing/2014/main" id="{7DA9ABD7-E716-9495-B11F-0595E2682622}"/>
              </a:ext>
            </a:extLst>
          </p:cNvPr>
          <p:cNvCxnSpPr>
            <a:cxnSpLocks/>
            <a:endCxn id="65" idx="3"/>
          </p:cNvCxnSpPr>
          <p:nvPr/>
        </p:nvCxnSpPr>
        <p:spPr>
          <a:xfrm rot="5400000">
            <a:off x="7350397" y="3525997"/>
            <a:ext cx="478757" cy="307554"/>
          </a:xfrm>
          <a:prstGeom prst="bentConnector2">
            <a:avLst/>
          </a:prstGeom>
          <a:ln>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92" name="Straight Connector 44">
            <a:extLst>
              <a:ext uri="{FF2B5EF4-FFF2-40B4-BE49-F238E27FC236}">
                <a16:creationId xmlns:a16="http://schemas.microsoft.com/office/drawing/2014/main" id="{580B0DF3-ABF4-154B-AA7C-892659DA5DEA}"/>
              </a:ext>
            </a:extLst>
          </p:cNvPr>
          <p:cNvCxnSpPr>
            <a:cxnSpLocks/>
            <a:endCxn id="66" idx="3"/>
          </p:cNvCxnSpPr>
          <p:nvPr/>
        </p:nvCxnSpPr>
        <p:spPr>
          <a:xfrm rot="5400000">
            <a:off x="7345045" y="4022995"/>
            <a:ext cx="502349" cy="294668"/>
          </a:xfrm>
          <a:prstGeom prst="bentConnector2">
            <a:avLst/>
          </a:prstGeom>
          <a:ln>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95" name="Straight Connector 44">
            <a:extLst>
              <a:ext uri="{FF2B5EF4-FFF2-40B4-BE49-F238E27FC236}">
                <a16:creationId xmlns:a16="http://schemas.microsoft.com/office/drawing/2014/main" id="{0E2DA10C-C86F-52EE-006F-3A791F06A721}"/>
              </a:ext>
            </a:extLst>
          </p:cNvPr>
          <p:cNvCxnSpPr>
            <a:cxnSpLocks/>
            <a:endCxn id="67" idx="3"/>
          </p:cNvCxnSpPr>
          <p:nvPr/>
        </p:nvCxnSpPr>
        <p:spPr>
          <a:xfrm rot="5400000">
            <a:off x="7344787" y="4525088"/>
            <a:ext cx="502352" cy="295178"/>
          </a:xfrm>
          <a:prstGeom prst="bentConnector2">
            <a:avLst/>
          </a:prstGeom>
          <a:ln>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25" name="Straight Connector 124">
            <a:extLst>
              <a:ext uri="{FF2B5EF4-FFF2-40B4-BE49-F238E27FC236}">
                <a16:creationId xmlns:a16="http://schemas.microsoft.com/office/drawing/2014/main" id="{162BE438-C8C2-ECBB-C8A7-D6B06244B950}"/>
              </a:ext>
            </a:extLst>
          </p:cNvPr>
          <p:cNvCxnSpPr>
            <a:cxnSpLocks/>
            <a:endCxn id="107" idx="0"/>
          </p:cNvCxnSpPr>
          <p:nvPr/>
        </p:nvCxnSpPr>
        <p:spPr>
          <a:xfrm>
            <a:off x="9315949" y="1614535"/>
            <a:ext cx="0" cy="233651"/>
          </a:xfrm>
          <a:prstGeom prst="line">
            <a:avLst/>
          </a:prstGeom>
          <a:ln>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27" name="TextBox 126">
            <a:extLst>
              <a:ext uri="{FF2B5EF4-FFF2-40B4-BE49-F238E27FC236}">
                <a16:creationId xmlns:a16="http://schemas.microsoft.com/office/drawing/2014/main" id="{16B3576A-AF45-FB0D-AD94-35A29425CC46}"/>
              </a:ext>
            </a:extLst>
          </p:cNvPr>
          <p:cNvSpPr txBox="1"/>
          <p:nvPr/>
        </p:nvSpPr>
        <p:spPr>
          <a:xfrm>
            <a:off x="9549813" y="2502825"/>
            <a:ext cx="1265783" cy="295349"/>
          </a:xfrm>
          <a:prstGeom prst="rect">
            <a:avLst/>
          </a:prstGeom>
          <a:gradFill>
            <a:gsLst>
              <a:gs pos="0">
                <a:srgbClr val="F0F0F0"/>
              </a:gs>
              <a:gs pos="100000">
                <a:schemeClr val="bg1"/>
              </a:gs>
            </a:gsLst>
            <a:lin ang="16200000" scaled="0"/>
          </a:gradFill>
          <a:ln w="6350" cap="rnd">
            <a:solidFill>
              <a:schemeClr val="tx1"/>
            </a:solidFill>
          </a:ln>
          <a:effectLst>
            <a:outerShdw dist="25400" dir="2700000" algn="ctr" rotWithShape="0">
              <a:srgbClr val="CDCDCD">
                <a:alpha val="49804"/>
              </a:srgbClr>
            </a:outerShdw>
          </a:effectLst>
        </p:spPr>
        <p:txBody>
          <a:bodyPr wrap="square" lIns="16878" tIns="16878" rIns="16878" bIns="16878" rtlCol="0" anchor="ctr">
            <a:noAutofit/>
          </a:bodyPr>
          <a:lstStyle>
            <a:defPPr>
              <a:defRPr lang="en-US"/>
            </a:defPPr>
            <a:lvl1pPr algn="ctr">
              <a:defRPr sz="703">
                <a:latin typeface="+mj-lt"/>
              </a:defRPr>
            </a:lvl1pPr>
          </a:lstStyle>
          <a:p>
            <a:pPr defTabSz="857250"/>
            <a:r>
              <a:rPr lang="en-US" sz="923">
                <a:solidFill>
                  <a:srgbClr val="616365"/>
                </a:solidFill>
                <a:latin typeface="Arial" panose="020B0604020202020204"/>
              </a:rPr>
              <a:t>CK </a:t>
            </a:r>
            <a:br>
              <a:rPr lang="en-US" sz="923">
                <a:solidFill>
                  <a:srgbClr val="616365"/>
                </a:solidFill>
                <a:latin typeface="Arial" panose="020B0604020202020204"/>
              </a:rPr>
            </a:br>
            <a:r>
              <a:rPr lang="en-US" sz="923">
                <a:solidFill>
                  <a:srgbClr val="616365"/>
                </a:solidFill>
                <a:latin typeface="Arial" panose="020B0604020202020204"/>
              </a:rPr>
              <a:t>TX</a:t>
            </a:r>
            <a:endParaRPr lang="pl-PL" sz="923">
              <a:solidFill>
                <a:srgbClr val="616365"/>
              </a:solidFill>
              <a:latin typeface="Arial" panose="020B0604020202020204"/>
            </a:endParaRPr>
          </a:p>
        </p:txBody>
      </p:sp>
      <p:cxnSp>
        <p:nvCxnSpPr>
          <p:cNvPr id="128" name="Straight Connector 127">
            <a:extLst>
              <a:ext uri="{FF2B5EF4-FFF2-40B4-BE49-F238E27FC236}">
                <a16:creationId xmlns:a16="http://schemas.microsoft.com/office/drawing/2014/main" id="{6E6FD736-1240-4E5C-CFD7-F364B9987913}"/>
              </a:ext>
            </a:extLst>
          </p:cNvPr>
          <p:cNvCxnSpPr>
            <a:cxnSpLocks/>
          </p:cNvCxnSpPr>
          <p:nvPr/>
        </p:nvCxnSpPr>
        <p:spPr>
          <a:xfrm>
            <a:off x="10182704" y="1616932"/>
            <a:ext cx="0" cy="885894"/>
          </a:xfrm>
          <a:prstGeom prst="line">
            <a:avLst/>
          </a:prstGeom>
          <a:ln>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29" name="TextBox 128">
            <a:extLst>
              <a:ext uri="{FF2B5EF4-FFF2-40B4-BE49-F238E27FC236}">
                <a16:creationId xmlns:a16="http://schemas.microsoft.com/office/drawing/2014/main" id="{ACBDE192-450D-1AA8-9080-7547CC7C7935}"/>
              </a:ext>
            </a:extLst>
          </p:cNvPr>
          <p:cNvSpPr txBox="1"/>
          <p:nvPr/>
        </p:nvSpPr>
        <p:spPr>
          <a:xfrm>
            <a:off x="10435294" y="1858270"/>
            <a:ext cx="1265783" cy="295349"/>
          </a:xfrm>
          <a:prstGeom prst="rect">
            <a:avLst/>
          </a:prstGeom>
          <a:gradFill>
            <a:gsLst>
              <a:gs pos="0">
                <a:srgbClr val="F0F0F0"/>
              </a:gs>
              <a:gs pos="100000">
                <a:schemeClr val="bg1"/>
              </a:gs>
            </a:gsLst>
            <a:lin ang="16200000" scaled="0"/>
          </a:gradFill>
          <a:ln w="6350" cap="rnd">
            <a:solidFill>
              <a:schemeClr val="tx1"/>
            </a:solidFill>
          </a:ln>
          <a:effectLst>
            <a:outerShdw dist="25400" dir="2700000" algn="ctr" rotWithShape="0">
              <a:srgbClr val="CDCDCD">
                <a:alpha val="49804"/>
              </a:srgbClr>
            </a:outerShdw>
          </a:effectLst>
        </p:spPr>
        <p:txBody>
          <a:bodyPr wrap="square" lIns="16878" tIns="16878" rIns="16878" bIns="16878" rtlCol="0" anchor="ctr">
            <a:noAutofit/>
          </a:bodyPr>
          <a:lstStyle>
            <a:defPPr>
              <a:defRPr lang="en-US"/>
            </a:defPPr>
            <a:lvl1pPr algn="ctr">
              <a:defRPr sz="1000">
                <a:latin typeface="+mj-lt"/>
              </a:defRPr>
            </a:lvl1pPr>
          </a:lstStyle>
          <a:p>
            <a:pPr defTabSz="857250"/>
            <a:r>
              <a:rPr lang="en-US" sz="923">
                <a:solidFill>
                  <a:srgbClr val="616365"/>
                </a:solidFill>
                <a:latin typeface="Arial" panose="020B0604020202020204"/>
              </a:rPr>
              <a:t>CK </a:t>
            </a:r>
            <a:br>
              <a:rPr lang="en-US" sz="923">
                <a:solidFill>
                  <a:srgbClr val="616365"/>
                </a:solidFill>
                <a:latin typeface="Arial" panose="020B0604020202020204"/>
              </a:rPr>
            </a:br>
            <a:r>
              <a:rPr lang="en-US" sz="923">
                <a:solidFill>
                  <a:srgbClr val="616365"/>
                </a:solidFill>
                <a:latin typeface="Arial" panose="020B0604020202020204"/>
              </a:rPr>
              <a:t>WEST</a:t>
            </a:r>
            <a:endParaRPr lang="pl-PL" sz="923">
              <a:solidFill>
                <a:srgbClr val="616365"/>
              </a:solidFill>
              <a:latin typeface="Arial" panose="020B0604020202020204"/>
            </a:endParaRPr>
          </a:p>
        </p:txBody>
      </p:sp>
      <p:cxnSp>
        <p:nvCxnSpPr>
          <p:cNvPr id="130" name="Straight Connector 129">
            <a:extLst>
              <a:ext uri="{FF2B5EF4-FFF2-40B4-BE49-F238E27FC236}">
                <a16:creationId xmlns:a16="http://schemas.microsoft.com/office/drawing/2014/main" id="{AF8BB8CF-436C-E23C-D259-9834008B8BDE}"/>
              </a:ext>
            </a:extLst>
          </p:cNvPr>
          <p:cNvCxnSpPr>
            <a:cxnSpLocks/>
            <a:endCxn id="129" idx="0"/>
          </p:cNvCxnSpPr>
          <p:nvPr/>
        </p:nvCxnSpPr>
        <p:spPr>
          <a:xfrm>
            <a:off x="11068186" y="1624618"/>
            <a:ext cx="0" cy="233651"/>
          </a:xfrm>
          <a:prstGeom prst="line">
            <a:avLst/>
          </a:prstGeom>
          <a:ln>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36" name="Text Box 38">
            <a:extLst>
              <a:ext uri="{FF2B5EF4-FFF2-40B4-BE49-F238E27FC236}">
                <a16:creationId xmlns:a16="http://schemas.microsoft.com/office/drawing/2014/main" id="{4319A5D4-0EDA-5C58-7ED2-C24134E11F82}"/>
              </a:ext>
            </a:extLst>
          </p:cNvPr>
          <p:cNvSpPr txBox="1">
            <a:spLocks noChangeArrowheads="1"/>
          </p:cNvSpPr>
          <p:nvPr/>
        </p:nvSpPr>
        <p:spPr bwMode="auto">
          <a:xfrm>
            <a:off x="304789" y="6006408"/>
            <a:ext cx="6112383" cy="428625"/>
          </a:xfrm>
          <a:prstGeom prst="rect">
            <a:avLst/>
          </a:prstGeom>
          <a:solidFill>
            <a:srgbClr val="FFFFFF"/>
          </a:solidFill>
          <a:ln w="22225">
            <a:solidFill>
              <a:schemeClr val="accent1"/>
            </a:solidFill>
            <a:miter lim="800000"/>
            <a:headEnd/>
            <a:tailEnd/>
          </a:ln>
        </p:spPr>
        <p:txBody>
          <a:bodyPr wrap="square">
            <a:noAutofit/>
          </a:bodyPr>
          <a:lstStyle/>
          <a:p>
            <a:pPr defTabSz="857250">
              <a:spcBef>
                <a:spcPct val="50000"/>
              </a:spcBef>
            </a:pPr>
            <a:r>
              <a:rPr lang="en-US" sz="938" b="1">
                <a:solidFill>
                  <a:srgbClr val="616365"/>
                </a:solidFill>
                <a:latin typeface="Arial" panose="020B0604020202020204"/>
              </a:rPr>
              <a:t>Please Note:</a:t>
            </a:r>
          </a:p>
          <a:p>
            <a:pPr defTabSz="857250">
              <a:spcBef>
                <a:spcPct val="50000"/>
              </a:spcBef>
            </a:pPr>
            <a:r>
              <a:rPr lang="en-US" sz="938">
                <a:solidFill>
                  <a:srgbClr val="616365"/>
                </a:solidFill>
                <a:latin typeface="Arial" panose="020B0604020202020204"/>
              </a:rPr>
              <a:t>* The IRI Las Vegas market can be used as the competitive area (CRMA) for the Circle K Las Vegas RMA.</a:t>
            </a:r>
          </a:p>
        </p:txBody>
      </p:sp>
      <p:grpSp>
        <p:nvGrpSpPr>
          <p:cNvPr id="8" name="Group 7">
            <a:extLst>
              <a:ext uri="{FF2B5EF4-FFF2-40B4-BE49-F238E27FC236}">
                <a16:creationId xmlns:a16="http://schemas.microsoft.com/office/drawing/2014/main" id="{9C9E224D-08F2-7674-C3AF-6387DEB15365}"/>
              </a:ext>
            </a:extLst>
          </p:cNvPr>
          <p:cNvGrpSpPr/>
          <p:nvPr/>
        </p:nvGrpSpPr>
        <p:grpSpPr>
          <a:xfrm>
            <a:off x="9739313" y="6000750"/>
            <a:ext cx="2143125" cy="428625"/>
            <a:chOff x="10287000" y="6270073"/>
            <a:chExt cx="2286000" cy="457200"/>
          </a:xfrm>
        </p:grpSpPr>
        <p:sp>
          <p:nvSpPr>
            <p:cNvPr id="14" name="Text Box 38">
              <a:extLst>
                <a:ext uri="{FF2B5EF4-FFF2-40B4-BE49-F238E27FC236}">
                  <a16:creationId xmlns:a16="http://schemas.microsoft.com/office/drawing/2014/main" id="{EDF6FBBA-3B34-17F1-FAAB-8025AC3D1AA9}"/>
                </a:ext>
              </a:extLst>
            </p:cNvPr>
            <p:cNvSpPr txBox="1">
              <a:spLocks noChangeArrowheads="1"/>
            </p:cNvSpPr>
            <p:nvPr/>
          </p:nvSpPr>
          <p:spPr bwMode="auto">
            <a:xfrm>
              <a:off x="10287000" y="6270073"/>
              <a:ext cx="2286000" cy="457200"/>
            </a:xfrm>
            <a:prstGeom prst="rect">
              <a:avLst/>
            </a:prstGeom>
            <a:solidFill>
              <a:srgbClr val="FFFFFF"/>
            </a:solidFill>
            <a:ln w="22225">
              <a:solidFill>
                <a:schemeClr val="accent1"/>
              </a:solidFill>
              <a:miter lim="800000"/>
              <a:headEnd/>
              <a:tailEnd/>
            </a:ln>
          </p:spPr>
          <p:txBody>
            <a:bodyPr wrap="square">
              <a:noAutofit/>
            </a:bodyPr>
            <a:lstStyle/>
            <a:p>
              <a:pPr defTabSz="857250">
                <a:spcBef>
                  <a:spcPct val="50000"/>
                </a:spcBef>
              </a:pPr>
              <a:r>
                <a:rPr lang="en-US" sz="938" b="1" u="sng">
                  <a:solidFill>
                    <a:srgbClr val="616365"/>
                  </a:solidFill>
                  <a:latin typeface="Arial" panose="020B0604020202020204"/>
                </a:rPr>
                <a:t>Key</a:t>
              </a:r>
              <a:r>
                <a:rPr lang="en-US" sz="1125" u="sng">
                  <a:solidFill>
                    <a:srgbClr val="616365"/>
                  </a:solidFill>
                  <a:latin typeface="Times New Roman" pitchFamily="18" charset="0"/>
                </a:rPr>
                <a:t>:</a:t>
              </a:r>
            </a:p>
          </p:txBody>
        </p:sp>
        <p:sp>
          <p:nvSpPr>
            <p:cNvPr id="20" name="TextBox 19">
              <a:extLst>
                <a:ext uri="{FF2B5EF4-FFF2-40B4-BE49-F238E27FC236}">
                  <a16:creationId xmlns:a16="http://schemas.microsoft.com/office/drawing/2014/main" id="{78E986B7-91C9-874E-B508-65EC8D031ABE}"/>
                </a:ext>
              </a:extLst>
            </p:cNvPr>
            <p:cNvSpPr txBox="1"/>
            <p:nvPr/>
          </p:nvSpPr>
          <p:spPr>
            <a:xfrm>
              <a:off x="10934694" y="6338653"/>
              <a:ext cx="1371600" cy="320040"/>
            </a:xfrm>
            <a:prstGeom prst="rect">
              <a:avLst/>
            </a:prstGeom>
            <a:solidFill>
              <a:srgbClr val="00CCFF"/>
            </a:solidFill>
            <a:ln w="6350" cap="rnd">
              <a:solidFill>
                <a:schemeClr val="tx1"/>
              </a:solidFill>
            </a:ln>
            <a:effectLst>
              <a:outerShdw dist="25400" dir="2700000" algn="ctr" rotWithShape="0">
                <a:srgbClr val="CDCDCD">
                  <a:alpha val="49804"/>
                </a:srgbClr>
              </a:outerShdw>
            </a:effectLst>
          </p:spPr>
          <p:txBody>
            <a:bodyPr wrap="square" lIns="17145" tIns="17145" rIns="17145" bIns="17145" rtlCol="0" anchor="ctr">
              <a:noAutofit/>
            </a:bodyPr>
            <a:lstStyle/>
            <a:p>
              <a:pPr algn="ctr" defTabSz="857250"/>
              <a:r>
                <a:rPr lang="en-US" sz="938">
                  <a:solidFill>
                    <a:srgbClr val="616365"/>
                  </a:solidFill>
                  <a:latin typeface="Arial" panose="020B0604020202020204"/>
                </a:rPr>
                <a:t>RMA Only</a:t>
              </a:r>
            </a:p>
          </p:txBody>
        </p:sp>
      </p:grpSp>
      <p:cxnSp>
        <p:nvCxnSpPr>
          <p:cNvPr id="28" name="Straight Connector 27">
            <a:extLst>
              <a:ext uri="{FF2B5EF4-FFF2-40B4-BE49-F238E27FC236}">
                <a16:creationId xmlns:a16="http://schemas.microsoft.com/office/drawing/2014/main" id="{1A8CF25A-DF4F-BDAF-0807-3C612AA7D80C}"/>
              </a:ext>
            </a:extLst>
          </p:cNvPr>
          <p:cNvCxnSpPr>
            <a:cxnSpLocks/>
            <a:stCxn id="62" idx="2"/>
          </p:cNvCxnSpPr>
          <p:nvPr/>
        </p:nvCxnSpPr>
        <p:spPr>
          <a:xfrm flipH="1">
            <a:off x="6672402" y="3085720"/>
            <a:ext cx="5825" cy="106025"/>
          </a:xfrm>
          <a:prstGeom prst="line">
            <a:avLst/>
          </a:prstGeom>
          <a:ln>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67DC426C-B8B6-1F83-447D-1DC09AA56E08}"/>
              </a:ext>
            </a:extLst>
          </p:cNvPr>
          <p:cNvCxnSpPr>
            <a:cxnSpLocks/>
          </p:cNvCxnSpPr>
          <p:nvPr/>
        </p:nvCxnSpPr>
        <p:spPr>
          <a:xfrm>
            <a:off x="5887410" y="3191694"/>
            <a:ext cx="790817" cy="0"/>
          </a:xfrm>
          <a:prstGeom prst="line">
            <a:avLst/>
          </a:prstGeom>
          <a:ln>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4" name="TextBox 3">
            <a:extLst>
              <a:ext uri="{FF2B5EF4-FFF2-40B4-BE49-F238E27FC236}">
                <a16:creationId xmlns:a16="http://schemas.microsoft.com/office/drawing/2014/main" id="{E9A3730B-5028-2729-6465-91621A4C8469}"/>
              </a:ext>
            </a:extLst>
          </p:cNvPr>
          <p:cNvSpPr txBox="1"/>
          <p:nvPr/>
        </p:nvSpPr>
        <p:spPr>
          <a:xfrm>
            <a:off x="5453063" y="1"/>
            <a:ext cx="1285875" cy="202043"/>
          </a:xfrm>
          <a:prstGeom prst="rect">
            <a:avLst/>
          </a:prstGeom>
          <a:solidFill>
            <a:srgbClr val="4E106F"/>
          </a:solidFill>
        </p:spPr>
        <p:txBody>
          <a:bodyPr wrap="square" lIns="0" tIns="0" rIns="0" bIns="0" rtlCol="0">
            <a:spAutoFit/>
          </a:bodyPr>
          <a:lstStyle/>
          <a:p>
            <a:pPr algn="ctr" defTabSz="857250"/>
            <a:r>
              <a:rPr lang="en-US" sz="1313">
                <a:solidFill>
                  <a:srgbClr val="FFFFFF"/>
                </a:solidFill>
                <a:latin typeface="Roboto Condensed" panose="02000000000000000000" pitchFamily="2" charset="0"/>
                <a:ea typeface="Roboto Condensed" panose="02000000000000000000" pitchFamily="2" charset="0"/>
                <a:cs typeface="Poppins" panose="00000500000000000000" pitchFamily="2" charset="0"/>
              </a:rPr>
              <a:t>Redefined in 37.0</a:t>
            </a:r>
          </a:p>
        </p:txBody>
      </p:sp>
    </p:spTree>
    <p:extLst>
      <p:ext uri="{BB962C8B-B14F-4D97-AF65-F5344CB8AC3E}">
        <p14:creationId xmlns:p14="http://schemas.microsoft.com/office/powerpoint/2010/main" val="6914874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3C47D9-03DC-FE93-011B-B89CB4999F9C}"/>
              </a:ext>
            </a:extLst>
          </p:cNvPr>
          <p:cNvSpPr>
            <a:spLocks noGrp="1"/>
          </p:cNvSpPr>
          <p:nvPr>
            <p:ph type="title"/>
          </p:nvPr>
        </p:nvSpPr>
        <p:spPr/>
        <p:txBody>
          <a:bodyPr/>
          <a:lstStyle/>
          <a:p>
            <a:r>
              <a:rPr lang="en-US" err="1"/>
              <a:t>GoMart</a:t>
            </a:r>
            <a:endParaRPr lang="en-US"/>
          </a:p>
        </p:txBody>
      </p:sp>
      <p:sp>
        <p:nvSpPr>
          <p:cNvPr id="3" name="Text Placeholder 2">
            <a:extLst>
              <a:ext uri="{FF2B5EF4-FFF2-40B4-BE49-F238E27FC236}">
                <a16:creationId xmlns:a16="http://schemas.microsoft.com/office/drawing/2014/main" id="{306E25EF-73D9-2DEB-583C-9F5620CDF061}"/>
              </a:ext>
            </a:extLst>
          </p:cNvPr>
          <p:cNvSpPr>
            <a:spLocks noGrp="1"/>
          </p:cNvSpPr>
          <p:nvPr>
            <p:ph type="body" sz="quarter" idx="12"/>
          </p:nvPr>
        </p:nvSpPr>
        <p:spPr/>
        <p:txBody>
          <a:bodyPr vert="horz" lIns="0" tIns="0" rIns="0" bIns="0" rtlCol="0" anchor="b" anchorCtr="0">
            <a:noAutofit/>
          </a:bodyPr>
          <a:lstStyle/>
          <a:p>
            <a:pPr marL="68841" indent="0">
              <a:buNone/>
            </a:pPr>
            <a:endParaRPr lang="en-US"/>
          </a:p>
        </p:txBody>
      </p:sp>
      <p:grpSp>
        <p:nvGrpSpPr>
          <p:cNvPr id="4" name="Group 3">
            <a:extLst>
              <a:ext uri="{FF2B5EF4-FFF2-40B4-BE49-F238E27FC236}">
                <a16:creationId xmlns:a16="http://schemas.microsoft.com/office/drawing/2014/main" id="{F686867D-9654-02B5-3260-FDC7E58BE3AB}"/>
              </a:ext>
            </a:extLst>
          </p:cNvPr>
          <p:cNvGrpSpPr/>
          <p:nvPr/>
        </p:nvGrpSpPr>
        <p:grpSpPr>
          <a:xfrm>
            <a:off x="9739313" y="6000750"/>
            <a:ext cx="2143125" cy="428625"/>
            <a:chOff x="10287000" y="6270073"/>
            <a:chExt cx="2286000" cy="457200"/>
          </a:xfrm>
        </p:grpSpPr>
        <p:sp>
          <p:nvSpPr>
            <p:cNvPr id="5" name="Text Box 38">
              <a:extLst>
                <a:ext uri="{FF2B5EF4-FFF2-40B4-BE49-F238E27FC236}">
                  <a16:creationId xmlns:a16="http://schemas.microsoft.com/office/drawing/2014/main" id="{A8D76E1B-E920-0141-8261-83651F3A543F}"/>
                </a:ext>
              </a:extLst>
            </p:cNvPr>
            <p:cNvSpPr txBox="1">
              <a:spLocks noChangeArrowheads="1"/>
            </p:cNvSpPr>
            <p:nvPr/>
          </p:nvSpPr>
          <p:spPr bwMode="auto">
            <a:xfrm>
              <a:off x="10287000" y="6270073"/>
              <a:ext cx="2286000" cy="457200"/>
            </a:xfrm>
            <a:prstGeom prst="rect">
              <a:avLst/>
            </a:prstGeom>
            <a:solidFill>
              <a:srgbClr val="FFFFFF"/>
            </a:solidFill>
            <a:ln w="22225">
              <a:solidFill>
                <a:schemeClr val="accent1"/>
              </a:solidFill>
              <a:miter lim="800000"/>
              <a:headEnd/>
              <a:tailEnd/>
            </a:ln>
          </p:spPr>
          <p:txBody>
            <a:bodyPr wrap="square">
              <a:noAutofit/>
            </a:bodyPr>
            <a:lstStyle/>
            <a:p>
              <a:pPr defTabSz="857250">
                <a:spcBef>
                  <a:spcPct val="50000"/>
                </a:spcBef>
              </a:pPr>
              <a:r>
                <a:rPr lang="en-US" sz="938" b="1" u="sng">
                  <a:solidFill>
                    <a:srgbClr val="616365"/>
                  </a:solidFill>
                  <a:latin typeface="Arial" panose="020B0604020202020204"/>
                </a:rPr>
                <a:t>Key</a:t>
              </a:r>
              <a:r>
                <a:rPr lang="en-US" sz="1125" u="sng">
                  <a:solidFill>
                    <a:srgbClr val="616365"/>
                  </a:solidFill>
                  <a:latin typeface="Times New Roman" pitchFamily="18" charset="0"/>
                </a:rPr>
                <a:t>:</a:t>
              </a:r>
            </a:p>
          </p:txBody>
        </p:sp>
        <p:sp>
          <p:nvSpPr>
            <p:cNvPr id="6" name="TextBox 5">
              <a:extLst>
                <a:ext uri="{FF2B5EF4-FFF2-40B4-BE49-F238E27FC236}">
                  <a16:creationId xmlns:a16="http://schemas.microsoft.com/office/drawing/2014/main" id="{3FD88392-6783-86C3-4CBF-DE7F8D86D781}"/>
                </a:ext>
              </a:extLst>
            </p:cNvPr>
            <p:cNvSpPr txBox="1"/>
            <p:nvPr/>
          </p:nvSpPr>
          <p:spPr>
            <a:xfrm>
              <a:off x="10934694" y="6338653"/>
              <a:ext cx="1371600" cy="320040"/>
            </a:xfrm>
            <a:prstGeom prst="rect">
              <a:avLst/>
            </a:prstGeom>
            <a:solidFill>
              <a:srgbClr val="00CCFF"/>
            </a:solidFill>
            <a:ln w="6350" cap="rnd">
              <a:solidFill>
                <a:schemeClr val="tx1"/>
              </a:solidFill>
            </a:ln>
            <a:effectLst>
              <a:outerShdw dist="25400" dir="2700000" algn="ctr" rotWithShape="0">
                <a:srgbClr val="CDCDCD">
                  <a:alpha val="49804"/>
                </a:srgbClr>
              </a:outerShdw>
            </a:effectLst>
          </p:spPr>
          <p:txBody>
            <a:bodyPr wrap="square" lIns="17145" tIns="17145" rIns="17145" bIns="17145" rtlCol="0" anchor="ctr">
              <a:noAutofit/>
            </a:bodyPr>
            <a:lstStyle/>
            <a:p>
              <a:pPr algn="ctr" defTabSz="857250"/>
              <a:r>
                <a:rPr lang="en-US" sz="938">
                  <a:solidFill>
                    <a:srgbClr val="616365"/>
                  </a:solidFill>
                  <a:latin typeface="Arial" panose="020B0604020202020204"/>
                </a:rPr>
                <a:t>SRMA Only</a:t>
              </a:r>
            </a:p>
          </p:txBody>
        </p:sp>
      </p:grpSp>
      <p:sp>
        <p:nvSpPr>
          <p:cNvPr id="7" name="TextBox 6">
            <a:extLst>
              <a:ext uri="{FF2B5EF4-FFF2-40B4-BE49-F238E27FC236}">
                <a16:creationId xmlns:a16="http://schemas.microsoft.com/office/drawing/2014/main" id="{335217B2-AA74-2524-2F98-FA8AE8E612FD}"/>
              </a:ext>
            </a:extLst>
          </p:cNvPr>
          <p:cNvSpPr txBox="1"/>
          <p:nvPr/>
        </p:nvSpPr>
        <p:spPr>
          <a:xfrm>
            <a:off x="309563" y="6000750"/>
            <a:ext cx="4286250" cy="428625"/>
          </a:xfrm>
          <a:prstGeom prst="rect">
            <a:avLst/>
          </a:prstGeom>
          <a:ln w="22225">
            <a:solidFill>
              <a:schemeClr val="accent1"/>
            </a:solidFill>
          </a:ln>
        </p:spPr>
        <p:style>
          <a:lnRef idx="2">
            <a:schemeClr val="accent4"/>
          </a:lnRef>
          <a:fillRef idx="1">
            <a:schemeClr val="lt1"/>
          </a:fillRef>
          <a:effectRef idx="0">
            <a:schemeClr val="accent4"/>
          </a:effectRef>
          <a:fontRef idx="minor">
            <a:schemeClr val="dk1"/>
          </a:fontRef>
        </p:style>
        <p:txBody>
          <a:bodyPr wrap="square" rtlCol="0">
            <a:noAutofit/>
          </a:bodyPr>
          <a:lstStyle/>
          <a:p>
            <a:pPr defTabSz="857250">
              <a:spcBef>
                <a:spcPct val="50000"/>
              </a:spcBef>
              <a:spcAft>
                <a:spcPts val="281"/>
              </a:spcAft>
            </a:pPr>
            <a:r>
              <a:rPr lang="en-US" sz="938" b="1">
                <a:solidFill>
                  <a:srgbClr val="616365"/>
                </a:solidFill>
                <a:latin typeface="Arial" panose="020B0604020202020204"/>
              </a:rPr>
              <a:t>Please Note:</a:t>
            </a:r>
          </a:p>
          <a:p>
            <a:pPr defTabSz="857250"/>
            <a:r>
              <a:rPr lang="en-US" sz="938">
                <a:solidFill>
                  <a:srgbClr val="616365"/>
                </a:solidFill>
                <a:latin typeface="Arial" panose="020B0604020202020204"/>
              </a:rPr>
              <a:t>This is a sample-based SRMA geography</a:t>
            </a:r>
          </a:p>
          <a:p>
            <a:pPr defTabSz="857250"/>
            <a:endParaRPr lang="en-US" sz="938">
              <a:solidFill>
                <a:srgbClr val="616365"/>
              </a:solidFill>
              <a:latin typeface="Arial" panose="020B0604020202020204"/>
            </a:endParaRPr>
          </a:p>
        </p:txBody>
      </p:sp>
      <p:sp>
        <p:nvSpPr>
          <p:cNvPr id="9" name="TextBox 8">
            <a:extLst>
              <a:ext uri="{FF2B5EF4-FFF2-40B4-BE49-F238E27FC236}">
                <a16:creationId xmlns:a16="http://schemas.microsoft.com/office/drawing/2014/main" id="{4AE4A4FA-270D-AC17-12EF-71773561AB0F}"/>
              </a:ext>
            </a:extLst>
          </p:cNvPr>
          <p:cNvSpPr txBox="1"/>
          <p:nvPr/>
        </p:nvSpPr>
        <p:spPr>
          <a:xfrm>
            <a:off x="5381625" y="1035844"/>
            <a:ext cx="1285875" cy="300038"/>
          </a:xfrm>
          <a:prstGeom prst="rect">
            <a:avLst/>
          </a:prstGeom>
          <a:solidFill>
            <a:srgbClr val="00CCFF"/>
          </a:solidFill>
          <a:ln w="6350" cap="rnd">
            <a:solidFill>
              <a:schemeClr val="tx1"/>
            </a:solidFill>
          </a:ln>
          <a:effectLst>
            <a:outerShdw dist="25400" dir="2700000" algn="ctr" rotWithShape="0">
              <a:srgbClr val="CDCDCD">
                <a:alpha val="49804"/>
              </a:srgbClr>
            </a:outerShdw>
          </a:effectLst>
        </p:spPr>
        <p:txBody>
          <a:bodyPr wrap="square" lIns="17145" tIns="17145" rIns="17145" bIns="17145" rtlCol="0" anchor="ctr">
            <a:noAutofit/>
          </a:bodyPr>
          <a:lstStyle/>
          <a:p>
            <a:pPr algn="ctr" defTabSz="857250"/>
            <a:r>
              <a:rPr lang="en-US" sz="938">
                <a:solidFill>
                  <a:srgbClr val="616365"/>
                </a:solidFill>
                <a:latin typeface="Arial" panose="020B0604020202020204"/>
              </a:rPr>
              <a:t>GOMART</a:t>
            </a:r>
          </a:p>
        </p:txBody>
      </p:sp>
    </p:spTree>
    <p:extLst>
      <p:ext uri="{BB962C8B-B14F-4D97-AF65-F5344CB8AC3E}">
        <p14:creationId xmlns:p14="http://schemas.microsoft.com/office/powerpoint/2010/main" val="19826876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0" name="Straight Connector 9">
            <a:extLst>
              <a:ext uri="{FF2B5EF4-FFF2-40B4-BE49-F238E27FC236}">
                <a16:creationId xmlns:a16="http://schemas.microsoft.com/office/drawing/2014/main" id="{325064BB-A706-9B3D-A343-787D6237171B}"/>
              </a:ext>
            </a:extLst>
          </p:cNvPr>
          <p:cNvCxnSpPr>
            <a:cxnSpLocks/>
          </p:cNvCxnSpPr>
          <p:nvPr/>
        </p:nvCxnSpPr>
        <p:spPr>
          <a:xfrm>
            <a:off x="6096000" y="1445061"/>
            <a:ext cx="0" cy="413202"/>
          </a:xfrm>
          <a:prstGeom prst="line">
            <a:avLst/>
          </a:prstGeom>
          <a:ln>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EB770C52-224E-13D7-7BB0-C0798D2EF0D4}"/>
              </a:ext>
            </a:extLst>
          </p:cNvPr>
          <p:cNvSpPr>
            <a:spLocks noGrp="1"/>
          </p:cNvSpPr>
          <p:nvPr>
            <p:ph type="title"/>
          </p:nvPr>
        </p:nvSpPr>
        <p:spPr/>
        <p:txBody>
          <a:bodyPr/>
          <a:lstStyle/>
          <a:p>
            <a:r>
              <a:rPr lang="en-US"/>
              <a:t>GPM Investments</a:t>
            </a:r>
          </a:p>
        </p:txBody>
      </p:sp>
      <p:sp>
        <p:nvSpPr>
          <p:cNvPr id="6" name="Text Placeholder 5">
            <a:extLst>
              <a:ext uri="{FF2B5EF4-FFF2-40B4-BE49-F238E27FC236}">
                <a16:creationId xmlns:a16="http://schemas.microsoft.com/office/drawing/2014/main" id="{A1E07429-81FD-42A8-9C80-920AAFEAD4AF}"/>
              </a:ext>
            </a:extLst>
          </p:cNvPr>
          <p:cNvSpPr>
            <a:spLocks noGrp="1"/>
          </p:cNvSpPr>
          <p:nvPr>
            <p:ph type="body" sz="quarter" idx="12"/>
          </p:nvPr>
        </p:nvSpPr>
        <p:spPr/>
        <p:txBody>
          <a:bodyPr vert="horz" lIns="0" tIns="0" rIns="0" bIns="0" rtlCol="0" anchor="b" anchorCtr="0">
            <a:noAutofit/>
          </a:bodyPr>
          <a:lstStyle/>
          <a:p>
            <a:pPr marL="68841" indent="0">
              <a:buNone/>
            </a:pPr>
            <a:endParaRPr lang="en-US"/>
          </a:p>
        </p:txBody>
      </p:sp>
      <p:sp>
        <p:nvSpPr>
          <p:cNvPr id="9" name="TextBox 8">
            <a:extLst>
              <a:ext uri="{FF2B5EF4-FFF2-40B4-BE49-F238E27FC236}">
                <a16:creationId xmlns:a16="http://schemas.microsoft.com/office/drawing/2014/main" id="{79D9BEAE-2B87-FD1D-9026-6738AF7BBBAE}"/>
              </a:ext>
            </a:extLst>
          </p:cNvPr>
          <p:cNvSpPr txBox="1"/>
          <p:nvPr/>
        </p:nvSpPr>
        <p:spPr>
          <a:xfrm>
            <a:off x="5420916" y="1122905"/>
            <a:ext cx="1350169" cy="315039"/>
          </a:xfrm>
          <a:prstGeom prst="rect">
            <a:avLst/>
          </a:prstGeom>
          <a:solidFill>
            <a:schemeClr val="bg1">
              <a:lumMod val="95000"/>
            </a:schemeClr>
          </a:solidFill>
          <a:ln w="6350" cap="rnd">
            <a:solidFill>
              <a:schemeClr val="tx1"/>
            </a:solidFill>
          </a:ln>
          <a:effectLst>
            <a:outerShdw dist="25400" dir="2700000" algn="ctr" rotWithShape="0">
              <a:srgbClr val="CDCDCD">
                <a:alpha val="49804"/>
              </a:srgbClr>
            </a:outerShdw>
          </a:effectLst>
        </p:spPr>
        <p:txBody>
          <a:bodyPr wrap="square" lIns="16877" tIns="16877" rIns="16877" bIns="16877" rtlCol="0" anchor="ctr">
            <a:noAutofit/>
          </a:bodyPr>
          <a:lstStyle>
            <a:defPPr>
              <a:defRPr lang="en-US"/>
            </a:defPPr>
            <a:lvl1pPr marR="0" lvl="0" indent="0" algn="ctr" defTabSz="857250" fontAlgn="auto">
              <a:lnSpc>
                <a:spcPct val="100000"/>
              </a:lnSpc>
              <a:spcBef>
                <a:spcPts val="0"/>
              </a:spcBef>
              <a:spcAft>
                <a:spcPts val="0"/>
              </a:spcAft>
              <a:buClrTx/>
              <a:buSzTx/>
              <a:buFontTx/>
              <a:buNone/>
              <a:tabLst/>
              <a:defRPr kumimoji="0" sz="938" b="0" i="0" u="none" strike="noStrike" cap="none" spc="0" normalizeH="0" baseline="0">
                <a:ln>
                  <a:noFill/>
                </a:ln>
                <a:solidFill>
                  <a:srgbClr val="616365"/>
                </a:solidFill>
                <a:effectLst/>
                <a:uLnTx/>
                <a:uFillTx/>
                <a:latin typeface="Arial" panose="020B0604020202020204"/>
              </a:defRPr>
            </a:lvl1pPr>
          </a:lstStyle>
          <a:p>
            <a:pPr defTabSz="803672"/>
            <a:r>
              <a:rPr lang="en-US" sz="984" kern="0"/>
              <a:t>GPM </a:t>
            </a:r>
            <a:br>
              <a:rPr lang="en-US" sz="984" kern="0"/>
            </a:br>
            <a:r>
              <a:rPr lang="en-US" sz="984" kern="0"/>
              <a:t>CORP</a:t>
            </a:r>
          </a:p>
        </p:txBody>
      </p:sp>
      <p:cxnSp>
        <p:nvCxnSpPr>
          <p:cNvPr id="11" name="Straight Connector 10">
            <a:extLst>
              <a:ext uri="{FF2B5EF4-FFF2-40B4-BE49-F238E27FC236}">
                <a16:creationId xmlns:a16="http://schemas.microsoft.com/office/drawing/2014/main" id="{8FF6A7A7-055C-8F2B-63B2-CBD41DBA2CBD}"/>
              </a:ext>
            </a:extLst>
          </p:cNvPr>
          <p:cNvCxnSpPr>
            <a:cxnSpLocks/>
          </p:cNvCxnSpPr>
          <p:nvPr/>
        </p:nvCxnSpPr>
        <p:spPr>
          <a:xfrm>
            <a:off x="984647" y="1858262"/>
            <a:ext cx="0" cy="349546"/>
          </a:xfrm>
          <a:prstGeom prst="line">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32" name="TextBox 31">
            <a:extLst>
              <a:ext uri="{FF2B5EF4-FFF2-40B4-BE49-F238E27FC236}">
                <a16:creationId xmlns:a16="http://schemas.microsoft.com/office/drawing/2014/main" id="{E92AB7B3-F93C-3B8B-8CD3-B3E5C6F985DC}"/>
              </a:ext>
            </a:extLst>
          </p:cNvPr>
          <p:cNvSpPr txBox="1"/>
          <p:nvPr/>
        </p:nvSpPr>
        <p:spPr>
          <a:xfrm>
            <a:off x="309562" y="2204967"/>
            <a:ext cx="1350169" cy="315039"/>
          </a:xfrm>
          <a:prstGeom prst="rect">
            <a:avLst/>
          </a:prstGeom>
          <a:solidFill>
            <a:schemeClr val="bg1">
              <a:lumMod val="95000"/>
            </a:schemeClr>
          </a:solidFill>
          <a:ln w="6350" cap="rnd">
            <a:solidFill>
              <a:schemeClr val="tx1"/>
            </a:solidFill>
          </a:ln>
          <a:effectLst>
            <a:outerShdw dist="25400" dir="2700000" algn="ctr" rotWithShape="0">
              <a:srgbClr val="CDCDCD">
                <a:alpha val="49804"/>
              </a:srgbClr>
            </a:outerShdw>
          </a:effectLst>
        </p:spPr>
        <p:txBody>
          <a:bodyPr wrap="square" lIns="16877" tIns="16877" rIns="16877" bIns="16877" rtlCol="0" anchor="ctr">
            <a:noAutofit/>
          </a:bodyPr>
          <a:lstStyle>
            <a:defPPr>
              <a:defRPr lang="en-US"/>
            </a:defPPr>
            <a:lvl1pPr algn="ctr" defTabSz="857250">
              <a:defRPr sz="938">
                <a:solidFill>
                  <a:srgbClr val="616365"/>
                </a:solidFill>
                <a:latin typeface="Arial" panose="020B0604020202020204"/>
              </a:defRPr>
            </a:lvl1pPr>
          </a:lstStyle>
          <a:p>
            <a:pPr defTabSz="843856">
              <a:defRPr/>
            </a:pPr>
            <a:r>
              <a:rPr lang="en-US" sz="984" kern="0"/>
              <a:t>GPM </a:t>
            </a:r>
            <a:br>
              <a:rPr lang="en-US" sz="984" kern="0"/>
            </a:br>
            <a:r>
              <a:rPr lang="en-US" sz="984" kern="0"/>
              <a:t>GREAT LKS DIV</a:t>
            </a:r>
          </a:p>
        </p:txBody>
      </p:sp>
      <p:sp>
        <p:nvSpPr>
          <p:cNvPr id="27" name="TextBox 26">
            <a:extLst>
              <a:ext uri="{FF2B5EF4-FFF2-40B4-BE49-F238E27FC236}">
                <a16:creationId xmlns:a16="http://schemas.microsoft.com/office/drawing/2014/main" id="{C51D2858-0CBA-1183-F047-7DA2FD016F7B}"/>
              </a:ext>
            </a:extLst>
          </p:cNvPr>
          <p:cNvSpPr txBox="1"/>
          <p:nvPr/>
        </p:nvSpPr>
        <p:spPr>
          <a:xfrm>
            <a:off x="2287890" y="2204967"/>
            <a:ext cx="1350169" cy="315039"/>
          </a:xfrm>
          <a:prstGeom prst="rect">
            <a:avLst/>
          </a:prstGeom>
          <a:solidFill>
            <a:schemeClr val="bg1">
              <a:lumMod val="95000"/>
            </a:schemeClr>
          </a:solidFill>
          <a:ln w="6350" cap="rnd">
            <a:solidFill>
              <a:schemeClr val="tx1"/>
            </a:solidFill>
          </a:ln>
          <a:effectLst>
            <a:outerShdw dist="25400" dir="2700000" algn="ctr" rotWithShape="0">
              <a:srgbClr val="CDCDCD">
                <a:alpha val="49804"/>
              </a:srgbClr>
            </a:outerShdw>
          </a:effectLst>
        </p:spPr>
        <p:txBody>
          <a:bodyPr wrap="square" lIns="16877" tIns="16877" rIns="16877" bIns="16877" rtlCol="0" anchor="ctr">
            <a:noAutofit/>
          </a:bodyPr>
          <a:lstStyle>
            <a:defPPr>
              <a:defRPr lang="en-US"/>
            </a:defPPr>
            <a:lvl1pPr algn="ctr" defTabSz="857250">
              <a:defRPr sz="938">
                <a:solidFill>
                  <a:srgbClr val="616365"/>
                </a:solidFill>
                <a:latin typeface="Arial" panose="020B0604020202020204"/>
              </a:defRPr>
            </a:lvl1pPr>
          </a:lstStyle>
          <a:p>
            <a:pPr defTabSz="843856">
              <a:defRPr/>
            </a:pPr>
            <a:r>
              <a:rPr lang="en-US" sz="984" kern="0"/>
              <a:t>GPM </a:t>
            </a:r>
            <a:br>
              <a:rPr lang="en-US" sz="984" kern="0"/>
            </a:br>
            <a:r>
              <a:rPr lang="en-US" sz="984" kern="0"/>
              <a:t>MIDWEST DIV</a:t>
            </a:r>
          </a:p>
        </p:txBody>
      </p:sp>
      <p:sp>
        <p:nvSpPr>
          <p:cNvPr id="28" name="TextBox 27">
            <a:extLst>
              <a:ext uri="{FF2B5EF4-FFF2-40B4-BE49-F238E27FC236}">
                <a16:creationId xmlns:a16="http://schemas.microsoft.com/office/drawing/2014/main" id="{0E39A9C5-EBA3-0535-2D9A-DCE251B00EFE}"/>
              </a:ext>
            </a:extLst>
          </p:cNvPr>
          <p:cNvSpPr txBox="1"/>
          <p:nvPr/>
        </p:nvSpPr>
        <p:spPr>
          <a:xfrm>
            <a:off x="4266218" y="2204967"/>
            <a:ext cx="1350169" cy="315039"/>
          </a:xfrm>
          <a:prstGeom prst="rect">
            <a:avLst/>
          </a:prstGeom>
          <a:solidFill>
            <a:schemeClr val="bg1">
              <a:lumMod val="95000"/>
            </a:schemeClr>
          </a:solidFill>
          <a:ln w="6350" cap="rnd">
            <a:solidFill>
              <a:schemeClr val="tx1"/>
            </a:solidFill>
          </a:ln>
          <a:effectLst>
            <a:outerShdw dist="25400" dir="2700000" algn="ctr" rotWithShape="0">
              <a:srgbClr val="CDCDCD">
                <a:alpha val="49804"/>
              </a:srgbClr>
            </a:outerShdw>
          </a:effectLst>
        </p:spPr>
        <p:txBody>
          <a:bodyPr wrap="square" lIns="16877" tIns="16877" rIns="16877" bIns="16877" rtlCol="0" anchor="ctr">
            <a:noAutofit/>
          </a:bodyPr>
          <a:lstStyle>
            <a:defPPr>
              <a:defRPr lang="en-US"/>
            </a:defPPr>
            <a:lvl1pPr algn="ctr" defTabSz="857250">
              <a:defRPr sz="938">
                <a:solidFill>
                  <a:srgbClr val="616365"/>
                </a:solidFill>
                <a:latin typeface="Arial" panose="020B0604020202020204"/>
              </a:defRPr>
            </a:lvl1pPr>
          </a:lstStyle>
          <a:p>
            <a:pPr defTabSz="843856">
              <a:defRPr/>
            </a:pPr>
            <a:r>
              <a:rPr lang="en-US" sz="984" kern="0"/>
              <a:t>GPM </a:t>
            </a:r>
            <a:br>
              <a:rPr lang="en-US" sz="984" kern="0"/>
            </a:br>
            <a:r>
              <a:rPr lang="en-US" sz="984" kern="0"/>
              <a:t>NORTHEAST DIV</a:t>
            </a:r>
          </a:p>
        </p:txBody>
      </p:sp>
      <p:sp>
        <p:nvSpPr>
          <p:cNvPr id="30" name="TextBox 29">
            <a:extLst>
              <a:ext uri="{FF2B5EF4-FFF2-40B4-BE49-F238E27FC236}">
                <a16:creationId xmlns:a16="http://schemas.microsoft.com/office/drawing/2014/main" id="{381A95BE-8ADA-6911-D8B9-B6B837C53998}"/>
              </a:ext>
            </a:extLst>
          </p:cNvPr>
          <p:cNvSpPr txBox="1"/>
          <p:nvPr/>
        </p:nvSpPr>
        <p:spPr>
          <a:xfrm>
            <a:off x="6244546" y="2204967"/>
            <a:ext cx="1350169" cy="315039"/>
          </a:xfrm>
          <a:prstGeom prst="rect">
            <a:avLst/>
          </a:prstGeom>
          <a:solidFill>
            <a:schemeClr val="bg1">
              <a:lumMod val="95000"/>
            </a:schemeClr>
          </a:solidFill>
          <a:ln w="6350" cap="rnd">
            <a:solidFill>
              <a:schemeClr val="tx1"/>
            </a:solidFill>
          </a:ln>
          <a:effectLst>
            <a:outerShdw dist="25400" dir="2700000" algn="ctr" rotWithShape="0">
              <a:srgbClr val="CDCDCD">
                <a:alpha val="49804"/>
              </a:srgbClr>
            </a:outerShdw>
          </a:effectLst>
        </p:spPr>
        <p:txBody>
          <a:bodyPr wrap="square" lIns="16877" tIns="16877" rIns="16877" bIns="16877" rtlCol="0" anchor="ctr">
            <a:noAutofit/>
          </a:bodyPr>
          <a:lstStyle>
            <a:defPPr>
              <a:defRPr lang="en-US"/>
            </a:defPPr>
            <a:lvl1pPr algn="ctr" defTabSz="857250">
              <a:defRPr sz="938">
                <a:solidFill>
                  <a:srgbClr val="616365"/>
                </a:solidFill>
                <a:latin typeface="Arial" panose="020B0604020202020204"/>
              </a:defRPr>
            </a:lvl1pPr>
          </a:lstStyle>
          <a:p>
            <a:pPr defTabSz="843856">
              <a:defRPr/>
            </a:pPr>
            <a:r>
              <a:rPr lang="en-US" sz="984" kern="0"/>
              <a:t>GPM </a:t>
            </a:r>
            <a:br>
              <a:rPr lang="en-US" sz="984" kern="0"/>
            </a:br>
            <a:r>
              <a:rPr lang="en-US" sz="984" kern="0"/>
              <a:t>SOUTHEAST DIV</a:t>
            </a:r>
          </a:p>
        </p:txBody>
      </p:sp>
      <p:sp>
        <p:nvSpPr>
          <p:cNvPr id="41" name="TextBox 40">
            <a:extLst>
              <a:ext uri="{FF2B5EF4-FFF2-40B4-BE49-F238E27FC236}">
                <a16:creationId xmlns:a16="http://schemas.microsoft.com/office/drawing/2014/main" id="{AA9590E5-8A86-A8C7-A0CC-3BC78935A63B}"/>
              </a:ext>
            </a:extLst>
          </p:cNvPr>
          <p:cNvSpPr txBox="1"/>
          <p:nvPr/>
        </p:nvSpPr>
        <p:spPr>
          <a:xfrm>
            <a:off x="8222874" y="2204967"/>
            <a:ext cx="1350169" cy="315039"/>
          </a:xfrm>
          <a:prstGeom prst="rect">
            <a:avLst/>
          </a:prstGeom>
          <a:solidFill>
            <a:schemeClr val="bg1">
              <a:lumMod val="95000"/>
            </a:schemeClr>
          </a:solidFill>
          <a:ln w="6350" cap="rnd">
            <a:solidFill>
              <a:schemeClr val="tx1"/>
            </a:solidFill>
          </a:ln>
          <a:effectLst>
            <a:outerShdw dist="25400" dir="2700000" algn="ctr" rotWithShape="0">
              <a:srgbClr val="CDCDCD">
                <a:alpha val="49804"/>
              </a:srgbClr>
            </a:outerShdw>
          </a:effectLst>
        </p:spPr>
        <p:txBody>
          <a:bodyPr wrap="square" lIns="16877" tIns="16877" rIns="16877" bIns="16877" rtlCol="0" anchor="ctr">
            <a:noAutofit/>
          </a:bodyPr>
          <a:lstStyle>
            <a:defPPr>
              <a:defRPr lang="en-US"/>
            </a:defPPr>
            <a:lvl1pPr algn="ctr" defTabSz="857250">
              <a:defRPr sz="938">
                <a:solidFill>
                  <a:srgbClr val="616365"/>
                </a:solidFill>
                <a:latin typeface="Arial" panose="020B0604020202020204"/>
              </a:defRPr>
            </a:lvl1pPr>
          </a:lstStyle>
          <a:p>
            <a:pPr defTabSz="843856">
              <a:defRPr/>
            </a:pPr>
            <a:r>
              <a:rPr lang="en-US" sz="984" kern="0"/>
              <a:t>GPM </a:t>
            </a:r>
            <a:br>
              <a:rPr lang="en-US" sz="984" kern="0"/>
            </a:br>
            <a:r>
              <a:rPr lang="en-US" sz="984" kern="0"/>
              <a:t>TEXARKANA E DIV</a:t>
            </a:r>
          </a:p>
        </p:txBody>
      </p:sp>
      <p:sp>
        <p:nvSpPr>
          <p:cNvPr id="42" name="TextBox 41">
            <a:extLst>
              <a:ext uri="{FF2B5EF4-FFF2-40B4-BE49-F238E27FC236}">
                <a16:creationId xmlns:a16="http://schemas.microsoft.com/office/drawing/2014/main" id="{B6E42C6E-1AC6-DE03-548C-A6D19A1A533C}"/>
              </a:ext>
            </a:extLst>
          </p:cNvPr>
          <p:cNvSpPr txBox="1"/>
          <p:nvPr/>
        </p:nvSpPr>
        <p:spPr>
          <a:xfrm>
            <a:off x="10201204" y="2204967"/>
            <a:ext cx="1350169" cy="315039"/>
          </a:xfrm>
          <a:prstGeom prst="rect">
            <a:avLst/>
          </a:prstGeom>
          <a:solidFill>
            <a:schemeClr val="bg1">
              <a:lumMod val="95000"/>
            </a:schemeClr>
          </a:solidFill>
          <a:ln w="6350" cap="rnd">
            <a:solidFill>
              <a:schemeClr val="tx1"/>
            </a:solidFill>
          </a:ln>
          <a:effectLst>
            <a:outerShdw dist="25400" dir="2700000" algn="ctr" rotWithShape="0">
              <a:srgbClr val="CDCDCD">
                <a:alpha val="49804"/>
              </a:srgbClr>
            </a:outerShdw>
          </a:effectLst>
        </p:spPr>
        <p:txBody>
          <a:bodyPr wrap="square" lIns="16877" tIns="16877" rIns="16877" bIns="16877" rtlCol="0" anchor="ctr">
            <a:noAutofit/>
          </a:bodyPr>
          <a:lstStyle>
            <a:defPPr>
              <a:defRPr lang="en-US"/>
            </a:defPPr>
            <a:lvl1pPr algn="ctr" defTabSz="857250">
              <a:defRPr sz="938">
                <a:solidFill>
                  <a:srgbClr val="616365"/>
                </a:solidFill>
                <a:latin typeface="Arial" panose="020B0604020202020204"/>
              </a:defRPr>
            </a:lvl1pPr>
          </a:lstStyle>
          <a:p>
            <a:pPr defTabSz="843856">
              <a:defRPr/>
            </a:pPr>
            <a:r>
              <a:rPr lang="en-US" sz="984" kern="0"/>
              <a:t>GPM </a:t>
            </a:r>
            <a:br>
              <a:rPr lang="en-US" sz="984" kern="0"/>
            </a:br>
            <a:r>
              <a:rPr lang="en-US" sz="984" kern="0"/>
              <a:t>TEXARKANA W DIV</a:t>
            </a:r>
          </a:p>
        </p:txBody>
      </p:sp>
      <p:sp>
        <p:nvSpPr>
          <p:cNvPr id="98" name="TextBox 97">
            <a:extLst>
              <a:ext uri="{FF2B5EF4-FFF2-40B4-BE49-F238E27FC236}">
                <a16:creationId xmlns:a16="http://schemas.microsoft.com/office/drawing/2014/main" id="{DAC76CAE-AE33-9379-66FA-FF129022DC61}"/>
              </a:ext>
            </a:extLst>
          </p:cNvPr>
          <p:cNvSpPr txBox="1"/>
          <p:nvPr/>
        </p:nvSpPr>
        <p:spPr>
          <a:xfrm>
            <a:off x="644721" y="2811507"/>
            <a:ext cx="1350169" cy="315039"/>
          </a:xfrm>
          <a:prstGeom prst="rect">
            <a:avLst/>
          </a:prstGeom>
          <a:solidFill>
            <a:srgbClr val="00CCFF"/>
          </a:solidFill>
          <a:ln w="3175">
            <a:solidFill>
              <a:schemeClr val="tx1"/>
            </a:solidFill>
            <a:miter lim="800000"/>
            <a:headEnd/>
            <a:tailEnd/>
          </a:ln>
        </p:spPr>
        <p:txBody>
          <a:bodyPr anchor="ctr" anchorCtr="0"/>
          <a:lstStyle>
            <a:defPPr>
              <a:defRPr lang="en-US"/>
            </a:defPPr>
            <a:lvl1pPr algn="ctr">
              <a:spcBef>
                <a:spcPct val="50000"/>
              </a:spcBef>
              <a:defRPr sz="1000" b="1"/>
            </a:lvl1pPr>
          </a:lstStyle>
          <a:p>
            <a:pPr defTabSz="857250"/>
            <a:r>
              <a:rPr lang="en-US" sz="984" b="0" kern="0">
                <a:solidFill>
                  <a:srgbClr val="616365"/>
                </a:solidFill>
                <a:latin typeface="Arial" panose="020B0604020202020204"/>
              </a:rPr>
              <a:t>GPM </a:t>
            </a:r>
            <a:br>
              <a:rPr lang="en-US" sz="984" b="0" kern="0">
                <a:solidFill>
                  <a:srgbClr val="616365"/>
                </a:solidFill>
                <a:latin typeface="Arial" panose="020B0604020202020204"/>
              </a:rPr>
            </a:br>
            <a:r>
              <a:rPr lang="en-US" sz="984" b="0" kern="0">
                <a:solidFill>
                  <a:srgbClr val="616365"/>
                </a:solidFill>
                <a:latin typeface="Arial" panose="020B0604020202020204"/>
              </a:rPr>
              <a:t>GL REG 1</a:t>
            </a:r>
          </a:p>
        </p:txBody>
      </p:sp>
      <p:sp>
        <p:nvSpPr>
          <p:cNvPr id="101" name="TextBox 100">
            <a:extLst>
              <a:ext uri="{FF2B5EF4-FFF2-40B4-BE49-F238E27FC236}">
                <a16:creationId xmlns:a16="http://schemas.microsoft.com/office/drawing/2014/main" id="{7818E849-FB55-2266-6C30-73F144FA3AA4}"/>
              </a:ext>
            </a:extLst>
          </p:cNvPr>
          <p:cNvSpPr txBox="1"/>
          <p:nvPr/>
        </p:nvSpPr>
        <p:spPr>
          <a:xfrm>
            <a:off x="644721" y="3418048"/>
            <a:ext cx="1350169" cy="315039"/>
          </a:xfrm>
          <a:prstGeom prst="rect">
            <a:avLst/>
          </a:prstGeom>
          <a:solidFill>
            <a:srgbClr val="00CCFF"/>
          </a:solidFill>
          <a:ln w="3175">
            <a:solidFill>
              <a:schemeClr val="tx1"/>
            </a:solidFill>
            <a:miter lim="800000"/>
            <a:headEnd/>
            <a:tailEnd/>
          </a:ln>
        </p:spPr>
        <p:txBody>
          <a:bodyPr anchor="ctr" anchorCtr="0"/>
          <a:lstStyle>
            <a:defPPr>
              <a:defRPr lang="en-US"/>
            </a:defPPr>
            <a:lvl1pPr algn="ctr">
              <a:spcBef>
                <a:spcPct val="50000"/>
              </a:spcBef>
              <a:defRPr sz="1000" b="1"/>
            </a:lvl1pPr>
          </a:lstStyle>
          <a:p>
            <a:pPr defTabSz="857250"/>
            <a:r>
              <a:rPr lang="en-US" sz="984" b="0" kern="0">
                <a:solidFill>
                  <a:srgbClr val="616365"/>
                </a:solidFill>
                <a:latin typeface="Arial" panose="020B0604020202020204"/>
              </a:rPr>
              <a:t>GPM </a:t>
            </a:r>
            <a:br>
              <a:rPr lang="en-US" sz="984" b="0" kern="0">
                <a:solidFill>
                  <a:srgbClr val="616365"/>
                </a:solidFill>
                <a:latin typeface="Arial" panose="020B0604020202020204"/>
              </a:rPr>
            </a:br>
            <a:r>
              <a:rPr lang="en-US" sz="984" b="0" kern="0">
                <a:solidFill>
                  <a:srgbClr val="616365"/>
                </a:solidFill>
                <a:latin typeface="Arial" panose="020B0604020202020204"/>
              </a:rPr>
              <a:t>GL REG 2</a:t>
            </a:r>
          </a:p>
        </p:txBody>
      </p:sp>
      <p:sp>
        <p:nvSpPr>
          <p:cNvPr id="102" name="TextBox 101">
            <a:extLst>
              <a:ext uri="{FF2B5EF4-FFF2-40B4-BE49-F238E27FC236}">
                <a16:creationId xmlns:a16="http://schemas.microsoft.com/office/drawing/2014/main" id="{9827C3B1-ACAB-A6E4-2512-C63CB911373A}"/>
              </a:ext>
            </a:extLst>
          </p:cNvPr>
          <p:cNvSpPr txBox="1"/>
          <p:nvPr/>
        </p:nvSpPr>
        <p:spPr>
          <a:xfrm>
            <a:off x="644721" y="4024589"/>
            <a:ext cx="1350169" cy="315039"/>
          </a:xfrm>
          <a:prstGeom prst="rect">
            <a:avLst/>
          </a:prstGeom>
          <a:solidFill>
            <a:srgbClr val="00CCFF"/>
          </a:solidFill>
          <a:ln w="3175">
            <a:solidFill>
              <a:schemeClr val="tx1"/>
            </a:solidFill>
            <a:miter lim="800000"/>
            <a:headEnd/>
            <a:tailEnd/>
          </a:ln>
        </p:spPr>
        <p:txBody>
          <a:bodyPr anchor="ctr" anchorCtr="0"/>
          <a:lstStyle>
            <a:defPPr>
              <a:defRPr lang="en-US"/>
            </a:defPPr>
            <a:lvl1pPr algn="ctr">
              <a:spcBef>
                <a:spcPct val="50000"/>
              </a:spcBef>
              <a:defRPr sz="1000" b="1"/>
            </a:lvl1pPr>
          </a:lstStyle>
          <a:p>
            <a:pPr defTabSz="857250"/>
            <a:r>
              <a:rPr lang="en-US" sz="984" b="0" kern="0">
                <a:solidFill>
                  <a:srgbClr val="616365"/>
                </a:solidFill>
                <a:latin typeface="Arial" panose="020B0604020202020204"/>
              </a:rPr>
              <a:t>GPM </a:t>
            </a:r>
            <a:br>
              <a:rPr lang="en-US" sz="984" b="0" kern="0">
                <a:solidFill>
                  <a:srgbClr val="616365"/>
                </a:solidFill>
                <a:latin typeface="Arial" panose="020B0604020202020204"/>
              </a:rPr>
            </a:br>
            <a:r>
              <a:rPr lang="en-US" sz="984" b="0" kern="0">
                <a:solidFill>
                  <a:srgbClr val="616365"/>
                </a:solidFill>
                <a:latin typeface="Arial" panose="020B0604020202020204"/>
              </a:rPr>
              <a:t>GL REG 3</a:t>
            </a:r>
          </a:p>
        </p:txBody>
      </p:sp>
      <p:sp>
        <p:nvSpPr>
          <p:cNvPr id="103" name="TextBox 102">
            <a:extLst>
              <a:ext uri="{FF2B5EF4-FFF2-40B4-BE49-F238E27FC236}">
                <a16:creationId xmlns:a16="http://schemas.microsoft.com/office/drawing/2014/main" id="{A495A7D3-5B98-AAC1-B029-A28A2657361C}"/>
              </a:ext>
            </a:extLst>
          </p:cNvPr>
          <p:cNvSpPr txBox="1"/>
          <p:nvPr/>
        </p:nvSpPr>
        <p:spPr>
          <a:xfrm>
            <a:off x="644721" y="4631131"/>
            <a:ext cx="1350169" cy="315039"/>
          </a:xfrm>
          <a:prstGeom prst="rect">
            <a:avLst/>
          </a:prstGeom>
          <a:solidFill>
            <a:srgbClr val="00CCFF"/>
          </a:solidFill>
          <a:ln w="3175">
            <a:solidFill>
              <a:schemeClr val="tx1"/>
            </a:solidFill>
            <a:miter lim="800000"/>
            <a:headEnd/>
            <a:tailEnd/>
          </a:ln>
        </p:spPr>
        <p:txBody>
          <a:bodyPr anchor="ctr" anchorCtr="0"/>
          <a:lstStyle>
            <a:defPPr>
              <a:defRPr lang="en-US"/>
            </a:defPPr>
            <a:lvl1pPr algn="ctr">
              <a:spcBef>
                <a:spcPct val="50000"/>
              </a:spcBef>
              <a:defRPr sz="1000" b="1"/>
            </a:lvl1pPr>
          </a:lstStyle>
          <a:p>
            <a:pPr defTabSz="857250"/>
            <a:r>
              <a:rPr lang="en-US" sz="984" b="0" kern="0">
                <a:solidFill>
                  <a:srgbClr val="616365"/>
                </a:solidFill>
                <a:latin typeface="Arial" panose="020B0604020202020204"/>
              </a:rPr>
              <a:t>GPM </a:t>
            </a:r>
            <a:br>
              <a:rPr lang="en-US" sz="984" b="0" kern="0">
                <a:solidFill>
                  <a:srgbClr val="616365"/>
                </a:solidFill>
                <a:latin typeface="Arial" panose="020B0604020202020204"/>
              </a:rPr>
            </a:br>
            <a:r>
              <a:rPr lang="en-US" sz="984" b="0" kern="0">
                <a:solidFill>
                  <a:srgbClr val="616365"/>
                </a:solidFill>
                <a:latin typeface="Arial" panose="020B0604020202020204"/>
              </a:rPr>
              <a:t>GL REG 4</a:t>
            </a:r>
          </a:p>
        </p:txBody>
      </p:sp>
      <p:sp>
        <p:nvSpPr>
          <p:cNvPr id="121" name="TextBox 120">
            <a:extLst>
              <a:ext uri="{FF2B5EF4-FFF2-40B4-BE49-F238E27FC236}">
                <a16:creationId xmlns:a16="http://schemas.microsoft.com/office/drawing/2014/main" id="{883F071E-5648-65E8-5FEB-7C38E8D93DD2}"/>
              </a:ext>
            </a:extLst>
          </p:cNvPr>
          <p:cNvSpPr txBox="1"/>
          <p:nvPr/>
        </p:nvSpPr>
        <p:spPr>
          <a:xfrm>
            <a:off x="2618957" y="2811507"/>
            <a:ext cx="1350169" cy="315039"/>
          </a:xfrm>
          <a:prstGeom prst="rect">
            <a:avLst/>
          </a:prstGeom>
          <a:solidFill>
            <a:srgbClr val="00CCFF"/>
          </a:solidFill>
          <a:ln w="3175">
            <a:solidFill>
              <a:schemeClr val="tx1"/>
            </a:solidFill>
            <a:miter lim="800000"/>
            <a:headEnd/>
            <a:tailEnd/>
          </a:ln>
        </p:spPr>
        <p:txBody>
          <a:bodyPr anchor="ctr" anchorCtr="0"/>
          <a:lstStyle>
            <a:defPPr>
              <a:defRPr lang="en-US"/>
            </a:defPPr>
            <a:lvl1pPr algn="ctr">
              <a:spcBef>
                <a:spcPct val="50000"/>
              </a:spcBef>
              <a:defRPr sz="1000" b="1"/>
            </a:lvl1pPr>
          </a:lstStyle>
          <a:p>
            <a:pPr defTabSz="857250"/>
            <a:r>
              <a:rPr lang="en-US" sz="984" b="0" kern="0">
                <a:solidFill>
                  <a:srgbClr val="616365"/>
                </a:solidFill>
                <a:latin typeface="Arial" panose="020B0604020202020204"/>
              </a:rPr>
              <a:t>GPM </a:t>
            </a:r>
            <a:br>
              <a:rPr lang="en-US" sz="984" b="0" kern="0">
                <a:solidFill>
                  <a:srgbClr val="616365"/>
                </a:solidFill>
                <a:latin typeface="Arial" panose="020B0604020202020204"/>
              </a:rPr>
            </a:br>
            <a:r>
              <a:rPr lang="en-US" sz="984" b="0" kern="0">
                <a:solidFill>
                  <a:srgbClr val="616365"/>
                </a:solidFill>
                <a:latin typeface="Arial" panose="020B0604020202020204"/>
              </a:rPr>
              <a:t>MW REG 1</a:t>
            </a:r>
            <a:endParaRPr lang="en-US" sz="984" b="0" kern="0">
              <a:solidFill>
                <a:srgbClr val="0070C0"/>
              </a:solidFill>
              <a:latin typeface="Arial" panose="020B0604020202020204"/>
            </a:endParaRPr>
          </a:p>
        </p:txBody>
      </p:sp>
      <p:sp>
        <p:nvSpPr>
          <p:cNvPr id="124" name="TextBox 123">
            <a:extLst>
              <a:ext uri="{FF2B5EF4-FFF2-40B4-BE49-F238E27FC236}">
                <a16:creationId xmlns:a16="http://schemas.microsoft.com/office/drawing/2014/main" id="{78631351-D213-15DE-7C75-3BBC781237AF}"/>
              </a:ext>
            </a:extLst>
          </p:cNvPr>
          <p:cNvSpPr txBox="1"/>
          <p:nvPr/>
        </p:nvSpPr>
        <p:spPr>
          <a:xfrm>
            <a:off x="2618957" y="3412865"/>
            <a:ext cx="1350169" cy="315039"/>
          </a:xfrm>
          <a:prstGeom prst="rect">
            <a:avLst/>
          </a:prstGeom>
          <a:solidFill>
            <a:srgbClr val="00CCFF"/>
          </a:solidFill>
          <a:ln w="3175">
            <a:solidFill>
              <a:schemeClr val="tx1"/>
            </a:solidFill>
            <a:miter lim="800000"/>
            <a:headEnd/>
            <a:tailEnd/>
          </a:ln>
        </p:spPr>
        <p:txBody>
          <a:bodyPr anchor="ctr" anchorCtr="0"/>
          <a:lstStyle>
            <a:defPPr>
              <a:defRPr lang="en-US"/>
            </a:defPPr>
            <a:lvl1pPr algn="ctr">
              <a:spcBef>
                <a:spcPct val="50000"/>
              </a:spcBef>
              <a:defRPr sz="1000" b="1"/>
            </a:lvl1pPr>
          </a:lstStyle>
          <a:p>
            <a:pPr defTabSz="857250"/>
            <a:r>
              <a:rPr lang="en-US" sz="984" b="0" kern="0">
                <a:solidFill>
                  <a:srgbClr val="616365"/>
                </a:solidFill>
                <a:latin typeface="Arial" panose="020B0604020202020204"/>
              </a:rPr>
              <a:t>GPM </a:t>
            </a:r>
            <a:br>
              <a:rPr lang="en-US" sz="984" b="0" kern="0">
                <a:solidFill>
                  <a:srgbClr val="616365"/>
                </a:solidFill>
                <a:latin typeface="Arial" panose="020B0604020202020204"/>
              </a:rPr>
            </a:br>
            <a:r>
              <a:rPr lang="en-US" sz="984" b="0" kern="0">
                <a:solidFill>
                  <a:srgbClr val="616365"/>
                </a:solidFill>
                <a:latin typeface="Arial" panose="020B0604020202020204"/>
              </a:rPr>
              <a:t>MW REG 2</a:t>
            </a:r>
          </a:p>
        </p:txBody>
      </p:sp>
      <p:sp>
        <p:nvSpPr>
          <p:cNvPr id="125" name="TextBox 124">
            <a:extLst>
              <a:ext uri="{FF2B5EF4-FFF2-40B4-BE49-F238E27FC236}">
                <a16:creationId xmlns:a16="http://schemas.microsoft.com/office/drawing/2014/main" id="{6788887E-E35D-7886-B78E-B69484A86DCD}"/>
              </a:ext>
            </a:extLst>
          </p:cNvPr>
          <p:cNvSpPr txBox="1"/>
          <p:nvPr/>
        </p:nvSpPr>
        <p:spPr>
          <a:xfrm>
            <a:off x="2618957" y="4022955"/>
            <a:ext cx="1350169" cy="315039"/>
          </a:xfrm>
          <a:prstGeom prst="rect">
            <a:avLst/>
          </a:prstGeom>
          <a:solidFill>
            <a:srgbClr val="00CCFF"/>
          </a:solidFill>
          <a:ln w="3175">
            <a:solidFill>
              <a:schemeClr val="tx1"/>
            </a:solidFill>
            <a:miter lim="800000"/>
            <a:headEnd/>
            <a:tailEnd/>
          </a:ln>
        </p:spPr>
        <p:txBody>
          <a:bodyPr anchor="ctr" anchorCtr="0"/>
          <a:lstStyle>
            <a:defPPr>
              <a:defRPr lang="en-US"/>
            </a:defPPr>
            <a:lvl1pPr algn="ctr">
              <a:spcBef>
                <a:spcPct val="50000"/>
              </a:spcBef>
              <a:defRPr sz="1000" b="1"/>
            </a:lvl1pPr>
          </a:lstStyle>
          <a:p>
            <a:pPr defTabSz="857250"/>
            <a:r>
              <a:rPr lang="en-US" sz="984" b="0" kern="0">
                <a:solidFill>
                  <a:srgbClr val="616365"/>
                </a:solidFill>
                <a:latin typeface="Arial" panose="020B0604020202020204"/>
              </a:rPr>
              <a:t>GPM </a:t>
            </a:r>
            <a:br>
              <a:rPr lang="en-US" sz="984" b="0" kern="0">
                <a:solidFill>
                  <a:srgbClr val="616365"/>
                </a:solidFill>
                <a:latin typeface="Arial" panose="020B0604020202020204"/>
              </a:rPr>
            </a:br>
            <a:r>
              <a:rPr lang="en-US" sz="984" b="0" kern="0">
                <a:solidFill>
                  <a:srgbClr val="616365"/>
                </a:solidFill>
                <a:latin typeface="Arial" panose="020B0604020202020204"/>
              </a:rPr>
              <a:t>MW REG 3</a:t>
            </a:r>
          </a:p>
        </p:txBody>
      </p:sp>
      <p:sp>
        <p:nvSpPr>
          <p:cNvPr id="133" name="TextBox 132">
            <a:extLst>
              <a:ext uri="{FF2B5EF4-FFF2-40B4-BE49-F238E27FC236}">
                <a16:creationId xmlns:a16="http://schemas.microsoft.com/office/drawing/2014/main" id="{F71BFF32-37EA-7F7A-6D9E-195928CCE421}"/>
              </a:ext>
            </a:extLst>
          </p:cNvPr>
          <p:cNvSpPr txBox="1"/>
          <p:nvPr/>
        </p:nvSpPr>
        <p:spPr>
          <a:xfrm>
            <a:off x="4593194" y="2811507"/>
            <a:ext cx="1350169" cy="315039"/>
          </a:xfrm>
          <a:prstGeom prst="rect">
            <a:avLst/>
          </a:prstGeom>
          <a:solidFill>
            <a:srgbClr val="00CCFF"/>
          </a:solidFill>
          <a:ln w="3175">
            <a:solidFill>
              <a:schemeClr val="tx1"/>
            </a:solidFill>
            <a:miter lim="800000"/>
            <a:headEnd/>
            <a:tailEnd/>
          </a:ln>
        </p:spPr>
        <p:txBody>
          <a:bodyPr anchor="ctr" anchorCtr="0"/>
          <a:lstStyle>
            <a:defPPr>
              <a:defRPr lang="en-US"/>
            </a:defPPr>
            <a:lvl1pPr algn="ctr">
              <a:spcBef>
                <a:spcPct val="50000"/>
              </a:spcBef>
              <a:defRPr sz="1000" b="1"/>
            </a:lvl1pPr>
          </a:lstStyle>
          <a:p>
            <a:pPr defTabSz="857250"/>
            <a:r>
              <a:rPr lang="en-US" sz="984" b="0" kern="0">
                <a:solidFill>
                  <a:srgbClr val="616365"/>
                </a:solidFill>
                <a:latin typeface="Arial" panose="020B0604020202020204"/>
              </a:rPr>
              <a:t>GPM </a:t>
            </a:r>
            <a:br>
              <a:rPr lang="en-US" sz="984" b="0" kern="0">
                <a:solidFill>
                  <a:srgbClr val="616365"/>
                </a:solidFill>
                <a:latin typeface="Arial" panose="020B0604020202020204"/>
              </a:rPr>
            </a:br>
            <a:r>
              <a:rPr lang="en-US" sz="984" b="0" kern="0">
                <a:solidFill>
                  <a:srgbClr val="616365"/>
                </a:solidFill>
                <a:latin typeface="Arial" panose="020B0604020202020204"/>
              </a:rPr>
              <a:t>BLUE RDGE</a:t>
            </a:r>
          </a:p>
        </p:txBody>
      </p:sp>
      <p:sp>
        <p:nvSpPr>
          <p:cNvPr id="136" name="TextBox 135">
            <a:extLst>
              <a:ext uri="{FF2B5EF4-FFF2-40B4-BE49-F238E27FC236}">
                <a16:creationId xmlns:a16="http://schemas.microsoft.com/office/drawing/2014/main" id="{83F404A5-210F-327B-ADF7-55A3E642F403}"/>
              </a:ext>
            </a:extLst>
          </p:cNvPr>
          <p:cNvSpPr txBox="1"/>
          <p:nvPr/>
        </p:nvSpPr>
        <p:spPr>
          <a:xfrm>
            <a:off x="4593194" y="3412865"/>
            <a:ext cx="1350169" cy="315039"/>
          </a:xfrm>
          <a:prstGeom prst="rect">
            <a:avLst/>
          </a:prstGeom>
          <a:solidFill>
            <a:srgbClr val="00CCFF"/>
          </a:solidFill>
          <a:ln w="3175">
            <a:solidFill>
              <a:schemeClr val="tx1"/>
            </a:solidFill>
            <a:miter lim="800000"/>
            <a:headEnd/>
            <a:tailEnd/>
          </a:ln>
        </p:spPr>
        <p:txBody>
          <a:bodyPr anchor="ctr" anchorCtr="0"/>
          <a:lstStyle>
            <a:defPPr>
              <a:defRPr lang="en-US"/>
            </a:defPPr>
            <a:lvl1pPr algn="ctr">
              <a:spcBef>
                <a:spcPct val="50000"/>
              </a:spcBef>
              <a:defRPr sz="1000" b="1"/>
            </a:lvl1pPr>
          </a:lstStyle>
          <a:p>
            <a:pPr defTabSz="857250"/>
            <a:r>
              <a:rPr lang="en-US" sz="984" b="0" kern="0">
                <a:solidFill>
                  <a:srgbClr val="616365"/>
                </a:solidFill>
                <a:latin typeface="Arial" panose="020B0604020202020204"/>
              </a:rPr>
              <a:t>GPM </a:t>
            </a:r>
            <a:br>
              <a:rPr lang="en-US" sz="984" b="0" kern="0">
                <a:solidFill>
                  <a:srgbClr val="616365"/>
                </a:solidFill>
                <a:latin typeface="Arial" panose="020B0604020202020204"/>
              </a:rPr>
            </a:br>
            <a:r>
              <a:rPr lang="en-US" sz="984" b="0" kern="0">
                <a:solidFill>
                  <a:srgbClr val="616365"/>
                </a:solidFill>
                <a:latin typeface="Arial" panose="020B0604020202020204"/>
              </a:rPr>
              <a:t>CENTRAL</a:t>
            </a:r>
          </a:p>
        </p:txBody>
      </p:sp>
      <p:sp>
        <p:nvSpPr>
          <p:cNvPr id="137" name="TextBox 136">
            <a:extLst>
              <a:ext uri="{FF2B5EF4-FFF2-40B4-BE49-F238E27FC236}">
                <a16:creationId xmlns:a16="http://schemas.microsoft.com/office/drawing/2014/main" id="{2D9AF6E6-DC94-AE7A-4E48-5DBE6BCF68D0}"/>
              </a:ext>
            </a:extLst>
          </p:cNvPr>
          <p:cNvSpPr txBox="1"/>
          <p:nvPr/>
        </p:nvSpPr>
        <p:spPr>
          <a:xfrm>
            <a:off x="4593194" y="4022955"/>
            <a:ext cx="1350169" cy="315039"/>
          </a:xfrm>
          <a:prstGeom prst="rect">
            <a:avLst/>
          </a:prstGeom>
          <a:solidFill>
            <a:srgbClr val="00CCFF"/>
          </a:solidFill>
          <a:ln w="3175">
            <a:solidFill>
              <a:schemeClr val="tx1"/>
            </a:solidFill>
            <a:miter lim="800000"/>
            <a:headEnd/>
            <a:tailEnd/>
          </a:ln>
        </p:spPr>
        <p:txBody>
          <a:bodyPr anchor="ctr" anchorCtr="0"/>
          <a:lstStyle>
            <a:defPPr>
              <a:defRPr lang="en-US"/>
            </a:defPPr>
            <a:lvl1pPr algn="ctr">
              <a:spcBef>
                <a:spcPct val="50000"/>
              </a:spcBef>
              <a:defRPr sz="1000" b="1"/>
            </a:lvl1pPr>
          </a:lstStyle>
          <a:p>
            <a:pPr defTabSz="857250"/>
            <a:r>
              <a:rPr lang="en-US" sz="984" b="0" kern="0">
                <a:solidFill>
                  <a:srgbClr val="616365"/>
                </a:solidFill>
                <a:latin typeface="Arial" panose="020B0604020202020204"/>
              </a:rPr>
              <a:t>GPM </a:t>
            </a:r>
            <a:br>
              <a:rPr lang="en-US" sz="984" b="0" kern="0">
                <a:solidFill>
                  <a:srgbClr val="616365"/>
                </a:solidFill>
                <a:latin typeface="Arial" panose="020B0604020202020204"/>
              </a:rPr>
            </a:br>
            <a:r>
              <a:rPr lang="en-US" sz="984" b="0" kern="0">
                <a:solidFill>
                  <a:srgbClr val="616365"/>
                </a:solidFill>
                <a:latin typeface="Arial" panose="020B0604020202020204"/>
              </a:rPr>
              <a:t>EASTERN</a:t>
            </a:r>
          </a:p>
        </p:txBody>
      </p:sp>
      <p:sp>
        <p:nvSpPr>
          <p:cNvPr id="138" name="TextBox 137">
            <a:extLst>
              <a:ext uri="{FF2B5EF4-FFF2-40B4-BE49-F238E27FC236}">
                <a16:creationId xmlns:a16="http://schemas.microsoft.com/office/drawing/2014/main" id="{B96AC19B-B63D-5291-FA00-95AEB5310CFB}"/>
              </a:ext>
            </a:extLst>
          </p:cNvPr>
          <p:cNvSpPr txBox="1"/>
          <p:nvPr/>
        </p:nvSpPr>
        <p:spPr>
          <a:xfrm>
            <a:off x="4593194" y="4631131"/>
            <a:ext cx="1350169" cy="315039"/>
          </a:xfrm>
          <a:prstGeom prst="rect">
            <a:avLst/>
          </a:prstGeom>
          <a:solidFill>
            <a:srgbClr val="00CCFF"/>
          </a:solidFill>
          <a:ln w="3175">
            <a:solidFill>
              <a:schemeClr val="tx1"/>
            </a:solidFill>
            <a:miter lim="800000"/>
            <a:headEnd/>
            <a:tailEnd/>
          </a:ln>
        </p:spPr>
        <p:txBody>
          <a:bodyPr anchor="ctr" anchorCtr="0"/>
          <a:lstStyle>
            <a:defPPr>
              <a:defRPr lang="en-US"/>
            </a:defPPr>
            <a:lvl1pPr algn="ctr">
              <a:spcBef>
                <a:spcPct val="50000"/>
              </a:spcBef>
              <a:defRPr sz="1000" b="1"/>
            </a:lvl1pPr>
          </a:lstStyle>
          <a:p>
            <a:pPr defTabSz="857250"/>
            <a:r>
              <a:rPr lang="en-US" sz="984" b="0" kern="0">
                <a:solidFill>
                  <a:srgbClr val="616365"/>
                </a:solidFill>
                <a:latin typeface="Arial" panose="020B0604020202020204"/>
              </a:rPr>
              <a:t>GPM </a:t>
            </a:r>
            <a:br>
              <a:rPr lang="en-US" sz="984" b="0" kern="0">
                <a:solidFill>
                  <a:srgbClr val="616365"/>
                </a:solidFill>
                <a:latin typeface="Arial" panose="020B0604020202020204"/>
              </a:rPr>
            </a:br>
            <a:r>
              <a:rPr lang="en-US" sz="984" b="0" kern="0">
                <a:solidFill>
                  <a:srgbClr val="616365"/>
                </a:solidFill>
                <a:latin typeface="Arial" panose="020B0604020202020204"/>
              </a:rPr>
              <a:t>TRICITIES</a:t>
            </a:r>
          </a:p>
        </p:txBody>
      </p:sp>
      <p:sp>
        <p:nvSpPr>
          <p:cNvPr id="144" name="TextBox 143">
            <a:extLst>
              <a:ext uri="{FF2B5EF4-FFF2-40B4-BE49-F238E27FC236}">
                <a16:creationId xmlns:a16="http://schemas.microsoft.com/office/drawing/2014/main" id="{98BBF07A-4CD0-1F7D-DBD8-E6072AC12F95}"/>
              </a:ext>
            </a:extLst>
          </p:cNvPr>
          <p:cNvSpPr txBox="1"/>
          <p:nvPr/>
        </p:nvSpPr>
        <p:spPr>
          <a:xfrm>
            <a:off x="6575613" y="2811507"/>
            <a:ext cx="1350169" cy="315039"/>
          </a:xfrm>
          <a:prstGeom prst="rect">
            <a:avLst/>
          </a:prstGeom>
          <a:solidFill>
            <a:srgbClr val="00CCFF"/>
          </a:solidFill>
          <a:ln w="3175">
            <a:solidFill>
              <a:schemeClr val="tx1"/>
            </a:solidFill>
            <a:miter lim="800000"/>
            <a:headEnd/>
            <a:tailEnd/>
          </a:ln>
        </p:spPr>
        <p:txBody>
          <a:bodyPr anchor="ctr" anchorCtr="0"/>
          <a:lstStyle>
            <a:defPPr>
              <a:defRPr lang="en-US"/>
            </a:defPPr>
            <a:lvl1pPr algn="ctr">
              <a:spcBef>
                <a:spcPct val="50000"/>
              </a:spcBef>
              <a:defRPr sz="1000" b="1"/>
            </a:lvl1pPr>
          </a:lstStyle>
          <a:p>
            <a:pPr defTabSz="857250"/>
            <a:r>
              <a:rPr lang="en-US" sz="984" b="0" kern="0">
                <a:solidFill>
                  <a:srgbClr val="616365"/>
                </a:solidFill>
                <a:latin typeface="Arial" panose="020B0604020202020204"/>
              </a:rPr>
              <a:t>GPM </a:t>
            </a:r>
            <a:br>
              <a:rPr lang="en-US" sz="984" b="0" kern="0">
                <a:solidFill>
                  <a:srgbClr val="616365"/>
                </a:solidFill>
                <a:latin typeface="Arial" panose="020B0604020202020204"/>
              </a:rPr>
            </a:br>
            <a:r>
              <a:rPr lang="en-US" sz="984" b="0" kern="0">
                <a:solidFill>
                  <a:srgbClr val="616365"/>
                </a:solidFill>
                <a:latin typeface="Arial" panose="020B0604020202020204"/>
              </a:rPr>
              <a:t>SE REG 1</a:t>
            </a:r>
          </a:p>
        </p:txBody>
      </p:sp>
      <p:sp>
        <p:nvSpPr>
          <p:cNvPr id="147" name="TextBox 146">
            <a:extLst>
              <a:ext uri="{FF2B5EF4-FFF2-40B4-BE49-F238E27FC236}">
                <a16:creationId xmlns:a16="http://schemas.microsoft.com/office/drawing/2014/main" id="{AF8CDE09-85E4-5359-F7B3-5E42AD0F6645}"/>
              </a:ext>
            </a:extLst>
          </p:cNvPr>
          <p:cNvSpPr txBox="1"/>
          <p:nvPr/>
        </p:nvSpPr>
        <p:spPr>
          <a:xfrm>
            <a:off x="6575613" y="3412865"/>
            <a:ext cx="1350169" cy="315039"/>
          </a:xfrm>
          <a:prstGeom prst="rect">
            <a:avLst/>
          </a:prstGeom>
          <a:solidFill>
            <a:srgbClr val="00CCFF"/>
          </a:solidFill>
          <a:ln w="3175">
            <a:solidFill>
              <a:schemeClr val="tx1"/>
            </a:solidFill>
            <a:miter lim="800000"/>
            <a:headEnd/>
            <a:tailEnd/>
          </a:ln>
        </p:spPr>
        <p:txBody>
          <a:bodyPr anchor="ctr" anchorCtr="0"/>
          <a:lstStyle>
            <a:defPPr>
              <a:defRPr lang="en-US"/>
            </a:defPPr>
            <a:lvl1pPr algn="ctr">
              <a:spcBef>
                <a:spcPct val="50000"/>
              </a:spcBef>
              <a:defRPr sz="1000" b="1"/>
            </a:lvl1pPr>
          </a:lstStyle>
          <a:p>
            <a:pPr defTabSz="857250"/>
            <a:r>
              <a:rPr lang="en-US" sz="984" b="0" kern="0">
                <a:solidFill>
                  <a:srgbClr val="616365"/>
                </a:solidFill>
                <a:latin typeface="Arial" panose="020B0604020202020204"/>
              </a:rPr>
              <a:t>GPM </a:t>
            </a:r>
            <a:br>
              <a:rPr lang="en-US" sz="984" b="0" kern="0">
                <a:solidFill>
                  <a:srgbClr val="616365"/>
                </a:solidFill>
                <a:latin typeface="Arial" panose="020B0604020202020204"/>
              </a:rPr>
            </a:br>
            <a:r>
              <a:rPr lang="en-US" sz="984" b="0" kern="0">
                <a:solidFill>
                  <a:srgbClr val="616365"/>
                </a:solidFill>
                <a:latin typeface="Arial" panose="020B0604020202020204"/>
              </a:rPr>
              <a:t>SE REG 2</a:t>
            </a:r>
          </a:p>
        </p:txBody>
      </p:sp>
      <p:sp>
        <p:nvSpPr>
          <p:cNvPr id="148" name="TextBox 147">
            <a:extLst>
              <a:ext uri="{FF2B5EF4-FFF2-40B4-BE49-F238E27FC236}">
                <a16:creationId xmlns:a16="http://schemas.microsoft.com/office/drawing/2014/main" id="{56CED65D-220C-CE8C-E366-C06DFDAA5472}"/>
              </a:ext>
            </a:extLst>
          </p:cNvPr>
          <p:cNvSpPr txBox="1"/>
          <p:nvPr/>
        </p:nvSpPr>
        <p:spPr>
          <a:xfrm>
            <a:off x="6575613" y="4022955"/>
            <a:ext cx="1350169" cy="315039"/>
          </a:xfrm>
          <a:prstGeom prst="rect">
            <a:avLst/>
          </a:prstGeom>
          <a:solidFill>
            <a:srgbClr val="00CCFF"/>
          </a:solidFill>
          <a:ln w="3175">
            <a:solidFill>
              <a:schemeClr val="tx1"/>
            </a:solidFill>
            <a:miter lim="800000"/>
            <a:headEnd/>
            <a:tailEnd/>
          </a:ln>
        </p:spPr>
        <p:txBody>
          <a:bodyPr anchor="ctr" anchorCtr="0"/>
          <a:lstStyle>
            <a:defPPr>
              <a:defRPr lang="en-US"/>
            </a:defPPr>
            <a:lvl1pPr algn="ctr">
              <a:spcBef>
                <a:spcPct val="50000"/>
              </a:spcBef>
              <a:defRPr sz="1000" b="1"/>
            </a:lvl1pPr>
          </a:lstStyle>
          <a:p>
            <a:pPr defTabSz="857250"/>
            <a:r>
              <a:rPr lang="en-US" sz="984" b="0" kern="0">
                <a:solidFill>
                  <a:srgbClr val="616365"/>
                </a:solidFill>
                <a:latin typeface="Arial" panose="020B0604020202020204"/>
              </a:rPr>
              <a:t>GPM </a:t>
            </a:r>
            <a:br>
              <a:rPr lang="en-US" sz="984" b="0" kern="0">
                <a:solidFill>
                  <a:srgbClr val="616365"/>
                </a:solidFill>
                <a:latin typeface="Arial" panose="020B0604020202020204"/>
              </a:rPr>
            </a:br>
            <a:r>
              <a:rPr lang="en-US" sz="984" b="0" kern="0">
                <a:solidFill>
                  <a:srgbClr val="616365"/>
                </a:solidFill>
                <a:latin typeface="Arial" panose="020B0604020202020204"/>
              </a:rPr>
              <a:t>SE REG 3</a:t>
            </a:r>
          </a:p>
        </p:txBody>
      </p:sp>
      <p:sp>
        <p:nvSpPr>
          <p:cNvPr id="153" name="TextBox 152">
            <a:extLst>
              <a:ext uri="{FF2B5EF4-FFF2-40B4-BE49-F238E27FC236}">
                <a16:creationId xmlns:a16="http://schemas.microsoft.com/office/drawing/2014/main" id="{ABCDFF89-F8D0-3E2E-69BB-B3DECF94AE1C}"/>
              </a:ext>
            </a:extLst>
          </p:cNvPr>
          <p:cNvSpPr txBox="1"/>
          <p:nvPr/>
        </p:nvSpPr>
        <p:spPr>
          <a:xfrm>
            <a:off x="8553941" y="2811507"/>
            <a:ext cx="1350169" cy="315039"/>
          </a:xfrm>
          <a:prstGeom prst="rect">
            <a:avLst/>
          </a:prstGeom>
          <a:solidFill>
            <a:srgbClr val="00CCFF"/>
          </a:solidFill>
          <a:ln w="3175">
            <a:solidFill>
              <a:schemeClr val="tx1"/>
            </a:solidFill>
            <a:miter lim="800000"/>
            <a:headEnd/>
            <a:tailEnd/>
          </a:ln>
        </p:spPr>
        <p:txBody>
          <a:bodyPr anchor="ctr" anchorCtr="0"/>
          <a:lstStyle>
            <a:defPPr>
              <a:defRPr lang="en-US"/>
            </a:defPPr>
            <a:lvl1pPr algn="ctr">
              <a:spcBef>
                <a:spcPct val="50000"/>
              </a:spcBef>
              <a:defRPr sz="1000" b="1"/>
            </a:lvl1pPr>
          </a:lstStyle>
          <a:p>
            <a:pPr defTabSz="857250"/>
            <a:r>
              <a:rPr lang="en-US" sz="984" b="0" kern="0">
                <a:solidFill>
                  <a:srgbClr val="616365"/>
                </a:solidFill>
                <a:latin typeface="Arial" panose="020B0604020202020204"/>
              </a:rPr>
              <a:t>GPM </a:t>
            </a:r>
            <a:br>
              <a:rPr lang="en-US" sz="984" b="0" kern="0">
                <a:solidFill>
                  <a:srgbClr val="616365"/>
                </a:solidFill>
                <a:latin typeface="Arial" panose="020B0604020202020204"/>
              </a:rPr>
            </a:br>
            <a:r>
              <a:rPr lang="en-US" sz="984" b="0" kern="0">
                <a:solidFill>
                  <a:srgbClr val="616365"/>
                </a:solidFill>
                <a:latin typeface="Arial" panose="020B0604020202020204"/>
              </a:rPr>
              <a:t>TEX REG 2</a:t>
            </a:r>
          </a:p>
        </p:txBody>
      </p:sp>
      <p:sp>
        <p:nvSpPr>
          <p:cNvPr id="156" name="TextBox 155">
            <a:extLst>
              <a:ext uri="{FF2B5EF4-FFF2-40B4-BE49-F238E27FC236}">
                <a16:creationId xmlns:a16="http://schemas.microsoft.com/office/drawing/2014/main" id="{76057C01-53D2-1CEC-C217-9C3E7E4FAD39}"/>
              </a:ext>
            </a:extLst>
          </p:cNvPr>
          <p:cNvSpPr txBox="1"/>
          <p:nvPr/>
        </p:nvSpPr>
        <p:spPr>
          <a:xfrm>
            <a:off x="8553941" y="3412865"/>
            <a:ext cx="1350169" cy="315039"/>
          </a:xfrm>
          <a:prstGeom prst="rect">
            <a:avLst/>
          </a:prstGeom>
          <a:solidFill>
            <a:srgbClr val="00CCFF"/>
          </a:solidFill>
          <a:ln w="3175">
            <a:solidFill>
              <a:schemeClr val="tx1"/>
            </a:solidFill>
            <a:miter lim="800000"/>
            <a:headEnd/>
            <a:tailEnd/>
          </a:ln>
        </p:spPr>
        <p:txBody>
          <a:bodyPr anchor="ctr" anchorCtr="0"/>
          <a:lstStyle>
            <a:defPPr>
              <a:defRPr lang="en-US"/>
            </a:defPPr>
            <a:lvl1pPr algn="ctr">
              <a:spcBef>
                <a:spcPct val="50000"/>
              </a:spcBef>
              <a:defRPr sz="1000" b="1"/>
            </a:lvl1pPr>
          </a:lstStyle>
          <a:p>
            <a:pPr defTabSz="857250"/>
            <a:r>
              <a:rPr lang="en-US" sz="984" b="0" kern="0">
                <a:solidFill>
                  <a:srgbClr val="616365"/>
                </a:solidFill>
                <a:latin typeface="Arial" panose="020B0604020202020204"/>
              </a:rPr>
              <a:t>GPM </a:t>
            </a:r>
            <a:br>
              <a:rPr lang="en-US" sz="984" b="0" kern="0">
                <a:solidFill>
                  <a:srgbClr val="616365"/>
                </a:solidFill>
                <a:latin typeface="Arial" panose="020B0604020202020204"/>
              </a:rPr>
            </a:br>
            <a:r>
              <a:rPr lang="en-US" sz="984" b="0" kern="0">
                <a:solidFill>
                  <a:srgbClr val="616365"/>
                </a:solidFill>
                <a:latin typeface="Arial" panose="020B0604020202020204"/>
              </a:rPr>
              <a:t>TEX REG 3</a:t>
            </a:r>
          </a:p>
        </p:txBody>
      </p:sp>
      <p:sp>
        <p:nvSpPr>
          <p:cNvPr id="157" name="TextBox 156">
            <a:extLst>
              <a:ext uri="{FF2B5EF4-FFF2-40B4-BE49-F238E27FC236}">
                <a16:creationId xmlns:a16="http://schemas.microsoft.com/office/drawing/2014/main" id="{09E0E2D1-77BD-BA60-083C-A3B72E50C25D}"/>
              </a:ext>
            </a:extLst>
          </p:cNvPr>
          <p:cNvSpPr txBox="1"/>
          <p:nvPr/>
        </p:nvSpPr>
        <p:spPr>
          <a:xfrm>
            <a:off x="8553941" y="4022955"/>
            <a:ext cx="1350169" cy="315039"/>
          </a:xfrm>
          <a:prstGeom prst="rect">
            <a:avLst/>
          </a:prstGeom>
          <a:solidFill>
            <a:srgbClr val="00CCFF"/>
          </a:solidFill>
          <a:ln w="3175">
            <a:solidFill>
              <a:schemeClr val="tx1"/>
            </a:solidFill>
            <a:miter lim="800000"/>
            <a:headEnd/>
            <a:tailEnd/>
          </a:ln>
        </p:spPr>
        <p:txBody>
          <a:bodyPr anchor="ctr" anchorCtr="0"/>
          <a:lstStyle>
            <a:defPPr>
              <a:defRPr lang="en-US"/>
            </a:defPPr>
            <a:lvl1pPr algn="ctr">
              <a:spcBef>
                <a:spcPct val="50000"/>
              </a:spcBef>
              <a:defRPr sz="1000" b="1"/>
            </a:lvl1pPr>
          </a:lstStyle>
          <a:p>
            <a:pPr defTabSz="857250"/>
            <a:r>
              <a:rPr lang="en-US" sz="984" b="0" kern="0">
                <a:solidFill>
                  <a:srgbClr val="616365"/>
                </a:solidFill>
                <a:latin typeface="Arial" panose="020B0604020202020204"/>
              </a:rPr>
              <a:t>GPM </a:t>
            </a:r>
            <a:br>
              <a:rPr lang="en-US" sz="984" b="0" kern="0">
                <a:solidFill>
                  <a:srgbClr val="616365"/>
                </a:solidFill>
                <a:latin typeface="Arial" panose="020B0604020202020204"/>
              </a:rPr>
            </a:br>
            <a:r>
              <a:rPr lang="en-US" sz="984" b="0" kern="0">
                <a:solidFill>
                  <a:srgbClr val="616365"/>
                </a:solidFill>
                <a:latin typeface="Arial" panose="020B0604020202020204"/>
              </a:rPr>
              <a:t>TEX REG 4</a:t>
            </a:r>
          </a:p>
        </p:txBody>
      </p:sp>
      <p:sp>
        <p:nvSpPr>
          <p:cNvPr id="162" name="TextBox 161">
            <a:extLst>
              <a:ext uri="{FF2B5EF4-FFF2-40B4-BE49-F238E27FC236}">
                <a16:creationId xmlns:a16="http://schemas.microsoft.com/office/drawing/2014/main" id="{CCF1B0B8-9ED3-76AF-D4DE-FF3DEAE516C2}"/>
              </a:ext>
            </a:extLst>
          </p:cNvPr>
          <p:cNvSpPr txBox="1"/>
          <p:nvPr/>
        </p:nvSpPr>
        <p:spPr>
          <a:xfrm>
            <a:off x="10532269" y="2811507"/>
            <a:ext cx="1350169" cy="315039"/>
          </a:xfrm>
          <a:prstGeom prst="rect">
            <a:avLst/>
          </a:prstGeom>
          <a:solidFill>
            <a:srgbClr val="00CCFF"/>
          </a:solidFill>
          <a:ln w="3175">
            <a:solidFill>
              <a:schemeClr val="tx1"/>
            </a:solidFill>
            <a:miter lim="800000"/>
            <a:headEnd/>
            <a:tailEnd/>
          </a:ln>
        </p:spPr>
        <p:txBody>
          <a:bodyPr anchor="ctr" anchorCtr="0"/>
          <a:lstStyle>
            <a:defPPr>
              <a:defRPr lang="en-US"/>
            </a:defPPr>
            <a:lvl1pPr algn="ctr">
              <a:spcBef>
                <a:spcPct val="50000"/>
              </a:spcBef>
              <a:defRPr sz="1000" b="1"/>
            </a:lvl1pPr>
          </a:lstStyle>
          <a:p>
            <a:pPr defTabSz="857250"/>
            <a:r>
              <a:rPr lang="en-US" sz="984" b="0" kern="0">
                <a:solidFill>
                  <a:srgbClr val="616365"/>
                </a:solidFill>
                <a:latin typeface="Arial" panose="020B0604020202020204"/>
              </a:rPr>
              <a:t>GPM </a:t>
            </a:r>
            <a:br>
              <a:rPr lang="en-US" sz="984" b="0" kern="0">
                <a:solidFill>
                  <a:srgbClr val="616365"/>
                </a:solidFill>
                <a:latin typeface="Arial" panose="020B0604020202020204"/>
              </a:rPr>
            </a:br>
            <a:r>
              <a:rPr lang="en-US" sz="984" b="0" kern="0">
                <a:solidFill>
                  <a:srgbClr val="616365"/>
                </a:solidFill>
                <a:latin typeface="Arial" panose="020B0604020202020204"/>
              </a:rPr>
              <a:t>TEX REG 1</a:t>
            </a:r>
          </a:p>
        </p:txBody>
      </p:sp>
      <p:sp>
        <p:nvSpPr>
          <p:cNvPr id="165" name="TextBox 164">
            <a:extLst>
              <a:ext uri="{FF2B5EF4-FFF2-40B4-BE49-F238E27FC236}">
                <a16:creationId xmlns:a16="http://schemas.microsoft.com/office/drawing/2014/main" id="{87BB2C66-AAAF-2AAE-82B8-DEE4ADBA23C3}"/>
              </a:ext>
            </a:extLst>
          </p:cNvPr>
          <p:cNvSpPr txBox="1"/>
          <p:nvPr/>
        </p:nvSpPr>
        <p:spPr>
          <a:xfrm>
            <a:off x="10532269" y="3412865"/>
            <a:ext cx="1350169" cy="315039"/>
          </a:xfrm>
          <a:prstGeom prst="rect">
            <a:avLst/>
          </a:prstGeom>
          <a:solidFill>
            <a:srgbClr val="00CCFF"/>
          </a:solidFill>
          <a:ln w="3175">
            <a:solidFill>
              <a:schemeClr val="tx1"/>
            </a:solidFill>
            <a:miter lim="800000"/>
            <a:headEnd/>
            <a:tailEnd/>
          </a:ln>
        </p:spPr>
        <p:txBody>
          <a:bodyPr anchor="ctr" anchorCtr="0"/>
          <a:lstStyle>
            <a:defPPr>
              <a:defRPr lang="en-US"/>
            </a:defPPr>
            <a:lvl1pPr algn="ctr">
              <a:spcBef>
                <a:spcPct val="50000"/>
              </a:spcBef>
              <a:defRPr sz="1000" b="1"/>
            </a:lvl1pPr>
          </a:lstStyle>
          <a:p>
            <a:pPr defTabSz="857250"/>
            <a:r>
              <a:rPr lang="en-US" sz="984" b="0" kern="0">
                <a:solidFill>
                  <a:srgbClr val="616365"/>
                </a:solidFill>
                <a:latin typeface="Arial" panose="020B0604020202020204"/>
              </a:rPr>
              <a:t>GPM </a:t>
            </a:r>
            <a:br>
              <a:rPr lang="en-US" sz="984" b="0" kern="0">
                <a:solidFill>
                  <a:srgbClr val="616365"/>
                </a:solidFill>
                <a:latin typeface="Arial" panose="020B0604020202020204"/>
              </a:rPr>
            </a:br>
            <a:r>
              <a:rPr lang="en-US" sz="984" b="0" kern="0">
                <a:solidFill>
                  <a:srgbClr val="616365"/>
                </a:solidFill>
                <a:latin typeface="Arial" panose="020B0604020202020204"/>
              </a:rPr>
              <a:t>TEX REG 5</a:t>
            </a:r>
          </a:p>
        </p:txBody>
      </p:sp>
      <p:cxnSp>
        <p:nvCxnSpPr>
          <p:cNvPr id="81" name="Straight Connector 80">
            <a:extLst>
              <a:ext uri="{FF2B5EF4-FFF2-40B4-BE49-F238E27FC236}">
                <a16:creationId xmlns:a16="http://schemas.microsoft.com/office/drawing/2014/main" id="{372870B8-4171-48F5-97EE-90583D563EA5}"/>
              </a:ext>
            </a:extLst>
          </p:cNvPr>
          <p:cNvCxnSpPr>
            <a:cxnSpLocks/>
          </p:cNvCxnSpPr>
          <p:nvPr/>
        </p:nvCxnSpPr>
        <p:spPr>
          <a:xfrm>
            <a:off x="10870746" y="1858262"/>
            <a:ext cx="0" cy="349546"/>
          </a:xfrm>
          <a:prstGeom prst="line">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82" name="Straight Connector 81">
            <a:extLst>
              <a:ext uri="{FF2B5EF4-FFF2-40B4-BE49-F238E27FC236}">
                <a16:creationId xmlns:a16="http://schemas.microsoft.com/office/drawing/2014/main" id="{538177AC-9B67-4974-A646-E41831F18115}"/>
              </a:ext>
            </a:extLst>
          </p:cNvPr>
          <p:cNvCxnSpPr>
            <a:cxnSpLocks/>
          </p:cNvCxnSpPr>
          <p:nvPr/>
        </p:nvCxnSpPr>
        <p:spPr>
          <a:xfrm>
            <a:off x="2961866" y="1858262"/>
            <a:ext cx="0" cy="349546"/>
          </a:xfrm>
          <a:prstGeom prst="line">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83" name="Straight Connector 82">
            <a:extLst>
              <a:ext uri="{FF2B5EF4-FFF2-40B4-BE49-F238E27FC236}">
                <a16:creationId xmlns:a16="http://schemas.microsoft.com/office/drawing/2014/main" id="{EEF42C00-5A6E-4437-8C0F-E4E9737EB793}"/>
              </a:ext>
            </a:extLst>
          </p:cNvPr>
          <p:cNvCxnSpPr>
            <a:cxnSpLocks/>
          </p:cNvCxnSpPr>
          <p:nvPr/>
        </p:nvCxnSpPr>
        <p:spPr>
          <a:xfrm>
            <a:off x="4939086" y="1858262"/>
            <a:ext cx="0" cy="349546"/>
          </a:xfrm>
          <a:prstGeom prst="line">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84" name="Straight Connector 83">
            <a:extLst>
              <a:ext uri="{FF2B5EF4-FFF2-40B4-BE49-F238E27FC236}">
                <a16:creationId xmlns:a16="http://schemas.microsoft.com/office/drawing/2014/main" id="{3096025D-B786-4A36-AC48-DA2E27C873B5}"/>
              </a:ext>
            </a:extLst>
          </p:cNvPr>
          <p:cNvCxnSpPr>
            <a:cxnSpLocks/>
          </p:cNvCxnSpPr>
          <p:nvPr/>
        </p:nvCxnSpPr>
        <p:spPr>
          <a:xfrm>
            <a:off x="6916305" y="1858262"/>
            <a:ext cx="0" cy="349546"/>
          </a:xfrm>
          <a:prstGeom prst="line">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85" name="Straight Connector 84">
            <a:extLst>
              <a:ext uri="{FF2B5EF4-FFF2-40B4-BE49-F238E27FC236}">
                <a16:creationId xmlns:a16="http://schemas.microsoft.com/office/drawing/2014/main" id="{66F33973-CDD5-489C-9898-CD8A9A2B3294}"/>
              </a:ext>
            </a:extLst>
          </p:cNvPr>
          <p:cNvCxnSpPr>
            <a:cxnSpLocks/>
          </p:cNvCxnSpPr>
          <p:nvPr/>
        </p:nvCxnSpPr>
        <p:spPr>
          <a:xfrm>
            <a:off x="8893525" y="1858262"/>
            <a:ext cx="0" cy="349546"/>
          </a:xfrm>
          <a:prstGeom prst="line">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87" name="Straight Connector 86">
            <a:extLst>
              <a:ext uri="{FF2B5EF4-FFF2-40B4-BE49-F238E27FC236}">
                <a16:creationId xmlns:a16="http://schemas.microsoft.com/office/drawing/2014/main" id="{6B44CEF8-C1DD-4867-8B9B-9915635120A6}"/>
              </a:ext>
            </a:extLst>
          </p:cNvPr>
          <p:cNvCxnSpPr>
            <a:cxnSpLocks/>
          </p:cNvCxnSpPr>
          <p:nvPr/>
        </p:nvCxnSpPr>
        <p:spPr>
          <a:xfrm flipH="1">
            <a:off x="984647" y="1858263"/>
            <a:ext cx="9886098" cy="0"/>
          </a:xfrm>
          <a:prstGeom prst="line">
            <a:avLst/>
          </a:prstGeom>
          <a:ln>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90" name="Straight Connector 89">
            <a:extLst>
              <a:ext uri="{FF2B5EF4-FFF2-40B4-BE49-F238E27FC236}">
                <a16:creationId xmlns:a16="http://schemas.microsoft.com/office/drawing/2014/main" id="{69DF6B2C-8B86-449C-BF64-805F8CE5AEEF}"/>
              </a:ext>
            </a:extLst>
          </p:cNvPr>
          <p:cNvCxnSpPr>
            <a:cxnSpLocks/>
          </p:cNvCxnSpPr>
          <p:nvPr/>
        </p:nvCxnSpPr>
        <p:spPr>
          <a:xfrm rot="16200000" flipH="1">
            <a:off x="530829" y="2856513"/>
            <a:ext cx="0" cy="225028"/>
          </a:xfrm>
          <a:prstGeom prst="line">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91" name="Straight Connector 90">
            <a:extLst>
              <a:ext uri="{FF2B5EF4-FFF2-40B4-BE49-F238E27FC236}">
                <a16:creationId xmlns:a16="http://schemas.microsoft.com/office/drawing/2014/main" id="{BE3D98F0-A6AB-4A0C-AC29-0C23960A9F06}"/>
              </a:ext>
            </a:extLst>
          </p:cNvPr>
          <p:cNvCxnSpPr>
            <a:cxnSpLocks/>
          </p:cNvCxnSpPr>
          <p:nvPr/>
        </p:nvCxnSpPr>
        <p:spPr>
          <a:xfrm rot="16200000" flipH="1">
            <a:off x="530829" y="3457870"/>
            <a:ext cx="0" cy="225028"/>
          </a:xfrm>
          <a:prstGeom prst="line">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92" name="Straight Connector 91">
            <a:extLst>
              <a:ext uri="{FF2B5EF4-FFF2-40B4-BE49-F238E27FC236}">
                <a16:creationId xmlns:a16="http://schemas.microsoft.com/office/drawing/2014/main" id="{8BFF9FB1-3718-4D39-A36B-EB4ECE38C12F}"/>
              </a:ext>
            </a:extLst>
          </p:cNvPr>
          <p:cNvCxnSpPr>
            <a:cxnSpLocks/>
          </p:cNvCxnSpPr>
          <p:nvPr/>
        </p:nvCxnSpPr>
        <p:spPr>
          <a:xfrm rot="16200000" flipH="1">
            <a:off x="530829" y="4067961"/>
            <a:ext cx="0" cy="225028"/>
          </a:xfrm>
          <a:prstGeom prst="line">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93" name="Straight Connector 92">
            <a:extLst>
              <a:ext uri="{FF2B5EF4-FFF2-40B4-BE49-F238E27FC236}">
                <a16:creationId xmlns:a16="http://schemas.microsoft.com/office/drawing/2014/main" id="{EC636CF6-30C3-4EB9-A84B-96CF7AB752C9}"/>
              </a:ext>
            </a:extLst>
          </p:cNvPr>
          <p:cNvCxnSpPr>
            <a:cxnSpLocks/>
          </p:cNvCxnSpPr>
          <p:nvPr/>
        </p:nvCxnSpPr>
        <p:spPr>
          <a:xfrm rot="16200000" flipH="1">
            <a:off x="530829" y="4676137"/>
            <a:ext cx="0" cy="225028"/>
          </a:xfrm>
          <a:prstGeom prst="line">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94" name="Straight Connector 93">
            <a:extLst>
              <a:ext uri="{FF2B5EF4-FFF2-40B4-BE49-F238E27FC236}">
                <a16:creationId xmlns:a16="http://schemas.microsoft.com/office/drawing/2014/main" id="{DD82499C-CAC6-4203-B7EA-F8E6AA0BA250}"/>
              </a:ext>
            </a:extLst>
          </p:cNvPr>
          <p:cNvCxnSpPr>
            <a:cxnSpLocks/>
          </p:cNvCxnSpPr>
          <p:nvPr/>
        </p:nvCxnSpPr>
        <p:spPr>
          <a:xfrm rot="16200000" flipH="1">
            <a:off x="2499893" y="2856513"/>
            <a:ext cx="0" cy="225028"/>
          </a:xfrm>
          <a:prstGeom prst="line">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95" name="Straight Connector 94">
            <a:extLst>
              <a:ext uri="{FF2B5EF4-FFF2-40B4-BE49-F238E27FC236}">
                <a16:creationId xmlns:a16="http://schemas.microsoft.com/office/drawing/2014/main" id="{E5AF45B6-3687-4DE4-8B03-B1BB7F901966}"/>
              </a:ext>
            </a:extLst>
          </p:cNvPr>
          <p:cNvCxnSpPr>
            <a:cxnSpLocks/>
          </p:cNvCxnSpPr>
          <p:nvPr/>
        </p:nvCxnSpPr>
        <p:spPr>
          <a:xfrm rot="16200000" flipH="1">
            <a:off x="2499893" y="3457870"/>
            <a:ext cx="0" cy="225028"/>
          </a:xfrm>
          <a:prstGeom prst="line">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96" name="Straight Connector 95">
            <a:extLst>
              <a:ext uri="{FF2B5EF4-FFF2-40B4-BE49-F238E27FC236}">
                <a16:creationId xmlns:a16="http://schemas.microsoft.com/office/drawing/2014/main" id="{BB133794-23BA-43D6-B444-533B02ADED36}"/>
              </a:ext>
            </a:extLst>
          </p:cNvPr>
          <p:cNvCxnSpPr>
            <a:cxnSpLocks/>
          </p:cNvCxnSpPr>
          <p:nvPr/>
        </p:nvCxnSpPr>
        <p:spPr>
          <a:xfrm rot="16200000" flipH="1">
            <a:off x="2499894" y="4081323"/>
            <a:ext cx="0" cy="225028"/>
          </a:xfrm>
          <a:prstGeom prst="line">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08" name="Straight Connector 107">
            <a:extLst>
              <a:ext uri="{FF2B5EF4-FFF2-40B4-BE49-F238E27FC236}">
                <a16:creationId xmlns:a16="http://schemas.microsoft.com/office/drawing/2014/main" id="{796747DC-6CA5-47A3-9F72-0D59EB47D44C}"/>
              </a:ext>
            </a:extLst>
          </p:cNvPr>
          <p:cNvCxnSpPr>
            <a:cxnSpLocks/>
          </p:cNvCxnSpPr>
          <p:nvPr/>
        </p:nvCxnSpPr>
        <p:spPr>
          <a:xfrm rot="16200000" flipH="1">
            <a:off x="4480680" y="2856512"/>
            <a:ext cx="0" cy="225028"/>
          </a:xfrm>
          <a:prstGeom prst="line">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09" name="Straight Connector 108">
            <a:extLst>
              <a:ext uri="{FF2B5EF4-FFF2-40B4-BE49-F238E27FC236}">
                <a16:creationId xmlns:a16="http://schemas.microsoft.com/office/drawing/2014/main" id="{7747F595-A656-444C-B6A4-BC0640C110A3}"/>
              </a:ext>
            </a:extLst>
          </p:cNvPr>
          <p:cNvCxnSpPr>
            <a:cxnSpLocks/>
          </p:cNvCxnSpPr>
          <p:nvPr/>
        </p:nvCxnSpPr>
        <p:spPr>
          <a:xfrm rot="16200000" flipH="1">
            <a:off x="6456549" y="2856512"/>
            <a:ext cx="0" cy="225028"/>
          </a:xfrm>
          <a:prstGeom prst="line">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10" name="Straight Connector 109">
            <a:extLst>
              <a:ext uri="{FF2B5EF4-FFF2-40B4-BE49-F238E27FC236}">
                <a16:creationId xmlns:a16="http://schemas.microsoft.com/office/drawing/2014/main" id="{68C47BD1-0965-42B0-800F-B4281308B98D}"/>
              </a:ext>
            </a:extLst>
          </p:cNvPr>
          <p:cNvCxnSpPr>
            <a:cxnSpLocks/>
          </p:cNvCxnSpPr>
          <p:nvPr/>
        </p:nvCxnSpPr>
        <p:spPr>
          <a:xfrm rot="16200000" flipH="1">
            <a:off x="8441427" y="2856511"/>
            <a:ext cx="0" cy="225028"/>
          </a:xfrm>
          <a:prstGeom prst="line">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11" name="Straight Connector 110">
            <a:extLst>
              <a:ext uri="{FF2B5EF4-FFF2-40B4-BE49-F238E27FC236}">
                <a16:creationId xmlns:a16="http://schemas.microsoft.com/office/drawing/2014/main" id="{8723711C-2231-477C-BBFF-C06FC7490164}"/>
              </a:ext>
            </a:extLst>
          </p:cNvPr>
          <p:cNvCxnSpPr>
            <a:cxnSpLocks/>
          </p:cNvCxnSpPr>
          <p:nvPr/>
        </p:nvCxnSpPr>
        <p:spPr>
          <a:xfrm rot="16200000" flipH="1">
            <a:off x="10419755" y="2856511"/>
            <a:ext cx="0" cy="225028"/>
          </a:xfrm>
          <a:prstGeom prst="line">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12" name="Straight Connector 111">
            <a:extLst>
              <a:ext uri="{FF2B5EF4-FFF2-40B4-BE49-F238E27FC236}">
                <a16:creationId xmlns:a16="http://schemas.microsoft.com/office/drawing/2014/main" id="{1644C782-917E-4E3F-8837-8927129322D7}"/>
              </a:ext>
            </a:extLst>
          </p:cNvPr>
          <p:cNvCxnSpPr>
            <a:cxnSpLocks/>
          </p:cNvCxnSpPr>
          <p:nvPr/>
        </p:nvCxnSpPr>
        <p:spPr>
          <a:xfrm rot="16200000" flipH="1">
            <a:off x="4480680" y="3440194"/>
            <a:ext cx="0" cy="225028"/>
          </a:xfrm>
          <a:prstGeom prst="line">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13" name="Straight Connector 112">
            <a:extLst>
              <a:ext uri="{FF2B5EF4-FFF2-40B4-BE49-F238E27FC236}">
                <a16:creationId xmlns:a16="http://schemas.microsoft.com/office/drawing/2014/main" id="{8B0EBB5E-94BD-4F55-BF41-69ADDDF73957}"/>
              </a:ext>
            </a:extLst>
          </p:cNvPr>
          <p:cNvCxnSpPr>
            <a:cxnSpLocks/>
          </p:cNvCxnSpPr>
          <p:nvPr/>
        </p:nvCxnSpPr>
        <p:spPr>
          <a:xfrm rot="16200000" flipH="1">
            <a:off x="6456549" y="3460886"/>
            <a:ext cx="0" cy="225028"/>
          </a:xfrm>
          <a:prstGeom prst="line">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14" name="Straight Connector 113">
            <a:extLst>
              <a:ext uri="{FF2B5EF4-FFF2-40B4-BE49-F238E27FC236}">
                <a16:creationId xmlns:a16="http://schemas.microsoft.com/office/drawing/2014/main" id="{6E017AAC-95A0-4340-803B-7AB1D1E58C1D}"/>
              </a:ext>
            </a:extLst>
          </p:cNvPr>
          <p:cNvCxnSpPr>
            <a:cxnSpLocks/>
          </p:cNvCxnSpPr>
          <p:nvPr/>
        </p:nvCxnSpPr>
        <p:spPr>
          <a:xfrm rot="16200000" flipH="1">
            <a:off x="8441427" y="3471232"/>
            <a:ext cx="0" cy="225028"/>
          </a:xfrm>
          <a:prstGeom prst="line">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15" name="Straight Connector 114">
            <a:extLst>
              <a:ext uri="{FF2B5EF4-FFF2-40B4-BE49-F238E27FC236}">
                <a16:creationId xmlns:a16="http://schemas.microsoft.com/office/drawing/2014/main" id="{FC439E75-F5AD-428F-9D47-919E8653FE69}"/>
              </a:ext>
            </a:extLst>
          </p:cNvPr>
          <p:cNvCxnSpPr>
            <a:cxnSpLocks/>
          </p:cNvCxnSpPr>
          <p:nvPr/>
        </p:nvCxnSpPr>
        <p:spPr>
          <a:xfrm rot="16200000" flipH="1">
            <a:off x="10419755" y="3474248"/>
            <a:ext cx="0" cy="225028"/>
          </a:xfrm>
          <a:prstGeom prst="line">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16" name="Straight Connector 115">
            <a:extLst>
              <a:ext uri="{FF2B5EF4-FFF2-40B4-BE49-F238E27FC236}">
                <a16:creationId xmlns:a16="http://schemas.microsoft.com/office/drawing/2014/main" id="{6F9E4E95-3E3C-4C9C-8541-94D730605945}"/>
              </a:ext>
            </a:extLst>
          </p:cNvPr>
          <p:cNvCxnSpPr>
            <a:cxnSpLocks/>
          </p:cNvCxnSpPr>
          <p:nvPr/>
        </p:nvCxnSpPr>
        <p:spPr>
          <a:xfrm rot="16200000" flipH="1">
            <a:off x="4480680" y="4073994"/>
            <a:ext cx="0" cy="225028"/>
          </a:xfrm>
          <a:prstGeom prst="line">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17" name="Straight Connector 116">
            <a:extLst>
              <a:ext uri="{FF2B5EF4-FFF2-40B4-BE49-F238E27FC236}">
                <a16:creationId xmlns:a16="http://schemas.microsoft.com/office/drawing/2014/main" id="{790D4D6C-1A4C-4A7A-B917-7D323CC126DE}"/>
              </a:ext>
            </a:extLst>
          </p:cNvPr>
          <p:cNvCxnSpPr>
            <a:cxnSpLocks/>
          </p:cNvCxnSpPr>
          <p:nvPr/>
        </p:nvCxnSpPr>
        <p:spPr>
          <a:xfrm rot="16200000" flipH="1">
            <a:off x="6456549" y="4081323"/>
            <a:ext cx="0" cy="225028"/>
          </a:xfrm>
          <a:prstGeom prst="line">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18" name="Straight Connector 117">
            <a:extLst>
              <a:ext uri="{FF2B5EF4-FFF2-40B4-BE49-F238E27FC236}">
                <a16:creationId xmlns:a16="http://schemas.microsoft.com/office/drawing/2014/main" id="{EA7C2C7F-16AC-4A9D-A4CA-CC518F89A92D}"/>
              </a:ext>
            </a:extLst>
          </p:cNvPr>
          <p:cNvCxnSpPr>
            <a:cxnSpLocks/>
          </p:cNvCxnSpPr>
          <p:nvPr/>
        </p:nvCxnSpPr>
        <p:spPr>
          <a:xfrm rot="16200000" flipH="1">
            <a:off x="8441427" y="4081322"/>
            <a:ext cx="0" cy="225028"/>
          </a:xfrm>
          <a:prstGeom prst="line">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19" name="Straight Connector 118">
            <a:extLst>
              <a:ext uri="{FF2B5EF4-FFF2-40B4-BE49-F238E27FC236}">
                <a16:creationId xmlns:a16="http://schemas.microsoft.com/office/drawing/2014/main" id="{1141B458-0B8D-4BE3-A290-DE32DCAF97FE}"/>
              </a:ext>
            </a:extLst>
          </p:cNvPr>
          <p:cNvCxnSpPr>
            <a:cxnSpLocks/>
          </p:cNvCxnSpPr>
          <p:nvPr/>
        </p:nvCxnSpPr>
        <p:spPr>
          <a:xfrm rot="16200000" flipH="1">
            <a:off x="4480680" y="4676137"/>
            <a:ext cx="0" cy="225028"/>
          </a:xfrm>
          <a:prstGeom prst="line">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26" name="Straight Connector 125">
            <a:extLst>
              <a:ext uri="{FF2B5EF4-FFF2-40B4-BE49-F238E27FC236}">
                <a16:creationId xmlns:a16="http://schemas.microsoft.com/office/drawing/2014/main" id="{AFA1FCBE-E673-4B76-BBC0-6D261A30B7C8}"/>
              </a:ext>
            </a:extLst>
          </p:cNvPr>
          <p:cNvCxnSpPr>
            <a:cxnSpLocks/>
          </p:cNvCxnSpPr>
          <p:nvPr/>
        </p:nvCxnSpPr>
        <p:spPr>
          <a:xfrm flipV="1">
            <a:off x="418315" y="2662473"/>
            <a:ext cx="0" cy="2128355"/>
          </a:xfrm>
          <a:prstGeom prst="line">
            <a:avLst/>
          </a:prstGeom>
          <a:ln>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28" name="Straight Connector 127">
            <a:extLst>
              <a:ext uri="{FF2B5EF4-FFF2-40B4-BE49-F238E27FC236}">
                <a16:creationId xmlns:a16="http://schemas.microsoft.com/office/drawing/2014/main" id="{0D494898-CA16-4973-9139-41597D5847D9}"/>
              </a:ext>
            </a:extLst>
          </p:cNvPr>
          <p:cNvCxnSpPr>
            <a:cxnSpLocks/>
          </p:cNvCxnSpPr>
          <p:nvPr/>
        </p:nvCxnSpPr>
        <p:spPr>
          <a:xfrm>
            <a:off x="418316" y="2663387"/>
            <a:ext cx="566332" cy="0"/>
          </a:xfrm>
          <a:prstGeom prst="line">
            <a:avLst/>
          </a:prstGeom>
          <a:ln>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31" name="Straight Connector 130">
            <a:extLst>
              <a:ext uri="{FF2B5EF4-FFF2-40B4-BE49-F238E27FC236}">
                <a16:creationId xmlns:a16="http://schemas.microsoft.com/office/drawing/2014/main" id="{90388948-E825-4C8C-AADE-B1B9A2F69E85}"/>
              </a:ext>
            </a:extLst>
          </p:cNvPr>
          <p:cNvCxnSpPr>
            <a:cxnSpLocks/>
          </p:cNvCxnSpPr>
          <p:nvPr/>
        </p:nvCxnSpPr>
        <p:spPr>
          <a:xfrm flipV="1">
            <a:off x="981809" y="2519657"/>
            <a:ext cx="0" cy="140794"/>
          </a:xfrm>
          <a:prstGeom prst="line">
            <a:avLst/>
          </a:prstGeom>
          <a:ln>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66" name="Straight Connector 165">
            <a:extLst>
              <a:ext uri="{FF2B5EF4-FFF2-40B4-BE49-F238E27FC236}">
                <a16:creationId xmlns:a16="http://schemas.microsoft.com/office/drawing/2014/main" id="{3FCC3B40-BCED-44A6-906E-A43B9CC00C5E}"/>
              </a:ext>
            </a:extLst>
          </p:cNvPr>
          <p:cNvCxnSpPr>
            <a:cxnSpLocks/>
          </p:cNvCxnSpPr>
          <p:nvPr/>
        </p:nvCxnSpPr>
        <p:spPr>
          <a:xfrm>
            <a:off x="2402648" y="2663387"/>
            <a:ext cx="566332" cy="0"/>
          </a:xfrm>
          <a:prstGeom prst="line">
            <a:avLst/>
          </a:prstGeom>
          <a:ln>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68" name="Straight Connector 167">
            <a:extLst>
              <a:ext uri="{FF2B5EF4-FFF2-40B4-BE49-F238E27FC236}">
                <a16:creationId xmlns:a16="http://schemas.microsoft.com/office/drawing/2014/main" id="{380033A7-C919-4B6C-B491-4066693C4A55}"/>
              </a:ext>
            </a:extLst>
          </p:cNvPr>
          <p:cNvCxnSpPr>
            <a:cxnSpLocks/>
          </p:cNvCxnSpPr>
          <p:nvPr/>
        </p:nvCxnSpPr>
        <p:spPr>
          <a:xfrm flipV="1">
            <a:off x="2966140" y="2519657"/>
            <a:ext cx="0" cy="140794"/>
          </a:xfrm>
          <a:prstGeom prst="line">
            <a:avLst/>
          </a:prstGeom>
          <a:ln>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70" name="Straight Connector 169">
            <a:extLst>
              <a:ext uri="{FF2B5EF4-FFF2-40B4-BE49-F238E27FC236}">
                <a16:creationId xmlns:a16="http://schemas.microsoft.com/office/drawing/2014/main" id="{78B0107D-EA59-4693-A151-F68EB9FA8BD4}"/>
              </a:ext>
            </a:extLst>
          </p:cNvPr>
          <p:cNvCxnSpPr>
            <a:cxnSpLocks/>
          </p:cNvCxnSpPr>
          <p:nvPr/>
        </p:nvCxnSpPr>
        <p:spPr>
          <a:xfrm>
            <a:off x="4380597" y="2663387"/>
            <a:ext cx="579517" cy="0"/>
          </a:xfrm>
          <a:prstGeom prst="line">
            <a:avLst/>
          </a:prstGeom>
          <a:ln>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71" name="Straight Connector 170">
            <a:extLst>
              <a:ext uri="{FF2B5EF4-FFF2-40B4-BE49-F238E27FC236}">
                <a16:creationId xmlns:a16="http://schemas.microsoft.com/office/drawing/2014/main" id="{D5DF6574-76DD-4EA3-861F-FA6C42385C93}"/>
              </a:ext>
            </a:extLst>
          </p:cNvPr>
          <p:cNvCxnSpPr>
            <a:cxnSpLocks/>
          </p:cNvCxnSpPr>
          <p:nvPr/>
        </p:nvCxnSpPr>
        <p:spPr>
          <a:xfrm flipV="1">
            <a:off x="4957274" y="2519657"/>
            <a:ext cx="0" cy="140794"/>
          </a:xfrm>
          <a:prstGeom prst="line">
            <a:avLst/>
          </a:prstGeom>
          <a:ln>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72" name="Straight Connector 171">
            <a:extLst>
              <a:ext uri="{FF2B5EF4-FFF2-40B4-BE49-F238E27FC236}">
                <a16:creationId xmlns:a16="http://schemas.microsoft.com/office/drawing/2014/main" id="{04953EB8-C195-4639-9183-531032B25B18}"/>
              </a:ext>
            </a:extLst>
          </p:cNvPr>
          <p:cNvCxnSpPr>
            <a:cxnSpLocks/>
          </p:cNvCxnSpPr>
          <p:nvPr/>
        </p:nvCxnSpPr>
        <p:spPr>
          <a:xfrm>
            <a:off x="6344034" y="2663387"/>
            <a:ext cx="588150" cy="0"/>
          </a:xfrm>
          <a:prstGeom prst="line">
            <a:avLst/>
          </a:prstGeom>
          <a:ln>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73" name="Straight Connector 172">
            <a:extLst>
              <a:ext uri="{FF2B5EF4-FFF2-40B4-BE49-F238E27FC236}">
                <a16:creationId xmlns:a16="http://schemas.microsoft.com/office/drawing/2014/main" id="{420A8A49-86AF-4211-A4A6-956D8A402F90}"/>
              </a:ext>
            </a:extLst>
          </p:cNvPr>
          <p:cNvCxnSpPr>
            <a:cxnSpLocks/>
          </p:cNvCxnSpPr>
          <p:nvPr/>
        </p:nvCxnSpPr>
        <p:spPr>
          <a:xfrm flipV="1">
            <a:off x="6929347" y="2519657"/>
            <a:ext cx="0" cy="140794"/>
          </a:xfrm>
          <a:prstGeom prst="line">
            <a:avLst/>
          </a:prstGeom>
          <a:ln>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74" name="Straight Connector 173">
            <a:extLst>
              <a:ext uri="{FF2B5EF4-FFF2-40B4-BE49-F238E27FC236}">
                <a16:creationId xmlns:a16="http://schemas.microsoft.com/office/drawing/2014/main" id="{3A04CEA5-D9F7-4569-8CCE-721E1B02FF1D}"/>
              </a:ext>
            </a:extLst>
          </p:cNvPr>
          <p:cNvCxnSpPr>
            <a:cxnSpLocks/>
          </p:cNvCxnSpPr>
          <p:nvPr/>
        </p:nvCxnSpPr>
        <p:spPr>
          <a:xfrm>
            <a:off x="8327194" y="2663387"/>
            <a:ext cx="566332" cy="0"/>
          </a:xfrm>
          <a:prstGeom prst="line">
            <a:avLst/>
          </a:prstGeom>
          <a:ln>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75" name="Straight Connector 174">
            <a:extLst>
              <a:ext uri="{FF2B5EF4-FFF2-40B4-BE49-F238E27FC236}">
                <a16:creationId xmlns:a16="http://schemas.microsoft.com/office/drawing/2014/main" id="{7EE173BE-37E5-4A3B-988A-D284560DF49A}"/>
              </a:ext>
            </a:extLst>
          </p:cNvPr>
          <p:cNvCxnSpPr>
            <a:cxnSpLocks/>
          </p:cNvCxnSpPr>
          <p:nvPr/>
        </p:nvCxnSpPr>
        <p:spPr>
          <a:xfrm flipV="1">
            <a:off x="8890687" y="2519657"/>
            <a:ext cx="0" cy="140794"/>
          </a:xfrm>
          <a:prstGeom prst="line">
            <a:avLst/>
          </a:prstGeom>
          <a:ln>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76" name="Straight Connector 175">
            <a:extLst>
              <a:ext uri="{FF2B5EF4-FFF2-40B4-BE49-F238E27FC236}">
                <a16:creationId xmlns:a16="http://schemas.microsoft.com/office/drawing/2014/main" id="{F5CD4279-F255-49A3-9B45-6E333BC788C9}"/>
              </a:ext>
            </a:extLst>
          </p:cNvPr>
          <p:cNvCxnSpPr>
            <a:cxnSpLocks/>
          </p:cNvCxnSpPr>
          <p:nvPr/>
        </p:nvCxnSpPr>
        <p:spPr>
          <a:xfrm>
            <a:off x="10304413" y="2663387"/>
            <a:ext cx="566332" cy="0"/>
          </a:xfrm>
          <a:prstGeom prst="line">
            <a:avLst/>
          </a:prstGeom>
          <a:ln>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77" name="Straight Connector 176">
            <a:extLst>
              <a:ext uri="{FF2B5EF4-FFF2-40B4-BE49-F238E27FC236}">
                <a16:creationId xmlns:a16="http://schemas.microsoft.com/office/drawing/2014/main" id="{F660AE82-ABC5-4A44-871A-84D7B76488CF}"/>
              </a:ext>
            </a:extLst>
          </p:cNvPr>
          <p:cNvCxnSpPr>
            <a:cxnSpLocks/>
          </p:cNvCxnSpPr>
          <p:nvPr/>
        </p:nvCxnSpPr>
        <p:spPr>
          <a:xfrm flipV="1">
            <a:off x="10867907" y="2519657"/>
            <a:ext cx="0" cy="140794"/>
          </a:xfrm>
          <a:prstGeom prst="line">
            <a:avLst/>
          </a:prstGeom>
          <a:ln>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78" name="Straight Connector 177">
            <a:extLst>
              <a:ext uri="{FF2B5EF4-FFF2-40B4-BE49-F238E27FC236}">
                <a16:creationId xmlns:a16="http://schemas.microsoft.com/office/drawing/2014/main" id="{F197D907-1F18-43DC-949E-89B5A246A405}"/>
              </a:ext>
            </a:extLst>
          </p:cNvPr>
          <p:cNvCxnSpPr>
            <a:cxnSpLocks/>
          </p:cNvCxnSpPr>
          <p:nvPr/>
        </p:nvCxnSpPr>
        <p:spPr>
          <a:xfrm flipV="1">
            <a:off x="2402647" y="2662473"/>
            <a:ext cx="0" cy="1531363"/>
          </a:xfrm>
          <a:prstGeom prst="line">
            <a:avLst/>
          </a:prstGeom>
          <a:ln>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79" name="Straight Connector 178">
            <a:extLst>
              <a:ext uri="{FF2B5EF4-FFF2-40B4-BE49-F238E27FC236}">
                <a16:creationId xmlns:a16="http://schemas.microsoft.com/office/drawing/2014/main" id="{70DE3AAC-F4A3-449C-A5E6-76AA92CA2430}"/>
              </a:ext>
            </a:extLst>
          </p:cNvPr>
          <p:cNvCxnSpPr>
            <a:cxnSpLocks/>
          </p:cNvCxnSpPr>
          <p:nvPr/>
        </p:nvCxnSpPr>
        <p:spPr>
          <a:xfrm flipV="1">
            <a:off x="4380596" y="2662473"/>
            <a:ext cx="0" cy="2128355"/>
          </a:xfrm>
          <a:prstGeom prst="line">
            <a:avLst/>
          </a:prstGeom>
          <a:ln>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80" name="Straight Connector 179">
            <a:extLst>
              <a:ext uri="{FF2B5EF4-FFF2-40B4-BE49-F238E27FC236}">
                <a16:creationId xmlns:a16="http://schemas.microsoft.com/office/drawing/2014/main" id="{25CFF80E-6846-4F55-8C7E-7A7B4F854273}"/>
              </a:ext>
            </a:extLst>
          </p:cNvPr>
          <p:cNvCxnSpPr>
            <a:cxnSpLocks/>
          </p:cNvCxnSpPr>
          <p:nvPr/>
        </p:nvCxnSpPr>
        <p:spPr>
          <a:xfrm flipV="1">
            <a:off x="6344035" y="2662473"/>
            <a:ext cx="0" cy="1531363"/>
          </a:xfrm>
          <a:prstGeom prst="line">
            <a:avLst/>
          </a:prstGeom>
          <a:ln>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81" name="Straight Connector 180">
            <a:extLst>
              <a:ext uri="{FF2B5EF4-FFF2-40B4-BE49-F238E27FC236}">
                <a16:creationId xmlns:a16="http://schemas.microsoft.com/office/drawing/2014/main" id="{C31ED8BD-8B6D-41F3-B75A-40E2B3E2EDD5}"/>
              </a:ext>
            </a:extLst>
          </p:cNvPr>
          <p:cNvCxnSpPr>
            <a:cxnSpLocks/>
          </p:cNvCxnSpPr>
          <p:nvPr/>
        </p:nvCxnSpPr>
        <p:spPr>
          <a:xfrm flipV="1">
            <a:off x="8327193" y="2662473"/>
            <a:ext cx="0" cy="1531363"/>
          </a:xfrm>
          <a:prstGeom prst="line">
            <a:avLst/>
          </a:prstGeom>
          <a:ln>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82" name="Straight Connector 181">
            <a:extLst>
              <a:ext uri="{FF2B5EF4-FFF2-40B4-BE49-F238E27FC236}">
                <a16:creationId xmlns:a16="http://schemas.microsoft.com/office/drawing/2014/main" id="{AB62E79D-630D-4E92-BDD2-643B304E05BF}"/>
              </a:ext>
            </a:extLst>
          </p:cNvPr>
          <p:cNvCxnSpPr>
            <a:cxnSpLocks/>
          </p:cNvCxnSpPr>
          <p:nvPr/>
        </p:nvCxnSpPr>
        <p:spPr>
          <a:xfrm flipV="1">
            <a:off x="10301575" y="2662473"/>
            <a:ext cx="0" cy="921273"/>
          </a:xfrm>
          <a:prstGeom prst="line">
            <a:avLst/>
          </a:prstGeom>
          <a:ln>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75" name="TextBox 74">
            <a:extLst>
              <a:ext uri="{FF2B5EF4-FFF2-40B4-BE49-F238E27FC236}">
                <a16:creationId xmlns:a16="http://schemas.microsoft.com/office/drawing/2014/main" id="{7B4A8E7D-A7E1-45CE-83E1-369B84EE886E}"/>
              </a:ext>
            </a:extLst>
          </p:cNvPr>
          <p:cNvSpPr txBox="1"/>
          <p:nvPr/>
        </p:nvSpPr>
        <p:spPr>
          <a:xfrm>
            <a:off x="6575613" y="4617903"/>
            <a:ext cx="1350169" cy="315039"/>
          </a:xfrm>
          <a:prstGeom prst="rect">
            <a:avLst/>
          </a:prstGeom>
          <a:solidFill>
            <a:srgbClr val="00CCFF"/>
          </a:solidFill>
          <a:ln w="3175">
            <a:solidFill>
              <a:schemeClr val="tx1"/>
            </a:solidFill>
            <a:miter lim="800000"/>
            <a:headEnd/>
            <a:tailEnd/>
          </a:ln>
        </p:spPr>
        <p:txBody>
          <a:bodyPr anchor="ctr" anchorCtr="0"/>
          <a:lstStyle>
            <a:defPPr>
              <a:defRPr lang="en-US"/>
            </a:defPPr>
            <a:lvl1pPr algn="ctr">
              <a:spcBef>
                <a:spcPct val="50000"/>
              </a:spcBef>
              <a:defRPr sz="1000" b="1"/>
            </a:lvl1pPr>
          </a:lstStyle>
          <a:p>
            <a:pPr defTabSz="857250"/>
            <a:r>
              <a:rPr lang="en-US" sz="984" b="0" kern="0">
                <a:solidFill>
                  <a:srgbClr val="616365"/>
                </a:solidFill>
                <a:latin typeface="Arial" panose="020B0604020202020204"/>
              </a:rPr>
              <a:t>GPM </a:t>
            </a:r>
            <a:br>
              <a:rPr lang="en-US" sz="984" b="0" kern="0">
                <a:solidFill>
                  <a:srgbClr val="616365"/>
                </a:solidFill>
                <a:latin typeface="Arial" panose="020B0604020202020204"/>
              </a:rPr>
            </a:br>
            <a:r>
              <a:rPr lang="en-US" sz="984" b="0" kern="0">
                <a:solidFill>
                  <a:srgbClr val="616365"/>
                </a:solidFill>
                <a:latin typeface="Arial" panose="020B0604020202020204"/>
              </a:rPr>
              <a:t>SE REG 4</a:t>
            </a:r>
          </a:p>
        </p:txBody>
      </p:sp>
      <p:cxnSp>
        <p:nvCxnSpPr>
          <p:cNvPr id="76" name="Straight Connector 75">
            <a:extLst>
              <a:ext uri="{FF2B5EF4-FFF2-40B4-BE49-F238E27FC236}">
                <a16:creationId xmlns:a16="http://schemas.microsoft.com/office/drawing/2014/main" id="{D8FCB17F-EF9A-48FA-A004-A2AE9CF040E2}"/>
              </a:ext>
            </a:extLst>
          </p:cNvPr>
          <p:cNvCxnSpPr>
            <a:cxnSpLocks/>
            <a:endCxn id="75" idx="1"/>
          </p:cNvCxnSpPr>
          <p:nvPr/>
        </p:nvCxnSpPr>
        <p:spPr>
          <a:xfrm rot="16200000" flipH="1">
            <a:off x="6169031" y="4368841"/>
            <a:ext cx="581587" cy="231578"/>
          </a:xfrm>
          <a:prstGeom prst="bentConnector2">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nvGrpSpPr>
          <p:cNvPr id="3" name="Group 2">
            <a:extLst>
              <a:ext uri="{FF2B5EF4-FFF2-40B4-BE49-F238E27FC236}">
                <a16:creationId xmlns:a16="http://schemas.microsoft.com/office/drawing/2014/main" id="{26C2915E-A3EA-50EF-16EB-E1E22F465619}"/>
              </a:ext>
            </a:extLst>
          </p:cNvPr>
          <p:cNvGrpSpPr/>
          <p:nvPr/>
        </p:nvGrpSpPr>
        <p:grpSpPr>
          <a:xfrm>
            <a:off x="9739313" y="6000750"/>
            <a:ext cx="2143125" cy="428625"/>
            <a:chOff x="10287000" y="6270073"/>
            <a:chExt cx="2286000" cy="457200"/>
          </a:xfrm>
        </p:grpSpPr>
        <p:sp>
          <p:nvSpPr>
            <p:cNvPr id="4" name="Text Box 38">
              <a:extLst>
                <a:ext uri="{FF2B5EF4-FFF2-40B4-BE49-F238E27FC236}">
                  <a16:creationId xmlns:a16="http://schemas.microsoft.com/office/drawing/2014/main" id="{F21EAB04-368D-6A32-846D-6559129BBE78}"/>
                </a:ext>
              </a:extLst>
            </p:cNvPr>
            <p:cNvSpPr txBox="1">
              <a:spLocks noChangeArrowheads="1"/>
            </p:cNvSpPr>
            <p:nvPr/>
          </p:nvSpPr>
          <p:spPr bwMode="auto">
            <a:xfrm>
              <a:off x="10287000" y="6270073"/>
              <a:ext cx="2286000" cy="457200"/>
            </a:xfrm>
            <a:prstGeom prst="rect">
              <a:avLst/>
            </a:prstGeom>
            <a:solidFill>
              <a:srgbClr val="FFFFFF"/>
            </a:solidFill>
            <a:ln w="22225">
              <a:solidFill>
                <a:schemeClr val="accent1"/>
              </a:solidFill>
              <a:miter lim="800000"/>
              <a:headEnd/>
              <a:tailEnd/>
            </a:ln>
          </p:spPr>
          <p:txBody>
            <a:bodyPr wrap="square">
              <a:noAutofit/>
            </a:bodyPr>
            <a:lstStyle/>
            <a:p>
              <a:pPr defTabSz="857250">
                <a:spcBef>
                  <a:spcPct val="50000"/>
                </a:spcBef>
              </a:pPr>
              <a:r>
                <a:rPr lang="en-US" sz="938" b="1" u="sng">
                  <a:solidFill>
                    <a:srgbClr val="616365"/>
                  </a:solidFill>
                  <a:latin typeface="Arial" panose="020B0604020202020204"/>
                </a:rPr>
                <a:t>Key</a:t>
              </a:r>
              <a:r>
                <a:rPr lang="en-US" sz="1125" u="sng">
                  <a:solidFill>
                    <a:srgbClr val="616365"/>
                  </a:solidFill>
                  <a:latin typeface="Times New Roman" pitchFamily="18" charset="0"/>
                </a:rPr>
                <a:t>:</a:t>
              </a:r>
            </a:p>
          </p:txBody>
        </p:sp>
        <p:sp>
          <p:nvSpPr>
            <p:cNvPr id="5" name="TextBox 4">
              <a:extLst>
                <a:ext uri="{FF2B5EF4-FFF2-40B4-BE49-F238E27FC236}">
                  <a16:creationId xmlns:a16="http://schemas.microsoft.com/office/drawing/2014/main" id="{78B1F764-AF93-F9DD-55EE-720E3F00CD30}"/>
                </a:ext>
              </a:extLst>
            </p:cNvPr>
            <p:cNvSpPr txBox="1"/>
            <p:nvPr/>
          </p:nvSpPr>
          <p:spPr>
            <a:xfrm>
              <a:off x="10934694" y="6338653"/>
              <a:ext cx="1371600" cy="320040"/>
            </a:xfrm>
            <a:prstGeom prst="rect">
              <a:avLst/>
            </a:prstGeom>
            <a:solidFill>
              <a:srgbClr val="00CCFF"/>
            </a:solidFill>
            <a:ln w="6350" cap="rnd">
              <a:solidFill>
                <a:schemeClr val="tx1"/>
              </a:solidFill>
            </a:ln>
            <a:effectLst>
              <a:outerShdw dist="25400" dir="2700000" algn="ctr" rotWithShape="0">
                <a:srgbClr val="CDCDCD">
                  <a:alpha val="49804"/>
                </a:srgbClr>
              </a:outerShdw>
            </a:effectLst>
          </p:spPr>
          <p:txBody>
            <a:bodyPr wrap="square" lIns="17145" tIns="17145" rIns="17145" bIns="17145" rtlCol="0" anchor="ctr">
              <a:noAutofit/>
            </a:bodyPr>
            <a:lstStyle/>
            <a:p>
              <a:pPr algn="ctr" defTabSz="857250"/>
              <a:r>
                <a:rPr lang="en-US" sz="938">
                  <a:solidFill>
                    <a:srgbClr val="616365"/>
                  </a:solidFill>
                  <a:latin typeface="Arial" panose="020B0604020202020204"/>
                </a:rPr>
                <a:t>RMA Only</a:t>
              </a:r>
            </a:p>
          </p:txBody>
        </p:sp>
      </p:grpSp>
      <p:sp>
        <p:nvSpPr>
          <p:cNvPr id="7" name="TextBox 6">
            <a:extLst>
              <a:ext uri="{FF2B5EF4-FFF2-40B4-BE49-F238E27FC236}">
                <a16:creationId xmlns:a16="http://schemas.microsoft.com/office/drawing/2014/main" id="{779BEED1-6A52-2431-FDDF-3559E333A970}"/>
              </a:ext>
            </a:extLst>
          </p:cNvPr>
          <p:cNvSpPr txBox="1"/>
          <p:nvPr/>
        </p:nvSpPr>
        <p:spPr>
          <a:xfrm>
            <a:off x="5453063" y="1"/>
            <a:ext cx="1285875" cy="202043"/>
          </a:xfrm>
          <a:prstGeom prst="rect">
            <a:avLst/>
          </a:prstGeom>
          <a:solidFill>
            <a:srgbClr val="4E106F"/>
          </a:solidFill>
        </p:spPr>
        <p:txBody>
          <a:bodyPr wrap="square" lIns="0" tIns="0" rIns="0" bIns="0" rtlCol="0">
            <a:spAutoFit/>
          </a:bodyPr>
          <a:lstStyle/>
          <a:p>
            <a:pPr algn="ctr" defTabSz="857250"/>
            <a:r>
              <a:rPr lang="en-US" sz="1313">
                <a:solidFill>
                  <a:srgbClr val="FFFFFF"/>
                </a:solidFill>
                <a:latin typeface="Roboto Condensed" panose="02000000000000000000" pitchFamily="2" charset="0"/>
                <a:ea typeface="Roboto Condensed" panose="02000000000000000000" pitchFamily="2" charset="0"/>
                <a:cs typeface="Poppins" panose="00000500000000000000" pitchFamily="2" charset="0"/>
              </a:rPr>
              <a:t>Redefined in 37.0</a:t>
            </a:r>
          </a:p>
        </p:txBody>
      </p:sp>
    </p:spTree>
    <p:extLst>
      <p:ext uri="{BB962C8B-B14F-4D97-AF65-F5344CB8AC3E}">
        <p14:creationId xmlns:p14="http://schemas.microsoft.com/office/powerpoint/2010/main" val="16726311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120B1-B5EF-72FB-FB5D-6259F5A6A0FF}"/>
              </a:ext>
            </a:extLst>
          </p:cNvPr>
          <p:cNvSpPr>
            <a:spLocks noGrp="1"/>
          </p:cNvSpPr>
          <p:nvPr>
            <p:ph type="title"/>
          </p:nvPr>
        </p:nvSpPr>
        <p:spPr/>
        <p:txBody>
          <a:bodyPr/>
          <a:lstStyle/>
          <a:p>
            <a:r>
              <a:rPr lang="en-US"/>
              <a:t>Jacksons Food Stores</a:t>
            </a:r>
          </a:p>
        </p:txBody>
      </p:sp>
      <p:sp>
        <p:nvSpPr>
          <p:cNvPr id="3" name="Text Placeholder 2">
            <a:extLst>
              <a:ext uri="{FF2B5EF4-FFF2-40B4-BE49-F238E27FC236}">
                <a16:creationId xmlns:a16="http://schemas.microsoft.com/office/drawing/2014/main" id="{5A2587E9-831B-40D4-0302-694796F91531}"/>
              </a:ext>
            </a:extLst>
          </p:cNvPr>
          <p:cNvSpPr>
            <a:spLocks noGrp="1"/>
          </p:cNvSpPr>
          <p:nvPr>
            <p:ph type="body" sz="quarter" idx="12"/>
          </p:nvPr>
        </p:nvSpPr>
        <p:spPr/>
        <p:txBody>
          <a:bodyPr vert="horz" lIns="0" tIns="0" rIns="0" bIns="0" rtlCol="0" anchor="b" anchorCtr="0">
            <a:noAutofit/>
          </a:bodyPr>
          <a:lstStyle/>
          <a:p>
            <a:pPr marL="68841" indent="0">
              <a:buNone/>
            </a:pPr>
            <a:endParaRPr lang="en-US"/>
          </a:p>
        </p:txBody>
      </p:sp>
      <p:grpSp>
        <p:nvGrpSpPr>
          <p:cNvPr id="4" name="Group 3">
            <a:extLst>
              <a:ext uri="{FF2B5EF4-FFF2-40B4-BE49-F238E27FC236}">
                <a16:creationId xmlns:a16="http://schemas.microsoft.com/office/drawing/2014/main" id="{35074844-9D37-3F2C-F569-DC2477EC47A1}"/>
              </a:ext>
            </a:extLst>
          </p:cNvPr>
          <p:cNvGrpSpPr/>
          <p:nvPr/>
        </p:nvGrpSpPr>
        <p:grpSpPr>
          <a:xfrm>
            <a:off x="9739313" y="6000750"/>
            <a:ext cx="2143125" cy="428625"/>
            <a:chOff x="10287000" y="6270073"/>
            <a:chExt cx="2286000" cy="457200"/>
          </a:xfrm>
        </p:grpSpPr>
        <p:sp>
          <p:nvSpPr>
            <p:cNvPr id="5" name="Text Box 38">
              <a:extLst>
                <a:ext uri="{FF2B5EF4-FFF2-40B4-BE49-F238E27FC236}">
                  <a16:creationId xmlns:a16="http://schemas.microsoft.com/office/drawing/2014/main" id="{CD995E4B-02B5-C02D-BBCC-C2780F1EE2F4}"/>
                </a:ext>
              </a:extLst>
            </p:cNvPr>
            <p:cNvSpPr txBox="1">
              <a:spLocks noChangeArrowheads="1"/>
            </p:cNvSpPr>
            <p:nvPr/>
          </p:nvSpPr>
          <p:spPr bwMode="auto">
            <a:xfrm>
              <a:off x="10287000" y="6270073"/>
              <a:ext cx="2286000" cy="457200"/>
            </a:xfrm>
            <a:prstGeom prst="rect">
              <a:avLst/>
            </a:prstGeom>
            <a:solidFill>
              <a:srgbClr val="FFFFFF"/>
            </a:solidFill>
            <a:ln w="22225">
              <a:solidFill>
                <a:schemeClr val="accent1"/>
              </a:solidFill>
              <a:miter lim="800000"/>
              <a:headEnd/>
              <a:tailEnd/>
            </a:ln>
          </p:spPr>
          <p:txBody>
            <a:bodyPr wrap="square">
              <a:noAutofit/>
            </a:bodyPr>
            <a:lstStyle/>
            <a:p>
              <a:pPr defTabSz="857250">
                <a:spcBef>
                  <a:spcPct val="50000"/>
                </a:spcBef>
              </a:pPr>
              <a:r>
                <a:rPr lang="en-US" sz="938" b="1" u="sng">
                  <a:solidFill>
                    <a:srgbClr val="616365"/>
                  </a:solidFill>
                  <a:latin typeface="Arial" panose="020B0604020202020204"/>
                </a:rPr>
                <a:t>Key</a:t>
              </a:r>
              <a:r>
                <a:rPr lang="en-US" sz="1125" u="sng">
                  <a:solidFill>
                    <a:srgbClr val="616365"/>
                  </a:solidFill>
                  <a:latin typeface="Times New Roman" pitchFamily="18" charset="0"/>
                </a:rPr>
                <a:t>:</a:t>
              </a:r>
            </a:p>
          </p:txBody>
        </p:sp>
        <p:sp>
          <p:nvSpPr>
            <p:cNvPr id="6" name="TextBox 5">
              <a:extLst>
                <a:ext uri="{FF2B5EF4-FFF2-40B4-BE49-F238E27FC236}">
                  <a16:creationId xmlns:a16="http://schemas.microsoft.com/office/drawing/2014/main" id="{74EE2043-7DC5-B75C-19F4-EE7C59D9B007}"/>
                </a:ext>
              </a:extLst>
            </p:cNvPr>
            <p:cNvSpPr txBox="1"/>
            <p:nvPr/>
          </p:nvSpPr>
          <p:spPr>
            <a:xfrm>
              <a:off x="10934694" y="6338653"/>
              <a:ext cx="1371600" cy="320040"/>
            </a:xfrm>
            <a:prstGeom prst="rect">
              <a:avLst/>
            </a:prstGeom>
            <a:solidFill>
              <a:srgbClr val="00CCFF"/>
            </a:solidFill>
            <a:ln w="6350" cap="rnd">
              <a:solidFill>
                <a:schemeClr val="tx1"/>
              </a:solidFill>
            </a:ln>
            <a:effectLst>
              <a:outerShdw dist="25400" dir="2700000" algn="ctr" rotWithShape="0">
                <a:srgbClr val="CDCDCD">
                  <a:alpha val="49804"/>
                </a:srgbClr>
              </a:outerShdw>
            </a:effectLst>
          </p:spPr>
          <p:txBody>
            <a:bodyPr wrap="square" lIns="17145" tIns="17145" rIns="17145" bIns="17145" rtlCol="0" anchor="ctr">
              <a:noAutofit/>
            </a:bodyPr>
            <a:lstStyle/>
            <a:p>
              <a:pPr algn="ctr" defTabSz="857250"/>
              <a:r>
                <a:rPr lang="en-US" sz="938">
                  <a:solidFill>
                    <a:srgbClr val="616365"/>
                  </a:solidFill>
                  <a:latin typeface="Arial" panose="020B0604020202020204"/>
                </a:rPr>
                <a:t>SRMA Only</a:t>
              </a:r>
            </a:p>
          </p:txBody>
        </p:sp>
      </p:grpSp>
      <p:sp>
        <p:nvSpPr>
          <p:cNvPr id="7" name="TextBox 6">
            <a:extLst>
              <a:ext uri="{FF2B5EF4-FFF2-40B4-BE49-F238E27FC236}">
                <a16:creationId xmlns:a16="http://schemas.microsoft.com/office/drawing/2014/main" id="{708D8172-3F2F-8113-2287-C158AE4AD64B}"/>
              </a:ext>
            </a:extLst>
          </p:cNvPr>
          <p:cNvSpPr txBox="1"/>
          <p:nvPr/>
        </p:nvSpPr>
        <p:spPr>
          <a:xfrm>
            <a:off x="309563" y="6000750"/>
            <a:ext cx="4286250" cy="428625"/>
          </a:xfrm>
          <a:prstGeom prst="rect">
            <a:avLst/>
          </a:prstGeom>
          <a:ln w="22225">
            <a:solidFill>
              <a:schemeClr val="accent1"/>
            </a:solidFill>
          </a:ln>
        </p:spPr>
        <p:style>
          <a:lnRef idx="2">
            <a:schemeClr val="accent4"/>
          </a:lnRef>
          <a:fillRef idx="1">
            <a:schemeClr val="lt1"/>
          </a:fillRef>
          <a:effectRef idx="0">
            <a:schemeClr val="accent4"/>
          </a:effectRef>
          <a:fontRef idx="minor">
            <a:schemeClr val="dk1"/>
          </a:fontRef>
        </p:style>
        <p:txBody>
          <a:bodyPr wrap="square" rtlCol="0">
            <a:noAutofit/>
          </a:bodyPr>
          <a:lstStyle/>
          <a:p>
            <a:pPr defTabSz="857250">
              <a:spcBef>
                <a:spcPct val="50000"/>
              </a:spcBef>
              <a:spcAft>
                <a:spcPts val="281"/>
              </a:spcAft>
            </a:pPr>
            <a:r>
              <a:rPr lang="en-US" sz="938" b="1">
                <a:solidFill>
                  <a:srgbClr val="616365"/>
                </a:solidFill>
                <a:latin typeface="Arial" panose="020B0604020202020204"/>
              </a:rPr>
              <a:t>Please Note:</a:t>
            </a:r>
          </a:p>
          <a:p>
            <a:pPr defTabSz="857250"/>
            <a:r>
              <a:rPr lang="en-US" sz="938">
                <a:solidFill>
                  <a:srgbClr val="616365"/>
                </a:solidFill>
                <a:latin typeface="Arial" panose="020B0604020202020204"/>
              </a:rPr>
              <a:t>This is a sample-based SRMA geography</a:t>
            </a:r>
          </a:p>
          <a:p>
            <a:pPr defTabSz="857250"/>
            <a:endParaRPr lang="en-US" sz="938">
              <a:solidFill>
                <a:srgbClr val="616365"/>
              </a:solidFill>
              <a:latin typeface="Arial" panose="020B0604020202020204"/>
            </a:endParaRPr>
          </a:p>
        </p:txBody>
      </p:sp>
      <p:sp>
        <p:nvSpPr>
          <p:cNvPr id="9" name="TextBox 8">
            <a:extLst>
              <a:ext uri="{FF2B5EF4-FFF2-40B4-BE49-F238E27FC236}">
                <a16:creationId xmlns:a16="http://schemas.microsoft.com/office/drawing/2014/main" id="{4D64AAFE-25B7-F75E-8523-DACBB981737C}"/>
              </a:ext>
            </a:extLst>
          </p:cNvPr>
          <p:cNvSpPr txBox="1"/>
          <p:nvPr/>
        </p:nvSpPr>
        <p:spPr>
          <a:xfrm>
            <a:off x="5381625" y="1035844"/>
            <a:ext cx="1285875" cy="300038"/>
          </a:xfrm>
          <a:prstGeom prst="rect">
            <a:avLst/>
          </a:prstGeom>
          <a:solidFill>
            <a:srgbClr val="00CCFF"/>
          </a:solidFill>
          <a:ln w="6350" cap="rnd">
            <a:solidFill>
              <a:schemeClr val="tx1"/>
            </a:solidFill>
          </a:ln>
          <a:effectLst>
            <a:outerShdw dist="25400" dir="2700000" algn="ctr" rotWithShape="0">
              <a:srgbClr val="CDCDCD">
                <a:alpha val="49804"/>
              </a:srgbClr>
            </a:outerShdw>
          </a:effectLst>
        </p:spPr>
        <p:txBody>
          <a:bodyPr wrap="square" lIns="17145" tIns="17145" rIns="17145" bIns="17145" rtlCol="0" anchor="ctr">
            <a:noAutofit/>
          </a:bodyPr>
          <a:lstStyle/>
          <a:p>
            <a:pPr algn="ctr" defTabSz="857250"/>
            <a:r>
              <a:rPr lang="en-US" sz="938">
                <a:solidFill>
                  <a:srgbClr val="616365"/>
                </a:solidFill>
                <a:latin typeface="Arial" panose="020B0604020202020204"/>
              </a:rPr>
              <a:t>JACKSONS </a:t>
            </a:r>
            <a:br>
              <a:rPr lang="en-US" sz="938">
                <a:solidFill>
                  <a:srgbClr val="616365"/>
                </a:solidFill>
                <a:latin typeface="Arial" panose="020B0604020202020204"/>
              </a:rPr>
            </a:br>
            <a:r>
              <a:rPr lang="en-US" sz="938">
                <a:solidFill>
                  <a:srgbClr val="616365"/>
                </a:solidFill>
                <a:latin typeface="Arial" panose="020B0604020202020204"/>
              </a:rPr>
              <a:t>FOOD STORES</a:t>
            </a:r>
          </a:p>
        </p:txBody>
      </p:sp>
    </p:spTree>
    <p:extLst>
      <p:ext uri="{BB962C8B-B14F-4D97-AF65-F5344CB8AC3E}">
        <p14:creationId xmlns:p14="http://schemas.microsoft.com/office/powerpoint/2010/main" val="10588210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D2AAEC-CFAE-1909-6341-2E7B2FD0C44D}"/>
              </a:ext>
            </a:extLst>
          </p:cNvPr>
          <p:cNvSpPr>
            <a:spLocks noGrp="1"/>
          </p:cNvSpPr>
          <p:nvPr>
            <p:ph type="title"/>
          </p:nvPr>
        </p:nvSpPr>
        <p:spPr/>
        <p:txBody>
          <a:bodyPr/>
          <a:lstStyle/>
          <a:p>
            <a:r>
              <a:rPr lang="en-US"/>
              <a:t>Kum &amp; Go</a:t>
            </a:r>
          </a:p>
        </p:txBody>
      </p:sp>
      <p:sp>
        <p:nvSpPr>
          <p:cNvPr id="4" name="Text Placeholder 3">
            <a:extLst>
              <a:ext uri="{FF2B5EF4-FFF2-40B4-BE49-F238E27FC236}">
                <a16:creationId xmlns:a16="http://schemas.microsoft.com/office/drawing/2014/main" id="{E429CBA1-2A97-EF4F-8C86-1F706C720789}"/>
              </a:ext>
            </a:extLst>
          </p:cNvPr>
          <p:cNvSpPr>
            <a:spLocks noGrp="1"/>
          </p:cNvSpPr>
          <p:nvPr>
            <p:ph type="body" sz="quarter" idx="12"/>
          </p:nvPr>
        </p:nvSpPr>
        <p:spPr/>
        <p:txBody>
          <a:bodyPr vert="horz" lIns="0" tIns="0" rIns="0" bIns="0" rtlCol="0" anchor="b" anchorCtr="0">
            <a:noAutofit/>
          </a:bodyPr>
          <a:lstStyle/>
          <a:p>
            <a:pPr marL="68841" indent="0">
              <a:buNone/>
            </a:pPr>
            <a:endParaRPr lang="en-US"/>
          </a:p>
        </p:txBody>
      </p:sp>
      <p:grpSp>
        <p:nvGrpSpPr>
          <p:cNvPr id="5" name="Group 4">
            <a:extLst>
              <a:ext uri="{FF2B5EF4-FFF2-40B4-BE49-F238E27FC236}">
                <a16:creationId xmlns:a16="http://schemas.microsoft.com/office/drawing/2014/main" id="{F7E9369D-D5CB-1B93-ECCB-A2D77695D96A}"/>
              </a:ext>
            </a:extLst>
          </p:cNvPr>
          <p:cNvGrpSpPr/>
          <p:nvPr/>
        </p:nvGrpSpPr>
        <p:grpSpPr>
          <a:xfrm>
            <a:off x="9739313" y="6000750"/>
            <a:ext cx="2143125" cy="428625"/>
            <a:chOff x="10287000" y="6270073"/>
            <a:chExt cx="2286000" cy="457200"/>
          </a:xfrm>
        </p:grpSpPr>
        <p:sp>
          <p:nvSpPr>
            <p:cNvPr id="6" name="Text Box 38">
              <a:extLst>
                <a:ext uri="{FF2B5EF4-FFF2-40B4-BE49-F238E27FC236}">
                  <a16:creationId xmlns:a16="http://schemas.microsoft.com/office/drawing/2014/main" id="{96564D66-F463-47CF-ECB0-8292F800F0E5}"/>
                </a:ext>
              </a:extLst>
            </p:cNvPr>
            <p:cNvSpPr txBox="1">
              <a:spLocks noChangeArrowheads="1"/>
            </p:cNvSpPr>
            <p:nvPr/>
          </p:nvSpPr>
          <p:spPr bwMode="auto">
            <a:xfrm>
              <a:off x="10287000" y="6270073"/>
              <a:ext cx="2286000" cy="457200"/>
            </a:xfrm>
            <a:prstGeom prst="rect">
              <a:avLst/>
            </a:prstGeom>
            <a:solidFill>
              <a:srgbClr val="FFFFFF"/>
            </a:solidFill>
            <a:ln w="22225">
              <a:solidFill>
                <a:schemeClr val="accent1"/>
              </a:solidFill>
              <a:miter lim="800000"/>
              <a:headEnd/>
              <a:tailEnd/>
            </a:ln>
          </p:spPr>
          <p:txBody>
            <a:bodyPr wrap="square">
              <a:noAutofit/>
            </a:bodyPr>
            <a:lstStyle/>
            <a:p>
              <a:pPr defTabSz="857250">
                <a:spcBef>
                  <a:spcPct val="50000"/>
                </a:spcBef>
              </a:pPr>
              <a:r>
                <a:rPr lang="en-US" sz="938" b="1" u="sng">
                  <a:solidFill>
                    <a:srgbClr val="616365"/>
                  </a:solidFill>
                  <a:latin typeface="Arial" panose="020B0604020202020204"/>
                </a:rPr>
                <a:t>Key</a:t>
              </a:r>
              <a:r>
                <a:rPr lang="en-US" sz="1125" u="sng">
                  <a:solidFill>
                    <a:srgbClr val="616365"/>
                  </a:solidFill>
                  <a:latin typeface="Times New Roman" pitchFamily="18" charset="0"/>
                </a:rPr>
                <a:t>:</a:t>
              </a:r>
            </a:p>
          </p:txBody>
        </p:sp>
        <p:sp>
          <p:nvSpPr>
            <p:cNvPr id="7" name="TextBox 6">
              <a:extLst>
                <a:ext uri="{FF2B5EF4-FFF2-40B4-BE49-F238E27FC236}">
                  <a16:creationId xmlns:a16="http://schemas.microsoft.com/office/drawing/2014/main" id="{4D36203C-B010-C84B-0D12-C83049C218F8}"/>
                </a:ext>
              </a:extLst>
            </p:cNvPr>
            <p:cNvSpPr txBox="1"/>
            <p:nvPr/>
          </p:nvSpPr>
          <p:spPr>
            <a:xfrm>
              <a:off x="10934694" y="6338653"/>
              <a:ext cx="1371600" cy="320040"/>
            </a:xfrm>
            <a:prstGeom prst="rect">
              <a:avLst/>
            </a:prstGeom>
            <a:solidFill>
              <a:srgbClr val="00CCFF"/>
            </a:solidFill>
            <a:ln w="6350" cap="rnd">
              <a:solidFill>
                <a:schemeClr val="tx1"/>
              </a:solidFill>
            </a:ln>
            <a:effectLst>
              <a:outerShdw dist="25400" dir="2700000" algn="ctr" rotWithShape="0">
                <a:srgbClr val="CDCDCD">
                  <a:alpha val="49804"/>
                </a:srgbClr>
              </a:outerShdw>
            </a:effectLst>
          </p:spPr>
          <p:txBody>
            <a:bodyPr wrap="square" lIns="17145" tIns="17145" rIns="17145" bIns="17145" rtlCol="0" anchor="ctr">
              <a:noAutofit/>
            </a:bodyPr>
            <a:lstStyle/>
            <a:p>
              <a:pPr algn="ctr" defTabSz="857250"/>
              <a:r>
                <a:rPr lang="en-US" sz="938">
                  <a:solidFill>
                    <a:srgbClr val="616365"/>
                  </a:solidFill>
                  <a:latin typeface="Arial" panose="020B0604020202020204"/>
                </a:rPr>
                <a:t>RMA Only</a:t>
              </a:r>
            </a:p>
          </p:txBody>
        </p:sp>
      </p:grpSp>
      <p:sp>
        <p:nvSpPr>
          <p:cNvPr id="8" name="TextBox 7">
            <a:extLst>
              <a:ext uri="{FF2B5EF4-FFF2-40B4-BE49-F238E27FC236}">
                <a16:creationId xmlns:a16="http://schemas.microsoft.com/office/drawing/2014/main" id="{A390FDC6-A729-4C2E-9945-CD02DCD21609}"/>
              </a:ext>
            </a:extLst>
          </p:cNvPr>
          <p:cNvSpPr txBox="1"/>
          <p:nvPr/>
        </p:nvSpPr>
        <p:spPr>
          <a:xfrm>
            <a:off x="309563" y="6000750"/>
            <a:ext cx="4286250" cy="428625"/>
          </a:xfrm>
          <a:prstGeom prst="rect">
            <a:avLst/>
          </a:prstGeom>
          <a:ln w="22225">
            <a:solidFill>
              <a:schemeClr val="accent1"/>
            </a:solidFill>
          </a:ln>
        </p:spPr>
        <p:style>
          <a:lnRef idx="2">
            <a:schemeClr val="accent4"/>
          </a:lnRef>
          <a:fillRef idx="1">
            <a:schemeClr val="lt1"/>
          </a:fillRef>
          <a:effectRef idx="0">
            <a:schemeClr val="accent4"/>
          </a:effectRef>
          <a:fontRef idx="minor">
            <a:schemeClr val="dk1"/>
          </a:fontRef>
        </p:style>
        <p:txBody>
          <a:bodyPr wrap="square" rtlCol="0">
            <a:noAutofit/>
          </a:bodyPr>
          <a:lstStyle/>
          <a:p>
            <a:pPr defTabSz="857250">
              <a:spcBef>
                <a:spcPct val="50000"/>
              </a:spcBef>
              <a:spcAft>
                <a:spcPts val="281"/>
              </a:spcAft>
            </a:pPr>
            <a:r>
              <a:rPr lang="en-US" sz="938" b="1">
                <a:solidFill>
                  <a:srgbClr val="616365"/>
                </a:solidFill>
                <a:latin typeface="Arial" panose="020B0604020202020204"/>
              </a:rPr>
              <a:t>Please Note:</a:t>
            </a:r>
          </a:p>
          <a:p>
            <a:pPr defTabSz="857250"/>
            <a:r>
              <a:rPr lang="en-US" sz="938">
                <a:solidFill>
                  <a:srgbClr val="616365"/>
                </a:solidFill>
                <a:latin typeface="Arial" panose="020B0604020202020204"/>
              </a:rPr>
              <a:t>These are census-based RMA geographies</a:t>
            </a:r>
          </a:p>
          <a:p>
            <a:pPr defTabSz="857250"/>
            <a:endParaRPr lang="en-US" sz="938">
              <a:solidFill>
                <a:srgbClr val="616365"/>
              </a:solidFill>
              <a:latin typeface="Arial" panose="020B0604020202020204"/>
            </a:endParaRPr>
          </a:p>
        </p:txBody>
      </p:sp>
      <p:cxnSp>
        <p:nvCxnSpPr>
          <p:cNvPr id="44" name="Straight Connector 43">
            <a:extLst>
              <a:ext uri="{FF2B5EF4-FFF2-40B4-BE49-F238E27FC236}">
                <a16:creationId xmlns:a16="http://schemas.microsoft.com/office/drawing/2014/main" id="{21B4ED3A-4C7F-5E79-7D12-B9F87EC6D2BC}"/>
              </a:ext>
            </a:extLst>
          </p:cNvPr>
          <p:cNvCxnSpPr>
            <a:cxnSpLocks/>
          </p:cNvCxnSpPr>
          <p:nvPr/>
        </p:nvCxnSpPr>
        <p:spPr>
          <a:xfrm>
            <a:off x="6086611" y="1575509"/>
            <a:ext cx="0" cy="338957"/>
          </a:xfrm>
          <a:prstGeom prst="line">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45" name="TextBox 44">
            <a:extLst>
              <a:ext uri="{FF2B5EF4-FFF2-40B4-BE49-F238E27FC236}">
                <a16:creationId xmlns:a16="http://schemas.microsoft.com/office/drawing/2014/main" id="{2BD546B8-FE78-99FD-3873-5C492B75D935}"/>
              </a:ext>
            </a:extLst>
          </p:cNvPr>
          <p:cNvSpPr txBox="1"/>
          <p:nvPr/>
        </p:nvSpPr>
        <p:spPr>
          <a:xfrm>
            <a:off x="7938969" y="1914784"/>
            <a:ext cx="1285875" cy="300038"/>
          </a:xfrm>
          <a:prstGeom prst="rect">
            <a:avLst/>
          </a:prstGeom>
          <a:gradFill>
            <a:gsLst>
              <a:gs pos="0">
                <a:srgbClr val="F0F0F0"/>
              </a:gs>
              <a:gs pos="100000">
                <a:schemeClr val="bg1"/>
              </a:gs>
            </a:gsLst>
            <a:lin ang="16200000" scaled="0"/>
          </a:gradFill>
          <a:ln w="6350" cap="rnd">
            <a:solidFill>
              <a:schemeClr val="tx1"/>
            </a:solidFill>
          </a:ln>
          <a:effectLst>
            <a:outerShdw dist="25400" dir="2700000" algn="ctr" rotWithShape="0">
              <a:srgbClr val="CDCDCD">
                <a:alpha val="49804"/>
              </a:srgbClr>
            </a:outerShdw>
          </a:effectLst>
        </p:spPr>
        <p:txBody>
          <a:bodyPr wrap="square" lIns="18002" tIns="18002" rIns="18002" bIns="18002" rtlCol="0" anchor="ctr">
            <a:noAutofit/>
          </a:bodyPr>
          <a:lstStyle>
            <a:defPPr>
              <a:defRPr lang="en-US"/>
            </a:defPPr>
            <a:lvl1pPr algn="ctr">
              <a:defRPr sz="1000">
                <a:latin typeface="+mj-lt"/>
              </a:defRPr>
            </a:lvl1pPr>
          </a:lstStyle>
          <a:p>
            <a:pPr defTabSz="857250"/>
            <a:r>
              <a:rPr lang="en-US" sz="938">
                <a:solidFill>
                  <a:srgbClr val="616365"/>
                </a:solidFill>
                <a:latin typeface="Arial" panose="020B0604020202020204"/>
              </a:rPr>
              <a:t>KUM N GO </a:t>
            </a:r>
            <a:br>
              <a:rPr lang="en-US" sz="938">
                <a:solidFill>
                  <a:srgbClr val="616365"/>
                </a:solidFill>
                <a:latin typeface="Arial" panose="020B0604020202020204"/>
              </a:rPr>
            </a:br>
            <a:r>
              <a:rPr lang="en-US" sz="938">
                <a:solidFill>
                  <a:srgbClr val="616365"/>
                </a:solidFill>
                <a:latin typeface="Arial" panose="020B0604020202020204"/>
              </a:rPr>
              <a:t>WEST</a:t>
            </a:r>
          </a:p>
        </p:txBody>
      </p:sp>
      <p:sp>
        <p:nvSpPr>
          <p:cNvPr id="46" name="TextBox 45">
            <a:extLst>
              <a:ext uri="{FF2B5EF4-FFF2-40B4-BE49-F238E27FC236}">
                <a16:creationId xmlns:a16="http://schemas.microsoft.com/office/drawing/2014/main" id="{E4D8044E-91FF-13F4-2CC3-78791B761F09}"/>
              </a:ext>
            </a:extLst>
          </p:cNvPr>
          <p:cNvSpPr txBox="1"/>
          <p:nvPr/>
        </p:nvSpPr>
        <p:spPr>
          <a:xfrm>
            <a:off x="5448869" y="1300159"/>
            <a:ext cx="1285875" cy="300038"/>
          </a:xfrm>
          <a:prstGeom prst="rect">
            <a:avLst/>
          </a:prstGeom>
          <a:gradFill>
            <a:gsLst>
              <a:gs pos="0">
                <a:srgbClr val="F0F0F0"/>
              </a:gs>
              <a:gs pos="100000">
                <a:schemeClr val="bg1"/>
              </a:gs>
            </a:gsLst>
            <a:lin ang="16200000" scaled="0"/>
          </a:gradFill>
          <a:ln w="6350" cap="rnd">
            <a:solidFill>
              <a:schemeClr val="tx1"/>
            </a:solidFill>
          </a:ln>
          <a:effectLst>
            <a:outerShdw dist="25400" dir="2700000" algn="ctr" rotWithShape="0">
              <a:srgbClr val="CDCDCD">
                <a:alpha val="49804"/>
              </a:srgbClr>
            </a:outerShdw>
          </a:effectLst>
        </p:spPr>
        <p:txBody>
          <a:bodyPr wrap="square" lIns="18002" tIns="18002" rIns="18002" bIns="18002" rtlCol="0" anchor="ctr">
            <a:noAutofit/>
          </a:bodyPr>
          <a:lstStyle>
            <a:defPPr>
              <a:defRPr lang="en-US"/>
            </a:defPPr>
            <a:lvl1pPr algn="ctr">
              <a:defRPr sz="1000">
                <a:latin typeface="+mj-lt"/>
              </a:defRPr>
            </a:lvl1pPr>
          </a:lstStyle>
          <a:p>
            <a:pPr defTabSz="857250"/>
            <a:r>
              <a:rPr lang="en-US" sz="938">
                <a:solidFill>
                  <a:srgbClr val="616365"/>
                </a:solidFill>
                <a:latin typeface="Arial" panose="020B0604020202020204"/>
              </a:rPr>
              <a:t>KUM N GO </a:t>
            </a:r>
            <a:br>
              <a:rPr lang="en-US" sz="938">
                <a:solidFill>
                  <a:srgbClr val="616365"/>
                </a:solidFill>
                <a:latin typeface="Arial" panose="020B0604020202020204"/>
              </a:rPr>
            </a:br>
            <a:r>
              <a:rPr lang="en-US" sz="938">
                <a:solidFill>
                  <a:srgbClr val="616365"/>
                </a:solidFill>
                <a:latin typeface="Arial" panose="020B0604020202020204"/>
              </a:rPr>
              <a:t>CORP</a:t>
            </a:r>
          </a:p>
        </p:txBody>
      </p:sp>
      <p:cxnSp>
        <p:nvCxnSpPr>
          <p:cNvPr id="47" name="Straight Connector 46">
            <a:extLst>
              <a:ext uri="{FF2B5EF4-FFF2-40B4-BE49-F238E27FC236}">
                <a16:creationId xmlns:a16="http://schemas.microsoft.com/office/drawing/2014/main" id="{3D3E359E-F31A-868B-F974-9A579373D528}"/>
              </a:ext>
            </a:extLst>
          </p:cNvPr>
          <p:cNvCxnSpPr>
            <a:cxnSpLocks/>
          </p:cNvCxnSpPr>
          <p:nvPr/>
        </p:nvCxnSpPr>
        <p:spPr>
          <a:xfrm>
            <a:off x="3598681" y="1727685"/>
            <a:ext cx="4987420" cy="13244"/>
          </a:xfrm>
          <a:prstGeom prst="line">
            <a:avLst/>
          </a:prstGeom>
          <a:ln>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50" name="TextBox 49">
            <a:extLst>
              <a:ext uri="{FF2B5EF4-FFF2-40B4-BE49-F238E27FC236}">
                <a16:creationId xmlns:a16="http://schemas.microsoft.com/office/drawing/2014/main" id="{753D8129-A06A-80B4-B8E2-444FC16899F5}"/>
              </a:ext>
            </a:extLst>
          </p:cNvPr>
          <p:cNvSpPr txBox="1"/>
          <p:nvPr/>
        </p:nvSpPr>
        <p:spPr>
          <a:xfrm>
            <a:off x="2958769" y="1911624"/>
            <a:ext cx="1285875" cy="300038"/>
          </a:xfrm>
          <a:prstGeom prst="rect">
            <a:avLst/>
          </a:prstGeom>
          <a:solidFill>
            <a:srgbClr val="00CCFF"/>
          </a:solidFill>
          <a:ln w="6350" cap="rnd">
            <a:solidFill>
              <a:schemeClr val="tx1"/>
            </a:solidFill>
          </a:ln>
          <a:effectLst>
            <a:outerShdw dist="25400" dir="2700000" algn="ctr" rotWithShape="0">
              <a:srgbClr val="CDCDCD">
                <a:alpha val="49804"/>
              </a:srgbClr>
            </a:outerShdw>
          </a:effectLst>
        </p:spPr>
        <p:txBody>
          <a:bodyPr wrap="square" lIns="17145" tIns="17145" rIns="17145" bIns="17145" rtlCol="0" anchor="ctr">
            <a:noAutofit/>
          </a:bodyPr>
          <a:lstStyle>
            <a:defPPr>
              <a:defRPr lang="en-US"/>
            </a:defPPr>
            <a:lvl1pPr algn="ctr">
              <a:defRPr sz="1000">
                <a:latin typeface="+mj-lt"/>
              </a:defRPr>
            </a:lvl1pPr>
          </a:lstStyle>
          <a:p>
            <a:pPr defTabSz="857250"/>
            <a:r>
              <a:rPr lang="en-US" sz="938">
                <a:solidFill>
                  <a:srgbClr val="616365"/>
                </a:solidFill>
                <a:latin typeface="Arial" panose="020B0604020202020204"/>
              </a:rPr>
              <a:t>KUM N GO </a:t>
            </a:r>
            <a:br>
              <a:rPr lang="en-US" sz="938">
                <a:solidFill>
                  <a:srgbClr val="616365"/>
                </a:solidFill>
                <a:latin typeface="Arial" panose="020B0604020202020204"/>
              </a:rPr>
            </a:br>
            <a:r>
              <a:rPr lang="en-US" sz="938">
                <a:solidFill>
                  <a:srgbClr val="616365"/>
                </a:solidFill>
                <a:latin typeface="Arial" panose="020B0604020202020204"/>
              </a:rPr>
              <a:t>CENTRAL</a:t>
            </a:r>
          </a:p>
        </p:txBody>
      </p:sp>
      <p:sp>
        <p:nvSpPr>
          <p:cNvPr id="55" name="TextBox 54">
            <a:extLst>
              <a:ext uri="{FF2B5EF4-FFF2-40B4-BE49-F238E27FC236}">
                <a16:creationId xmlns:a16="http://schemas.microsoft.com/office/drawing/2014/main" id="{EA7AFA00-9936-4EFB-C05B-008B39DC829E}"/>
              </a:ext>
            </a:extLst>
          </p:cNvPr>
          <p:cNvSpPr txBox="1"/>
          <p:nvPr/>
        </p:nvSpPr>
        <p:spPr>
          <a:xfrm>
            <a:off x="5448869" y="1911624"/>
            <a:ext cx="1285875" cy="300038"/>
          </a:xfrm>
          <a:prstGeom prst="rect">
            <a:avLst/>
          </a:prstGeom>
          <a:gradFill>
            <a:gsLst>
              <a:gs pos="0">
                <a:srgbClr val="F0F0F0"/>
              </a:gs>
              <a:gs pos="100000">
                <a:schemeClr val="bg1"/>
              </a:gs>
            </a:gsLst>
            <a:lin ang="16200000" scaled="0"/>
          </a:gradFill>
          <a:ln w="6350" cap="rnd">
            <a:solidFill>
              <a:schemeClr val="tx1"/>
            </a:solidFill>
          </a:ln>
          <a:effectLst>
            <a:outerShdw dist="25400" dir="2700000" algn="ctr" rotWithShape="0">
              <a:srgbClr val="CDCDCD">
                <a:alpha val="49804"/>
              </a:srgbClr>
            </a:outerShdw>
          </a:effectLst>
        </p:spPr>
        <p:txBody>
          <a:bodyPr wrap="square" lIns="18002" tIns="18002" rIns="18002" bIns="18002" rtlCol="0" anchor="ctr">
            <a:noAutofit/>
          </a:bodyPr>
          <a:lstStyle>
            <a:defPPr>
              <a:defRPr lang="en-US"/>
            </a:defPPr>
            <a:lvl1pPr algn="ctr">
              <a:defRPr sz="1000">
                <a:latin typeface="+mj-lt"/>
              </a:defRPr>
            </a:lvl1pPr>
          </a:lstStyle>
          <a:p>
            <a:pPr defTabSz="857250"/>
            <a:r>
              <a:rPr lang="en-US" sz="938">
                <a:solidFill>
                  <a:srgbClr val="616365"/>
                </a:solidFill>
                <a:latin typeface="Arial" panose="020B0604020202020204"/>
              </a:rPr>
              <a:t>KUM N GO </a:t>
            </a:r>
            <a:br>
              <a:rPr lang="en-US" sz="938">
                <a:solidFill>
                  <a:srgbClr val="616365"/>
                </a:solidFill>
                <a:latin typeface="Arial" panose="020B0604020202020204"/>
              </a:rPr>
            </a:br>
            <a:r>
              <a:rPr lang="en-US" sz="938">
                <a:solidFill>
                  <a:srgbClr val="616365"/>
                </a:solidFill>
                <a:latin typeface="Arial" panose="020B0604020202020204"/>
              </a:rPr>
              <a:t>SOUTH</a:t>
            </a:r>
          </a:p>
        </p:txBody>
      </p:sp>
      <p:cxnSp>
        <p:nvCxnSpPr>
          <p:cNvPr id="59" name="Straight Connector 58">
            <a:extLst>
              <a:ext uri="{FF2B5EF4-FFF2-40B4-BE49-F238E27FC236}">
                <a16:creationId xmlns:a16="http://schemas.microsoft.com/office/drawing/2014/main" id="{152AA332-C951-311F-70CA-8E3194BC6D03}"/>
              </a:ext>
            </a:extLst>
          </p:cNvPr>
          <p:cNvCxnSpPr>
            <a:cxnSpLocks/>
          </p:cNvCxnSpPr>
          <p:nvPr/>
        </p:nvCxnSpPr>
        <p:spPr>
          <a:xfrm flipH="1">
            <a:off x="3598860" y="1734442"/>
            <a:ext cx="4694" cy="180023"/>
          </a:xfrm>
          <a:prstGeom prst="line">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60" name="Straight Connector 59">
            <a:extLst>
              <a:ext uri="{FF2B5EF4-FFF2-40B4-BE49-F238E27FC236}">
                <a16:creationId xmlns:a16="http://schemas.microsoft.com/office/drawing/2014/main" id="{39E759A4-5354-57C1-CEBA-9BDEA4122764}"/>
              </a:ext>
            </a:extLst>
          </p:cNvPr>
          <p:cNvCxnSpPr>
            <a:cxnSpLocks/>
          </p:cNvCxnSpPr>
          <p:nvPr/>
        </p:nvCxnSpPr>
        <p:spPr>
          <a:xfrm flipH="1">
            <a:off x="8586102" y="1734442"/>
            <a:ext cx="4694" cy="180023"/>
          </a:xfrm>
          <a:prstGeom prst="line">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382141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2" name="Straight Connector 41">
            <a:extLst>
              <a:ext uri="{FF2B5EF4-FFF2-40B4-BE49-F238E27FC236}">
                <a16:creationId xmlns:a16="http://schemas.microsoft.com/office/drawing/2014/main" id="{8BE5AF18-8D87-F039-A294-E36CF2E1BD9C}"/>
              </a:ext>
            </a:extLst>
          </p:cNvPr>
          <p:cNvCxnSpPr>
            <a:cxnSpLocks/>
          </p:cNvCxnSpPr>
          <p:nvPr/>
        </p:nvCxnSpPr>
        <p:spPr>
          <a:xfrm>
            <a:off x="8586100" y="2181658"/>
            <a:ext cx="0" cy="204964"/>
          </a:xfrm>
          <a:prstGeom prst="line">
            <a:avLst/>
          </a:prstGeom>
          <a:ln>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66990DA0-DD1B-EE4F-234E-C6F18A277742}"/>
              </a:ext>
            </a:extLst>
          </p:cNvPr>
          <p:cNvCxnSpPr>
            <a:cxnSpLocks/>
          </p:cNvCxnSpPr>
          <p:nvPr/>
        </p:nvCxnSpPr>
        <p:spPr>
          <a:xfrm>
            <a:off x="6097343" y="2181658"/>
            <a:ext cx="0" cy="204964"/>
          </a:xfrm>
          <a:prstGeom prst="line">
            <a:avLst/>
          </a:prstGeom>
          <a:ln>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E15CFC87-1CF9-D72D-3369-A6F754C23FB2}"/>
              </a:ext>
            </a:extLst>
          </p:cNvPr>
          <p:cNvCxnSpPr>
            <a:cxnSpLocks/>
          </p:cNvCxnSpPr>
          <p:nvPr/>
        </p:nvCxnSpPr>
        <p:spPr>
          <a:xfrm>
            <a:off x="6086611" y="1575509"/>
            <a:ext cx="0" cy="338957"/>
          </a:xfrm>
          <a:prstGeom prst="line">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EB770C52-224E-13D7-7BB0-C0798D2EF0D4}"/>
              </a:ext>
            </a:extLst>
          </p:cNvPr>
          <p:cNvSpPr>
            <a:spLocks noGrp="1"/>
          </p:cNvSpPr>
          <p:nvPr>
            <p:ph type="title"/>
          </p:nvPr>
        </p:nvSpPr>
        <p:spPr/>
        <p:txBody>
          <a:bodyPr/>
          <a:lstStyle/>
          <a:p>
            <a:r>
              <a:rPr lang="en-US"/>
              <a:t>Loves’s Travel Stops and Country Stores</a:t>
            </a:r>
          </a:p>
        </p:txBody>
      </p:sp>
      <p:sp>
        <p:nvSpPr>
          <p:cNvPr id="3" name="Text Placeholder 2">
            <a:extLst>
              <a:ext uri="{FF2B5EF4-FFF2-40B4-BE49-F238E27FC236}">
                <a16:creationId xmlns:a16="http://schemas.microsoft.com/office/drawing/2014/main" id="{A69D2B0E-A91C-1421-96C6-C0F0EE5157C7}"/>
              </a:ext>
            </a:extLst>
          </p:cNvPr>
          <p:cNvSpPr>
            <a:spLocks noGrp="1"/>
          </p:cNvSpPr>
          <p:nvPr>
            <p:ph type="body" sz="quarter" idx="12"/>
          </p:nvPr>
        </p:nvSpPr>
        <p:spPr/>
        <p:txBody>
          <a:bodyPr/>
          <a:lstStyle/>
          <a:p>
            <a:pPr marL="67764" indent="0">
              <a:buNone/>
            </a:pPr>
            <a:endParaRPr lang="en-US"/>
          </a:p>
        </p:txBody>
      </p:sp>
      <p:sp>
        <p:nvSpPr>
          <p:cNvPr id="6" name="TextBox 5">
            <a:extLst>
              <a:ext uri="{FF2B5EF4-FFF2-40B4-BE49-F238E27FC236}">
                <a16:creationId xmlns:a16="http://schemas.microsoft.com/office/drawing/2014/main" id="{F1203834-A829-4EC6-F68F-017C6F5909D2}"/>
              </a:ext>
            </a:extLst>
          </p:cNvPr>
          <p:cNvSpPr txBox="1"/>
          <p:nvPr/>
        </p:nvSpPr>
        <p:spPr>
          <a:xfrm>
            <a:off x="7938969" y="1914784"/>
            <a:ext cx="1285875" cy="300038"/>
          </a:xfrm>
          <a:prstGeom prst="rect">
            <a:avLst/>
          </a:prstGeom>
          <a:gradFill>
            <a:gsLst>
              <a:gs pos="0">
                <a:srgbClr val="F0F0F0"/>
              </a:gs>
              <a:gs pos="100000">
                <a:schemeClr val="bg1"/>
              </a:gs>
            </a:gsLst>
            <a:lin ang="16200000" scaled="0"/>
          </a:gradFill>
          <a:ln w="6350" cap="rnd">
            <a:solidFill>
              <a:schemeClr val="tx1"/>
            </a:solidFill>
          </a:ln>
          <a:effectLst>
            <a:outerShdw dist="25400" dir="2700000" algn="ctr" rotWithShape="0">
              <a:srgbClr val="CDCDCD">
                <a:alpha val="49804"/>
              </a:srgbClr>
            </a:outerShdw>
          </a:effectLst>
        </p:spPr>
        <p:txBody>
          <a:bodyPr wrap="square" lIns="18002" tIns="18002" rIns="18002" bIns="18002" rtlCol="0" anchor="ctr">
            <a:noAutofit/>
          </a:bodyPr>
          <a:lstStyle>
            <a:defPPr>
              <a:defRPr lang="en-US"/>
            </a:defPPr>
            <a:lvl1pPr algn="ctr">
              <a:defRPr sz="1000">
                <a:latin typeface="+mj-lt"/>
              </a:defRPr>
            </a:lvl1pPr>
          </a:lstStyle>
          <a:p>
            <a:pPr defTabSz="857250"/>
            <a:r>
              <a:rPr lang="en-US" sz="938">
                <a:solidFill>
                  <a:srgbClr val="616365"/>
                </a:solidFill>
                <a:latin typeface="Arial" panose="020B0604020202020204"/>
              </a:rPr>
              <a:t>LOVE’S </a:t>
            </a:r>
            <a:br>
              <a:rPr lang="en-US" sz="938">
                <a:solidFill>
                  <a:srgbClr val="616365"/>
                </a:solidFill>
                <a:latin typeface="Arial" panose="020B0604020202020204"/>
              </a:rPr>
            </a:br>
            <a:r>
              <a:rPr lang="en-US" sz="938">
                <a:solidFill>
                  <a:srgbClr val="616365"/>
                </a:solidFill>
                <a:latin typeface="Arial" panose="020B0604020202020204"/>
              </a:rPr>
              <a:t>WEST</a:t>
            </a:r>
          </a:p>
        </p:txBody>
      </p:sp>
      <p:sp>
        <p:nvSpPr>
          <p:cNvPr id="9" name="TextBox 8">
            <a:extLst>
              <a:ext uri="{FF2B5EF4-FFF2-40B4-BE49-F238E27FC236}">
                <a16:creationId xmlns:a16="http://schemas.microsoft.com/office/drawing/2014/main" id="{79D9BEAE-2B87-FD1D-9026-6738AF7BBBAE}"/>
              </a:ext>
            </a:extLst>
          </p:cNvPr>
          <p:cNvSpPr txBox="1"/>
          <p:nvPr/>
        </p:nvSpPr>
        <p:spPr>
          <a:xfrm>
            <a:off x="5448869" y="1300159"/>
            <a:ext cx="1285875" cy="300038"/>
          </a:xfrm>
          <a:prstGeom prst="rect">
            <a:avLst/>
          </a:prstGeom>
          <a:gradFill>
            <a:gsLst>
              <a:gs pos="0">
                <a:srgbClr val="F0F0F0"/>
              </a:gs>
              <a:gs pos="100000">
                <a:schemeClr val="bg1"/>
              </a:gs>
            </a:gsLst>
            <a:lin ang="16200000" scaled="0"/>
          </a:gradFill>
          <a:ln w="6350" cap="rnd">
            <a:solidFill>
              <a:schemeClr val="tx1"/>
            </a:solidFill>
          </a:ln>
          <a:effectLst>
            <a:outerShdw dist="25400" dir="2700000" algn="ctr" rotWithShape="0">
              <a:srgbClr val="CDCDCD">
                <a:alpha val="49804"/>
              </a:srgbClr>
            </a:outerShdw>
          </a:effectLst>
        </p:spPr>
        <p:txBody>
          <a:bodyPr wrap="square" lIns="18002" tIns="18002" rIns="18002" bIns="18002" rtlCol="0" anchor="ctr">
            <a:noAutofit/>
          </a:bodyPr>
          <a:lstStyle>
            <a:defPPr>
              <a:defRPr lang="en-US"/>
            </a:defPPr>
            <a:lvl1pPr algn="ctr">
              <a:defRPr sz="1000">
                <a:latin typeface="+mj-lt"/>
              </a:defRPr>
            </a:lvl1pPr>
          </a:lstStyle>
          <a:p>
            <a:pPr defTabSz="857250"/>
            <a:r>
              <a:rPr lang="en-US" sz="938">
                <a:solidFill>
                  <a:srgbClr val="616365"/>
                </a:solidFill>
                <a:latin typeface="Arial" panose="020B0604020202020204"/>
              </a:rPr>
              <a:t>LOVE’S </a:t>
            </a:r>
            <a:br>
              <a:rPr lang="en-US" sz="938">
                <a:solidFill>
                  <a:srgbClr val="616365"/>
                </a:solidFill>
                <a:latin typeface="Arial" panose="020B0604020202020204"/>
              </a:rPr>
            </a:br>
            <a:r>
              <a:rPr lang="en-US" sz="938">
                <a:solidFill>
                  <a:srgbClr val="616365"/>
                </a:solidFill>
                <a:latin typeface="Arial" panose="020B0604020202020204"/>
              </a:rPr>
              <a:t>CORP</a:t>
            </a:r>
          </a:p>
        </p:txBody>
      </p:sp>
      <p:cxnSp>
        <p:nvCxnSpPr>
          <p:cNvPr id="13" name="Straight Connector 12">
            <a:extLst>
              <a:ext uri="{FF2B5EF4-FFF2-40B4-BE49-F238E27FC236}">
                <a16:creationId xmlns:a16="http://schemas.microsoft.com/office/drawing/2014/main" id="{67DBC206-67B9-FA41-73BC-B3A3571E8600}"/>
              </a:ext>
            </a:extLst>
          </p:cNvPr>
          <p:cNvCxnSpPr>
            <a:cxnSpLocks/>
          </p:cNvCxnSpPr>
          <p:nvPr/>
        </p:nvCxnSpPr>
        <p:spPr>
          <a:xfrm>
            <a:off x="3598681" y="1727685"/>
            <a:ext cx="4987420" cy="13244"/>
          </a:xfrm>
          <a:prstGeom prst="line">
            <a:avLst/>
          </a:prstGeom>
          <a:ln>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57" name="TextBox 56">
            <a:extLst>
              <a:ext uri="{FF2B5EF4-FFF2-40B4-BE49-F238E27FC236}">
                <a16:creationId xmlns:a16="http://schemas.microsoft.com/office/drawing/2014/main" id="{7FA7FE87-3A76-D102-2BA1-5FD60B6275D8}"/>
              </a:ext>
            </a:extLst>
          </p:cNvPr>
          <p:cNvSpPr txBox="1"/>
          <p:nvPr/>
        </p:nvSpPr>
        <p:spPr>
          <a:xfrm>
            <a:off x="8172876" y="2510825"/>
            <a:ext cx="1285875" cy="300038"/>
          </a:xfrm>
          <a:prstGeom prst="rect">
            <a:avLst/>
          </a:prstGeom>
          <a:gradFill>
            <a:gsLst>
              <a:gs pos="0">
                <a:srgbClr val="F0F0F0"/>
              </a:gs>
              <a:gs pos="100000">
                <a:schemeClr val="bg1"/>
              </a:gs>
            </a:gsLst>
            <a:lin ang="16200000" scaled="0"/>
          </a:gradFill>
          <a:ln w="6350" cap="rnd">
            <a:solidFill>
              <a:schemeClr val="tx1"/>
            </a:solidFill>
          </a:ln>
          <a:effectLst>
            <a:outerShdw dist="25400" dir="2700000" algn="ctr" rotWithShape="0">
              <a:srgbClr val="CDCDCD">
                <a:alpha val="49804"/>
              </a:srgbClr>
            </a:outerShdw>
          </a:effectLst>
        </p:spPr>
        <p:txBody>
          <a:bodyPr wrap="square" lIns="18002" tIns="18002" rIns="18002" bIns="18002" rtlCol="0" anchor="ctr">
            <a:noAutofit/>
          </a:bodyPr>
          <a:lstStyle>
            <a:defPPr>
              <a:defRPr lang="en-US"/>
            </a:defPPr>
            <a:lvl1pPr algn="ctr">
              <a:defRPr sz="1000">
                <a:latin typeface="+mj-lt"/>
              </a:defRPr>
            </a:lvl1pPr>
          </a:lstStyle>
          <a:p>
            <a:pPr defTabSz="857250"/>
            <a:r>
              <a:rPr lang="en-US" sz="938">
                <a:solidFill>
                  <a:srgbClr val="616365"/>
                </a:solidFill>
                <a:latin typeface="Arial" panose="020B0604020202020204"/>
              </a:rPr>
              <a:t>LOVE’S </a:t>
            </a:r>
            <a:br>
              <a:rPr lang="en-US" sz="938">
                <a:solidFill>
                  <a:srgbClr val="616365"/>
                </a:solidFill>
                <a:latin typeface="Arial" panose="020B0604020202020204"/>
              </a:rPr>
            </a:br>
            <a:r>
              <a:rPr lang="en-US" sz="938">
                <a:solidFill>
                  <a:srgbClr val="616365"/>
                </a:solidFill>
                <a:latin typeface="Arial" panose="020B0604020202020204"/>
              </a:rPr>
              <a:t>DIV 1910</a:t>
            </a:r>
          </a:p>
        </p:txBody>
      </p:sp>
      <p:sp>
        <p:nvSpPr>
          <p:cNvPr id="60" name="TextBox 59">
            <a:extLst>
              <a:ext uri="{FF2B5EF4-FFF2-40B4-BE49-F238E27FC236}">
                <a16:creationId xmlns:a16="http://schemas.microsoft.com/office/drawing/2014/main" id="{FCB2D181-DB75-D62B-69B6-665F493E5D2C}"/>
              </a:ext>
            </a:extLst>
          </p:cNvPr>
          <p:cNvSpPr txBox="1"/>
          <p:nvPr/>
        </p:nvSpPr>
        <p:spPr>
          <a:xfrm>
            <a:off x="8172876" y="3116184"/>
            <a:ext cx="1285875" cy="300038"/>
          </a:xfrm>
          <a:prstGeom prst="rect">
            <a:avLst/>
          </a:prstGeom>
          <a:gradFill>
            <a:gsLst>
              <a:gs pos="0">
                <a:srgbClr val="F0F0F0"/>
              </a:gs>
              <a:gs pos="100000">
                <a:schemeClr val="bg1"/>
              </a:gs>
            </a:gsLst>
            <a:lin ang="16200000" scaled="0"/>
          </a:gradFill>
          <a:ln w="6350" cap="rnd">
            <a:solidFill>
              <a:schemeClr val="tx1"/>
            </a:solidFill>
          </a:ln>
          <a:effectLst>
            <a:outerShdw dist="25400" dir="2700000" algn="ctr" rotWithShape="0">
              <a:srgbClr val="CDCDCD">
                <a:alpha val="49804"/>
              </a:srgbClr>
            </a:outerShdw>
          </a:effectLst>
        </p:spPr>
        <p:txBody>
          <a:bodyPr wrap="square" lIns="18002" tIns="18002" rIns="18002" bIns="18002" rtlCol="0" anchor="ctr">
            <a:noAutofit/>
          </a:bodyPr>
          <a:lstStyle>
            <a:defPPr>
              <a:defRPr lang="en-US"/>
            </a:defPPr>
            <a:lvl1pPr algn="ctr">
              <a:defRPr sz="1000">
                <a:latin typeface="+mj-lt"/>
              </a:defRPr>
            </a:lvl1pPr>
          </a:lstStyle>
          <a:p>
            <a:pPr defTabSz="857250"/>
            <a:r>
              <a:rPr lang="en-US" sz="938">
                <a:solidFill>
                  <a:srgbClr val="616365"/>
                </a:solidFill>
                <a:latin typeface="Arial" panose="020B0604020202020204"/>
              </a:rPr>
              <a:t>LOVE’S </a:t>
            </a:r>
            <a:br>
              <a:rPr lang="en-US" sz="938">
                <a:solidFill>
                  <a:srgbClr val="616365"/>
                </a:solidFill>
                <a:latin typeface="Arial" panose="020B0604020202020204"/>
              </a:rPr>
            </a:br>
            <a:r>
              <a:rPr lang="en-US" sz="938">
                <a:solidFill>
                  <a:srgbClr val="616365"/>
                </a:solidFill>
                <a:latin typeface="Arial" panose="020B0604020202020204"/>
              </a:rPr>
              <a:t>DIV 1940</a:t>
            </a:r>
          </a:p>
        </p:txBody>
      </p:sp>
      <p:sp>
        <p:nvSpPr>
          <p:cNvPr id="5" name="TextBox 4">
            <a:extLst>
              <a:ext uri="{FF2B5EF4-FFF2-40B4-BE49-F238E27FC236}">
                <a16:creationId xmlns:a16="http://schemas.microsoft.com/office/drawing/2014/main" id="{B0A98733-BD1E-B574-A551-95B65899D00D}"/>
              </a:ext>
            </a:extLst>
          </p:cNvPr>
          <p:cNvSpPr txBox="1"/>
          <p:nvPr/>
        </p:nvSpPr>
        <p:spPr>
          <a:xfrm>
            <a:off x="2958769" y="1911624"/>
            <a:ext cx="1285875" cy="300038"/>
          </a:xfrm>
          <a:prstGeom prst="rect">
            <a:avLst/>
          </a:prstGeom>
          <a:gradFill>
            <a:gsLst>
              <a:gs pos="0">
                <a:srgbClr val="F0F0F0"/>
              </a:gs>
              <a:gs pos="100000">
                <a:schemeClr val="bg1"/>
              </a:gs>
            </a:gsLst>
            <a:lin ang="16200000" scaled="0"/>
          </a:gradFill>
          <a:ln w="6350" cap="rnd">
            <a:solidFill>
              <a:schemeClr val="tx1"/>
            </a:solidFill>
          </a:ln>
          <a:effectLst>
            <a:outerShdw dist="25400" dir="2700000" algn="ctr" rotWithShape="0">
              <a:srgbClr val="CDCDCD">
                <a:alpha val="49804"/>
              </a:srgbClr>
            </a:outerShdw>
          </a:effectLst>
        </p:spPr>
        <p:txBody>
          <a:bodyPr wrap="square" lIns="18002" tIns="18002" rIns="18002" bIns="18002" rtlCol="0" anchor="ctr">
            <a:noAutofit/>
          </a:bodyPr>
          <a:lstStyle>
            <a:defPPr>
              <a:defRPr lang="en-US"/>
            </a:defPPr>
            <a:lvl1pPr algn="ctr">
              <a:defRPr sz="1000">
                <a:latin typeface="+mj-lt"/>
              </a:defRPr>
            </a:lvl1pPr>
          </a:lstStyle>
          <a:p>
            <a:pPr defTabSz="857250"/>
            <a:r>
              <a:rPr lang="en-US" sz="938">
                <a:solidFill>
                  <a:srgbClr val="616365"/>
                </a:solidFill>
                <a:latin typeface="Arial" panose="020B0604020202020204"/>
              </a:rPr>
              <a:t>LOVE’S </a:t>
            </a:r>
            <a:br>
              <a:rPr lang="en-US" sz="938">
                <a:solidFill>
                  <a:srgbClr val="616365"/>
                </a:solidFill>
                <a:latin typeface="Arial" panose="020B0604020202020204"/>
              </a:rPr>
            </a:br>
            <a:r>
              <a:rPr lang="en-US" sz="938">
                <a:solidFill>
                  <a:srgbClr val="616365"/>
                </a:solidFill>
                <a:latin typeface="Arial" panose="020B0604020202020204"/>
              </a:rPr>
              <a:t>DIV 1900</a:t>
            </a:r>
          </a:p>
        </p:txBody>
      </p:sp>
      <p:sp>
        <p:nvSpPr>
          <p:cNvPr id="14" name="TextBox 13">
            <a:extLst>
              <a:ext uri="{FF2B5EF4-FFF2-40B4-BE49-F238E27FC236}">
                <a16:creationId xmlns:a16="http://schemas.microsoft.com/office/drawing/2014/main" id="{5D4FE7A9-9D9D-9A50-C0AC-9A353A6749EB}"/>
              </a:ext>
            </a:extLst>
          </p:cNvPr>
          <p:cNvSpPr txBox="1"/>
          <p:nvPr/>
        </p:nvSpPr>
        <p:spPr>
          <a:xfrm>
            <a:off x="5682775" y="2508456"/>
            <a:ext cx="1285875" cy="300038"/>
          </a:xfrm>
          <a:prstGeom prst="rect">
            <a:avLst/>
          </a:prstGeom>
          <a:gradFill>
            <a:gsLst>
              <a:gs pos="0">
                <a:srgbClr val="F0F0F0"/>
              </a:gs>
              <a:gs pos="100000">
                <a:schemeClr val="bg1"/>
              </a:gs>
            </a:gsLst>
            <a:lin ang="16200000" scaled="0"/>
          </a:gradFill>
          <a:ln w="6350" cap="rnd">
            <a:solidFill>
              <a:schemeClr val="tx1"/>
            </a:solidFill>
          </a:ln>
          <a:effectLst>
            <a:outerShdw dist="25400" dir="2700000" algn="ctr" rotWithShape="0">
              <a:srgbClr val="CDCDCD">
                <a:alpha val="49804"/>
              </a:srgbClr>
            </a:outerShdw>
          </a:effectLst>
        </p:spPr>
        <p:txBody>
          <a:bodyPr wrap="square" lIns="18002" tIns="18002" rIns="18002" bIns="18002" rtlCol="0" anchor="ctr">
            <a:noAutofit/>
          </a:bodyPr>
          <a:lstStyle>
            <a:defPPr>
              <a:defRPr lang="en-US"/>
            </a:defPPr>
            <a:lvl1pPr algn="ctr">
              <a:defRPr sz="1000">
                <a:latin typeface="+mj-lt"/>
              </a:defRPr>
            </a:lvl1pPr>
          </a:lstStyle>
          <a:p>
            <a:pPr defTabSz="857250"/>
            <a:r>
              <a:rPr lang="en-US" sz="938">
                <a:solidFill>
                  <a:srgbClr val="616365"/>
                </a:solidFill>
                <a:latin typeface="Arial" panose="020B0604020202020204"/>
              </a:rPr>
              <a:t>LOVE’S </a:t>
            </a:r>
            <a:br>
              <a:rPr lang="en-US" sz="938">
                <a:solidFill>
                  <a:srgbClr val="616365"/>
                </a:solidFill>
                <a:latin typeface="Arial" panose="020B0604020202020204"/>
              </a:rPr>
            </a:br>
            <a:r>
              <a:rPr lang="en-US" sz="938">
                <a:solidFill>
                  <a:srgbClr val="616365"/>
                </a:solidFill>
                <a:latin typeface="Arial" panose="020B0604020202020204"/>
              </a:rPr>
              <a:t>DIV 1920</a:t>
            </a:r>
          </a:p>
        </p:txBody>
      </p:sp>
      <p:sp>
        <p:nvSpPr>
          <p:cNvPr id="36" name="TextBox 35">
            <a:extLst>
              <a:ext uri="{FF2B5EF4-FFF2-40B4-BE49-F238E27FC236}">
                <a16:creationId xmlns:a16="http://schemas.microsoft.com/office/drawing/2014/main" id="{367E25EC-BCC8-477F-DD28-69FD08F3C968}"/>
              </a:ext>
            </a:extLst>
          </p:cNvPr>
          <p:cNvSpPr txBox="1"/>
          <p:nvPr/>
        </p:nvSpPr>
        <p:spPr>
          <a:xfrm>
            <a:off x="5682775" y="3114605"/>
            <a:ext cx="1285875" cy="300038"/>
          </a:xfrm>
          <a:prstGeom prst="rect">
            <a:avLst/>
          </a:prstGeom>
          <a:gradFill>
            <a:gsLst>
              <a:gs pos="0">
                <a:srgbClr val="F0F0F0"/>
              </a:gs>
              <a:gs pos="100000">
                <a:schemeClr val="bg1"/>
              </a:gs>
            </a:gsLst>
            <a:lin ang="16200000" scaled="0"/>
          </a:gradFill>
          <a:ln w="6350" cap="rnd">
            <a:solidFill>
              <a:schemeClr val="tx1"/>
            </a:solidFill>
          </a:ln>
          <a:effectLst>
            <a:outerShdw dist="25400" dir="2700000" algn="ctr" rotWithShape="0">
              <a:srgbClr val="CDCDCD">
                <a:alpha val="49804"/>
              </a:srgbClr>
            </a:outerShdw>
          </a:effectLst>
        </p:spPr>
        <p:txBody>
          <a:bodyPr wrap="square" lIns="18002" tIns="18002" rIns="18002" bIns="18002" rtlCol="0" anchor="ctr">
            <a:noAutofit/>
          </a:bodyPr>
          <a:lstStyle>
            <a:defPPr>
              <a:defRPr lang="en-US"/>
            </a:defPPr>
            <a:lvl1pPr algn="ctr">
              <a:defRPr sz="1000">
                <a:latin typeface="+mj-lt"/>
              </a:defRPr>
            </a:lvl1pPr>
          </a:lstStyle>
          <a:p>
            <a:pPr defTabSz="857250"/>
            <a:r>
              <a:rPr lang="en-US" sz="938">
                <a:solidFill>
                  <a:srgbClr val="616365"/>
                </a:solidFill>
                <a:latin typeface="Arial" panose="020B0604020202020204"/>
              </a:rPr>
              <a:t>LOVE’S </a:t>
            </a:r>
            <a:br>
              <a:rPr lang="en-US" sz="938">
                <a:solidFill>
                  <a:srgbClr val="616365"/>
                </a:solidFill>
                <a:latin typeface="Arial" panose="020B0604020202020204"/>
              </a:rPr>
            </a:br>
            <a:r>
              <a:rPr lang="en-US" sz="938">
                <a:solidFill>
                  <a:srgbClr val="616365"/>
                </a:solidFill>
                <a:latin typeface="Arial" panose="020B0604020202020204"/>
              </a:rPr>
              <a:t>DIV 1930</a:t>
            </a:r>
          </a:p>
        </p:txBody>
      </p:sp>
      <p:sp>
        <p:nvSpPr>
          <p:cNvPr id="37" name="TextBox 36">
            <a:extLst>
              <a:ext uri="{FF2B5EF4-FFF2-40B4-BE49-F238E27FC236}">
                <a16:creationId xmlns:a16="http://schemas.microsoft.com/office/drawing/2014/main" id="{D212B2D7-F45A-9E11-D030-E2C8E4FDE718}"/>
              </a:ext>
            </a:extLst>
          </p:cNvPr>
          <p:cNvSpPr txBox="1"/>
          <p:nvPr/>
        </p:nvSpPr>
        <p:spPr>
          <a:xfrm>
            <a:off x="5682775" y="3720755"/>
            <a:ext cx="1285875" cy="300038"/>
          </a:xfrm>
          <a:prstGeom prst="rect">
            <a:avLst/>
          </a:prstGeom>
          <a:gradFill>
            <a:gsLst>
              <a:gs pos="0">
                <a:srgbClr val="F0F0F0"/>
              </a:gs>
              <a:gs pos="100000">
                <a:schemeClr val="bg1"/>
              </a:gs>
            </a:gsLst>
            <a:lin ang="16200000" scaled="0"/>
          </a:gradFill>
          <a:ln w="6350" cap="rnd">
            <a:solidFill>
              <a:schemeClr val="tx1"/>
            </a:solidFill>
          </a:ln>
          <a:effectLst>
            <a:outerShdw dist="25400" dir="2700000" algn="ctr" rotWithShape="0">
              <a:srgbClr val="CDCDCD">
                <a:alpha val="49804"/>
              </a:srgbClr>
            </a:outerShdw>
          </a:effectLst>
        </p:spPr>
        <p:txBody>
          <a:bodyPr wrap="square" lIns="18002" tIns="18002" rIns="18002" bIns="18002" rtlCol="0" anchor="ctr">
            <a:noAutofit/>
          </a:bodyPr>
          <a:lstStyle>
            <a:defPPr>
              <a:defRPr lang="en-US"/>
            </a:defPPr>
            <a:lvl1pPr algn="ctr">
              <a:defRPr sz="1000">
                <a:latin typeface="+mj-lt"/>
              </a:defRPr>
            </a:lvl1pPr>
          </a:lstStyle>
          <a:p>
            <a:pPr defTabSz="857250"/>
            <a:r>
              <a:rPr lang="en-US" sz="938">
                <a:solidFill>
                  <a:srgbClr val="616365"/>
                </a:solidFill>
                <a:latin typeface="Arial" panose="020B0604020202020204"/>
              </a:rPr>
              <a:t>LOVE’S </a:t>
            </a:r>
            <a:br>
              <a:rPr lang="en-US" sz="938">
                <a:solidFill>
                  <a:srgbClr val="616365"/>
                </a:solidFill>
                <a:latin typeface="Arial" panose="020B0604020202020204"/>
              </a:rPr>
            </a:br>
            <a:r>
              <a:rPr lang="en-US" sz="938">
                <a:solidFill>
                  <a:srgbClr val="616365"/>
                </a:solidFill>
                <a:latin typeface="Arial" panose="020B0604020202020204"/>
              </a:rPr>
              <a:t>DIV 1960</a:t>
            </a:r>
          </a:p>
        </p:txBody>
      </p:sp>
      <p:sp>
        <p:nvSpPr>
          <p:cNvPr id="38" name="TextBox 37">
            <a:extLst>
              <a:ext uri="{FF2B5EF4-FFF2-40B4-BE49-F238E27FC236}">
                <a16:creationId xmlns:a16="http://schemas.microsoft.com/office/drawing/2014/main" id="{BC3C7DC9-EE86-B290-024F-6DDBFB69DEEE}"/>
              </a:ext>
            </a:extLst>
          </p:cNvPr>
          <p:cNvSpPr txBox="1"/>
          <p:nvPr/>
        </p:nvSpPr>
        <p:spPr>
          <a:xfrm>
            <a:off x="5682775" y="4326904"/>
            <a:ext cx="1285875" cy="300038"/>
          </a:xfrm>
          <a:prstGeom prst="rect">
            <a:avLst/>
          </a:prstGeom>
          <a:gradFill>
            <a:gsLst>
              <a:gs pos="0">
                <a:srgbClr val="F0F0F0"/>
              </a:gs>
              <a:gs pos="100000">
                <a:schemeClr val="bg1"/>
              </a:gs>
            </a:gsLst>
            <a:lin ang="16200000" scaled="0"/>
          </a:gradFill>
          <a:ln w="6350" cap="rnd">
            <a:solidFill>
              <a:schemeClr val="tx1"/>
            </a:solidFill>
          </a:ln>
          <a:effectLst>
            <a:outerShdw dist="25400" dir="2700000" algn="ctr" rotWithShape="0">
              <a:srgbClr val="CDCDCD">
                <a:alpha val="49804"/>
              </a:srgbClr>
            </a:outerShdw>
          </a:effectLst>
        </p:spPr>
        <p:txBody>
          <a:bodyPr wrap="square" lIns="18002" tIns="18002" rIns="18002" bIns="18002" rtlCol="0" anchor="ctr">
            <a:noAutofit/>
          </a:bodyPr>
          <a:lstStyle>
            <a:defPPr>
              <a:defRPr lang="en-US"/>
            </a:defPPr>
            <a:lvl1pPr algn="ctr">
              <a:defRPr sz="1000">
                <a:latin typeface="+mj-lt"/>
              </a:defRPr>
            </a:lvl1pPr>
          </a:lstStyle>
          <a:p>
            <a:pPr defTabSz="857250"/>
            <a:r>
              <a:rPr lang="en-US" sz="938">
                <a:solidFill>
                  <a:srgbClr val="616365"/>
                </a:solidFill>
                <a:latin typeface="Arial" panose="020B0604020202020204"/>
              </a:rPr>
              <a:t>LOVE’S </a:t>
            </a:r>
            <a:br>
              <a:rPr lang="en-US" sz="938">
                <a:solidFill>
                  <a:srgbClr val="616365"/>
                </a:solidFill>
                <a:latin typeface="Arial" panose="020B0604020202020204"/>
              </a:rPr>
            </a:br>
            <a:r>
              <a:rPr lang="en-US" sz="938">
                <a:solidFill>
                  <a:srgbClr val="616365"/>
                </a:solidFill>
                <a:latin typeface="Arial" panose="020B0604020202020204"/>
              </a:rPr>
              <a:t>DIV 1980</a:t>
            </a:r>
          </a:p>
        </p:txBody>
      </p:sp>
      <p:sp>
        <p:nvSpPr>
          <p:cNvPr id="32" name="TextBox 31">
            <a:extLst>
              <a:ext uri="{FF2B5EF4-FFF2-40B4-BE49-F238E27FC236}">
                <a16:creationId xmlns:a16="http://schemas.microsoft.com/office/drawing/2014/main" id="{E92AB7B3-F93C-3B8B-8CD3-B3E5C6F985DC}"/>
              </a:ext>
            </a:extLst>
          </p:cNvPr>
          <p:cNvSpPr txBox="1"/>
          <p:nvPr/>
        </p:nvSpPr>
        <p:spPr>
          <a:xfrm>
            <a:off x="5448869" y="1911624"/>
            <a:ext cx="1285875" cy="300038"/>
          </a:xfrm>
          <a:prstGeom prst="rect">
            <a:avLst/>
          </a:prstGeom>
          <a:gradFill>
            <a:gsLst>
              <a:gs pos="0">
                <a:srgbClr val="F0F0F0"/>
              </a:gs>
              <a:gs pos="100000">
                <a:schemeClr val="bg1"/>
              </a:gs>
            </a:gsLst>
            <a:lin ang="16200000" scaled="0"/>
          </a:gradFill>
          <a:ln w="6350" cap="rnd">
            <a:solidFill>
              <a:schemeClr val="tx1"/>
            </a:solidFill>
          </a:ln>
          <a:effectLst>
            <a:outerShdw dist="25400" dir="2700000" algn="ctr" rotWithShape="0">
              <a:srgbClr val="CDCDCD">
                <a:alpha val="49804"/>
              </a:srgbClr>
            </a:outerShdw>
          </a:effectLst>
        </p:spPr>
        <p:txBody>
          <a:bodyPr wrap="square" lIns="18002" tIns="18002" rIns="18002" bIns="18002" rtlCol="0" anchor="ctr">
            <a:noAutofit/>
          </a:bodyPr>
          <a:lstStyle>
            <a:defPPr>
              <a:defRPr lang="en-US"/>
            </a:defPPr>
            <a:lvl1pPr algn="ctr">
              <a:defRPr sz="1000">
                <a:latin typeface="+mj-lt"/>
              </a:defRPr>
            </a:lvl1pPr>
          </a:lstStyle>
          <a:p>
            <a:pPr defTabSz="857250"/>
            <a:r>
              <a:rPr lang="en-US" sz="938">
                <a:solidFill>
                  <a:srgbClr val="616365"/>
                </a:solidFill>
                <a:latin typeface="Arial" panose="020B0604020202020204"/>
              </a:rPr>
              <a:t>LOVE’S </a:t>
            </a:r>
            <a:br>
              <a:rPr lang="en-US" sz="938">
                <a:solidFill>
                  <a:srgbClr val="616365"/>
                </a:solidFill>
                <a:latin typeface="Arial" panose="020B0604020202020204"/>
              </a:rPr>
            </a:br>
            <a:r>
              <a:rPr lang="en-US" sz="938">
                <a:solidFill>
                  <a:srgbClr val="616365"/>
                </a:solidFill>
                <a:latin typeface="Arial" panose="020B0604020202020204"/>
              </a:rPr>
              <a:t>EAST</a:t>
            </a:r>
          </a:p>
        </p:txBody>
      </p:sp>
      <p:sp>
        <p:nvSpPr>
          <p:cNvPr id="43" name="TextBox 42">
            <a:extLst>
              <a:ext uri="{FF2B5EF4-FFF2-40B4-BE49-F238E27FC236}">
                <a16:creationId xmlns:a16="http://schemas.microsoft.com/office/drawing/2014/main" id="{B1C73F0F-A263-3669-93F1-06106F4CF1AF}"/>
              </a:ext>
            </a:extLst>
          </p:cNvPr>
          <p:cNvSpPr txBox="1"/>
          <p:nvPr/>
        </p:nvSpPr>
        <p:spPr>
          <a:xfrm>
            <a:off x="5682775" y="4933054"/>
            <a:ext cx="1285875" cy="300038"/>
          </a:xfrm>
          <a:prstGeom prst="rect">
            <a:avLst/>
          </a:prstGeom>
          <a:gradFill>
            <a:gsLst>
              <a:gs pos="0">
                <a:srgbClr val="F0F0F0"/>
              </a:gs>
              <a:gs pos="100000">
                <a:schemeClr val="bg1"/>
              </a:gs>
            </a:gsLst>
            <a:lin ang="16200000" scaled="0"/>
          </a:gradFill>
          <a:ln w="6350" cap="rnd">
            <a:solidFill>
              <a:schemeClr val="tx1"/>
            </a:solidFill>
          </a:ln>
          <a:effectLst>
            <a:outerShdw dist="25400" dir="2700000" algn="ctr" rotWithShape="0">
              <a:srgbClr val="CDCDCD">
                <a:alpha val="49804"/>
              </a:srgbClr>
            </a:outerShdw>
          </a:effectLst>
        </p:spPr>
        <p:txBody>
          <a:bodyPr wrap="square" lIns="18002" tIns="18002" rIns="18002" bIns="18002" rtlCol="0" anchor="ctr">
            <a:noAutofit/>
          </a:bodyPr>
          <a:lstStyle>
            <a:defPPr>
              <a:defRPr lang="en-US"/>
            </a:defPPr>
            <a:lvl1pPr algn="ctr">
              <a:defRPr sz="1000">
                <a:latin typeface="+mj-lt"/>
              </a:defRPr>
            </a:lvl1pPr>
          </a:lstStyle>
          <a:p>
            <a:pPr defTabSz="857250"/>
            <a:r>
              <a:rPr lang="en-US" sz="938">
                <a:solidFill>
                  <a:srgbClr val="616365"/>
                </a:solidFill>
                <a:latin typeface="Arial" panose="020B0604020202020204"/>
              </a:rPr>
              <a:t>LOVE’S </a:t>
            </a:r>
            <a:br>
              <a:rPr lang="en-US" sz="938">
                <a:solidFill>
                  <a:srgbClr val="616365"/>
                </a:solidFill>
                <a:latin typeface="Arial" panose="020B0604020202020204"/>
              </a:rPr>
            </a:br>
            <a:r>
              <a:rPr lang="en-US" sz="938">
                <a:solidFill>
                  <a:srgbClr val="616365"/>
                </a:solidFill>
                <a:latin typeface="Arial" panose="020B0604020202020204"/>
              </a:rPr>
              <a:t>DIV 1990</a:t>
            </a:r>
          </a:p>
        </p:txBody>
      </p:sp>
      <p:sp>
        <p:nvSpPr>
          <p:cNvPr id="52" name="TextBox 51">
            <a:extLst>
              <a:ext uri="{FF2B5EF4-FFF2-40B4-BE49-F238E27FC236}">
                <a16:creationId xmlns:a16="http://schemas.microsoft.com/office/drawing/2014/main" id="{0759CF67-0B9C-04B3-7B04-51FD51BC1D5C}"/>
              </a:ext>
            </a:extLst>
          </p:cNvPr>
          <p:cNvSpPr txBox="1"/>
          <p:nvPr/>
        </p:nvSpPr>
        <p:spPr>
          <a:xfrm>
            <a:off x="8172876" y="3721545"/>
            <a:ext cx="1285875" cy="300038"/>
          </a:xfrm>
          <a:prstGeom prst="rect">
            <a:avLst/>
          </a:prstGeom>
          <a:gradFill>
            <a:gsLst>
              <a:gs pos="0">
                <a:srgbClr val="F0F0F0"/>
              </a:gs>
              <a:gs pos="100000">
                <a:schemeClr val="bg1"/>
              </a:gs>
            </a:gsLst>
            <a:lin ang="16200000" scaled="0"/>
          </a:gradFill>
          <a:ln w="6350" cap="rnd">
            <a:solidFill>
              <a:schemeClr val="tx1"/>
            </a:solidFill>
          </a:ln>
          <a:effectLst>
            <a:outerShdw dist="25400" dir="2700000" algn="ctr" rotWithShape="0">
              <a:srgbClr val="CDCDCD">
                <a:alpha val="49804"/>
              </a:srgbClr>
            </a:outerShdw>
          </a:effectLst>
        </p:spPr>
        <p:txBody>
          <a:bodyPr wrap="square" lIns="18002" tIns="18002" rIns="18002" bIns="18002" rtlCol="0" anchor="ctr">
            <a:noAutofit/>
          </a:bodyPr>
          <a:lstStyle>
            <a:defPPr>
              <a:defRPr lang="en-US"/>
            </a:defPPr>
            <a:lvl1pPr algn="ctr">
              <a:defRPr sz="1000">
                <a:latin typeface="+mj-lt"/>
              </a:defRPr>
            </a:lvl1pPr>
          </a:lstStyle>
          <a:p>
            <a:pPr defTabSz="857250"/>
            <a:r>
              <a:rPr lang="en-US" sz="938">
                <a:solidFill>
                  <a:srgbClr val="616365"/>
                </a:solidFill>
                <a:latin typeface="Arial" panose="020B0604020202020204"/>
              </a:rPr>
              <a:t>LOVE’S </a:t>
            </a:r>
            <a:br>
              <a:rPr lang="en-US" sz="938">
                <a:solidFill>
                  <a:srgbClr val="616365"/>
                </a:solidFill>
                <a:latin typeface="Arial" panose="020B0604020202020204"/>
              </a:rPr>
            </a:br>
            <a:r>
              <a:rPr lang="en-US" sz="938">
                <a:solidFill>
                  <a:srgbClr val="616365"/>
                </a:solidFill>
                <a:latin typeface="Arial" panose="020B0604020202020204"/>
              </a:rPr>
              <a:t>DIV 1950</a:t>
            </a:r>
          </a:p>
        </p:txBody>
      </p:sp>
      <p:sp>
        <p:nvSpPr>
          <p:cNvPr id="53" name="TextBox 52">
            <a:extLst>
              <a:ext uri="{FF2B5EF4-FFF2-40B4-BE49-F238E27FC236}">
                <a16:creationId xmlns:a16="http://schemas.microsoft.com/office/drawing/2014/main" id="{0D72678D-5DE1-D489-DFE5-29DFF27F9874}"/>
              </a:ext>
            </a:extLst>
          </p:cNvPr>
          <p:cNvSpPr txBox="1"/>
          <p:nvPr/>
        </p:nvSpPr>
        <p:spPr>
          <a:xfrm>
            <a:off x="8172876" y="4326904"/>
            <a:ext cx="1285875" cy="300038"/>
          </a:xfrm>
          <a:prstGeom prst="rect">
            <a:avLst/>
          </a:prstGeom>
          <a:gradFill>
            <a:gsLst>
              <a:gs pos="0">
                <a:srgbClr val="F0F0F0"/>
              </a:gs>
              <a:gs pos="100000">
                <a:schemeClr val="bg1"/>
              </a:gs>
            </a:gsLst>
            <a:lin ang="16200000" scaled="0"/>
          </a:gradFill>
          <a:ln w="6350" cap="rnd">
            <a:solidFill>
              <a:schemeClr val="tx1"/>
            </a:solidFill>
          </a:ln>
          <a:effectLst>
            <a:outerShdw dist="25400" dir="2700000" algn="ctr" rotWithShape="0">
              <a:srgbClr val="CDCDCD">
                <a:alpha val="49804"/>
              </a:srgbClr>
            </a:outerShdw>
          </a:effectLst>
        </p:spPr>
        <p:txBody>
          <a:bodyPr wrap="square" lIns="18002" tIns="18002" rIns="18002" bIns="18002" rtlCol="0" anchor="ctr">
            <a:noAutofit/>
          </a:bodyPr>
          <a:lstStyle>
            <a:defPPr>
              <a:defRPr lang="en-US"/>
            </a:defPPr>
            <a:lvl1pPr algn="ctr">
              <a:defRPr sz="1000">
                <a:latin typeface="+mj-lt"/>
              </a:defRPr>
            </a:lvl1pPr>
          </a:lstStyle>
          <a:p>
            <a:pPr defTabSz="857250"/>
            <a:r>
              <a:rPr lang="en-US" sz="938">
                <a:solidFill>
                  <a:srgbClr val="616365"/>
                </a:solidFill>
                <a:latin typeface="Arial" panose="020B0604020202020204"/>
              </a:rPr>
              <a:t>LOVE’S </a:t>
            </a:r>
            <a:br>
              <a:rPr lang="en-US" sz="938">
                <a:solidFill>
                  <a:srgbClr val="616365"/>
                </a:solidFill>
                <a:latin typeface="Arial" panose="020B0604020202020204"/>
              </a:rPr>
            </a:br>
            <a:r>
              <a:rPr lang="en-US" sz="938">
                <a:solidFill>
                  <a:srgbClr val="616365"/>
                </a:solidFill>
                <a:latin typeface="Arial" panose="020B0604020202020204"/>
              </a:rPr>
              <a:t>DIV 1970</a:t>
            </a:r>
          </a:p>
        </p:txBody>
      </p:sp>
      <p:cxnSp>
        <p:nvCxnSpPr>
          <p:cNvPr id="4" name="Straight Connector 3">
            <a:extLst>
              <a:ext uri="{FF2B5EF4-FFF2-40B4-BE49-F238E27FC236}">
                <a16:creationId xmlns:a16="http://schemas.microsoft.com/office/drawing/2014/main" id="{E689F178-F807-5639-0A45-50E9B5EB928D}"/>
              </a:ext>
            </a:extLst>
          </p:cNvPr>
          <p:cNvCxnSpPr>
            <a:cxnSpLocks/>
          </p:cNvCxnSpPr>
          <p:nvPr/>
        </p:nvCxnSpPr>
        <p:spPr>
          <a:xfrm flipH="1">
            <a:off x="3598860" y="1734442"/>
            <a:ext cx="4694" cy="180023"/>
          </a:xfrm>
          <a:prstGeom prst="line">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38A3A5EB-D3C1-8DEB-1310-E085DDF190FE}"/>
              </a:ext>
            </a:extLst>
          </p:cNvPr>
          <p:cNvCxnSpPr>
            <a:cxnSpLocks/>
          </p:cNvCxnSpPr>
          <p:nvPr/>
        </p:nvCxnSpPr>
        <p:spPr>
          <a:xfrm flipH="1">
            <a:off x="8586102" y="1734442"/>
            <a:ext cx="4694" cy="180023"/>
          </a:xfrm>
          <a:prstGeom prst="line">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947DF443-39AF-7BF3-7FA3-17F90F898AA9}"/>
              </a:ext>
            </a:extLst>
          </p:cNvPr>
          <p:cNvCxnSpPr>
            <a:cxnSpLocks/>
          </p:cNvCxnSpPr>
          <p:nvPr/>
        </p:nvCxnSpPr>
        <p:spPr>
          <a:xfrm>
            <a:off x="5420916" y="2386998"/>
            <a:ext cx="673879" cy="0"/>
          </a:xfrm>
          <a:prstGeom prst="line">
            <a:avLst/>
          </a:prstGeom>
          <a:ln>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F7F5BE91-D9FB-367E-32C5-640A7A3347E9}"/>
              </a:ext>
            </a:extLst>
          </p:cNvPr>
          <p:cNvCxnSpPr>
            <a:cxnSpLocks/>
          </p:cNvCxnSpPr>
          <p:nvPr/>
        </p:nvCxnSpPr>
        <p:spPr>
          <a:xfrm>
            <a:off x="5424807" y="2386622"/>
            <a:ext cx="0" cy="2689256"/>
          </a:xfrm>
          <a:prstGeom prst="line">
            <a:avLst/>
          </a:prstGeom>
          <a:ln>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1F2ABA49-4F90-D285-AF78-72974E1E948B}"/>
              </a:ext>
            </a:extLst>
          </p:cNvPr>
          <p:cNvCxnSpPr>
            <a:cxnSpLocks/>
          </p:cNvCxnSpPr>
          <p:nvPr/>
        </p:nvCxnSpPr>
        <p:spPr>
          <a:xfrm>
            <a:off x="5420916" y="2644608"/>
            <a:ext cx="261860" cy="0"/>
          </a:xfrm>
          <a:prstGeom prst="line">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7F2D129E-C06A-105B-63F1-7F100EAD3428}"/>
              </a:ext>
            </a:extLst>
          </p:cNvPr>
          <p:cNvCxnSpPr>
            <a:cxnSpLocks/>
          </p:cNvCxnSpPr>
          <p:nvPr/>
        </p:nvCxnSpPr>
        <p:spPr>
          <a:xfrm>
            <a:off x="5420916" y="3250379"/>
            <a:ext cx="261860" cy="0"/>
          </a:xfrm>
          <a:prstGeom prst="line">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C0DBA237-09DF-3156-7A36-78A4B6F42F4A}"/>
              </a:ext>
            </a:extLst>
          </p:cNvPr>
          <p:cNvCxnSpPr>
            <a:cxnSpLocks/>
          </p:cNvCxnSpPr>
          <p:nvPr/>
        </p:nvCxnSpPr>
        <p:spPr>
          <a:xfrm>
            <a:off x="5420916" y="3856151"/>
            <a:ext cx="261860" cy="0"/>
          </a:xfrm>
          <a:prstGeom prst="line">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007B3DA6-307B-9F61-EC8D-8969CC295124}"/>
              </a:ext>
            </a:extLst>
          </p:cNvPr>
          <p:cNvCxnSpPr>
            <a:cxnSpLocks/>
          </p:cNvCxnSpPr>
          <p:nvPr/>
        </p:nvCxnSpPr>
        <p:spPr>
          <a:xfrm>
            <a:off x="5420916" y="4461923"/>
            <a:ext cx="261860" cy="0"/>
          </a:xfrm>
          <a:prstGeom prst="line">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57D239F1-FAEA-1DFF-5F0A-F575A8EB41E1}"/>
              </a:ext>
            </a:extLst>
          </p:cNvPr>
          <p:cNvCxnSpPr>
            <a:cxnSpLocks/>
          </p:cNvCxnSpPr>
          <p:nvPr/>
        </p:nvCxnSpPr>
        <p:spPr>
          <a:xfrm>
            <a:off x="5420916" y="5067695"/>
            <a:ext cx="261860" cy="0"/>
          </a:xfrm>
          <a:prstGeom prst="line">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46" name="Straight Connector 45">
            <a:extLst>
              <a:ext uri="{FF2B5EF4-FFF2-40B4-BE49-F238E27FC236}">
                <a16:creationId xmlns:a16="http://schemas.microsoft.com/office/drawing/2014/main" id="{B7D1AD30-6C88-BA1C-AF5C-D5DEBE9E7580}"/>
              </a:ext>
            </a:extLst>
          </p:cNvPr>
          <p:cNvCxnSpPr>
            <a:cxnSpLocks/>
          </p:cNvCxnSpPr>
          <p:nvPr/>
        </p:nvCxnSpPr>
        <p:spPr>
          <a:xfrm>
            <a:off x="7909674" y="2386998"/>
            <a:ext cx="673879" cy="0"/>
          </a:xfrm>
          <a:prstGeom prst="line">
            <a:avLst/>
          </a:prstGeom>
          <a:ln>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49" name="Straight Connector 48">
            <a:extLst>
              <a:ext uri="{FF2B5EF4-FFF2-40B4-BE49-F238E27FC236}">
                <a16:creationId xmlns:a16="http://schemas.microsoft.com/office/drawing/2014/main" id="{8D2FF058-65E1-0C6C-8DA6-143DAA7A4E43}"/>
              </a:ext>
            </a:extLst>
          </p:cNvPr>
          <p:cNvCxnSpPr>
            <a:cxnSpLocks/>
          </p:cNvCxnSpPr>
          <p:nvPr/>
        </p:nvCxnSpPr>
        <p:spPr>
          <a:xfrm>
            <a:off x="7913565" y="2386622"/>
            <a:ext cx="0" cy="2075301"/>
          </a:xfrm>
          <a:prstGeom prst="line">
            <a:avLst/>
          </a:prstGeom>
          <a:ln>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50" name="Straight Connector 49">
            <a:extLst>
              <a:ext uri="{FF2B5EF4-FFF2-40B4-BE49-F238E27FC236}">
                <a16:creationId xmlns:a16="http://schemas.microsoft.com/office/drawing/2014/main" id="{3DD8B8DA-CCAB-7390-32AF-5FEC23C358C1}"/>
              </a:ext>
            </a:extLst>
          </p:cNvPr>
          <p:cNvCxnSpPr>
            <a:cxnSpLocks/>
          </p:cNvCxnSpPr>
          <p:nvPr/>
        </p:nvCxnSpPr>
        <p:spPr>
          <a:xfrm>
            <a:off x="7909674" y="2644608"/>
            <a:ext cx="261860" cy="0"/>
          </a:xfrm>
          <a:prstGeom prst="line">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61" name="Straight Connector 60">
            <a:extLst>
              <a:ext uri="{FF2B5EF4-FFF2-40B4-BE49-F238E27FC236}">
                <a16:creationId xmlns:a16="http://schemas.microsoft.com/office/drawing/2014/main" id="{B74EB622-E340-A72F-E98E-22878984098A}"/>
              </a:ext>
            </a:extLst>
          </p:cNvPr>
          <p:cNvCxnSpPr>
            <a:cxnSpLocks/>
          </p:cNvCxnSpPr>
          <p:nvPr/>
        </p:nvCxnSpPr>
        <p:spPr>
          <a:xfrm>
            <a:off x="7909674" y="3250379"/>
            <a:ext cx="261860" cy="0"/>
          </a:xfrm>
          <a:prstGeom prst="line">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64" name="Straight Connector 63">
            <a:extLst>
              <a:ext uri="{FF2B5EF4-FFF2-40B4-BE49-F238E27FC236}">
                <a16:creationId xmlns:a16="http://schemas.microsoft.com/office/drawing/2014/main" id="{D1A36F7A-A3C0-DFA0-E706-BC28069DAE73}"/>
              </a:ext>
            </a:extLst>
          </p:cNvPr>
          <p:cNvCxnSpPr>
            <a:cxnSpLocks/>
          </p:cNvCxnSpPr>
          <p:nvPr/>
        </p:nvCxnSpPr>
        <p:spPr>
          <a:xfrm>
            <a:off x="7909674" y="3856151"/>
            <a:ext cx="261860" cy="0"/>
          </a:xfrm>
          <a:prstGeom prst="line">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65" name="Straight Connector 64">
            <a:extLst>
              <a:ext uri="{FF2B5EF4-FFF2-40B4-BE49-F238E27FC236}">
                <a16:creationId xmlns:a16="http://schemas.microsoft.com/office/drawing/2014/main" id="{ADEB254C-BD8F-4013-6FC8-9F3937F8F78F}"/>
              </a:ext>
            </a:extLst>
          </p:cNvPr>
          <p:cNvCxnSpPr>
            <a:cxnSpLocks/>
          </p:cNvCxnSpPr>
          <p:nvPr/>
        </p:nvCxnSpPr>
        <p:spPr>
          <a:xfrm>
            <a:off x="7909674" y="4461923"/>
            <a:ext cx="261860" cy="0"/>
          </a:xfrm>
          <a:prstGeom prst="line">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7" name="TextBox 6">
            <a:extLst>
              <a:ext uri="{FF2B5EF4-FFF2-40B4-BE49-F238E27FC236}">
                <a16:creationId xmlns:a16="http://schemas.microsoft.com/office/drawing/2014/main" id="{738EAE70-F9F9-9B91-5F9E-7FAD66A30B1F}"/>
              </a:ext>
            </a:extLst>
          </p:cNvPr>
          <p:cNvSpPr txBox="1"/>
          <p:nvPr/>
        </p:nvSpPr>
        <p:spPr>
          <a:xfrm>
            <a:off x="5453063" y="1"/>
            <a:ext cx="1285875" cy="202043"/>
          </a:xfrm>
          <a:prstGeom prst="rect">
            <a:avLst/>
          </a:prstGeom>
          <a:solidFill>
            <a:srgbClr val="4E106F"/>
          </a:solidFill>
        </p:spPr>
        <p:txBody>
          <a:bodyPr wrap="square" lIns="0" tIns="0" rIns="0" bIns="0" rtlCol="0">
            <a:spAutoFit/>
          </a:bodyPr>
          <a:lstStyle/>
          <a:p>
            <a:pPr algn="ctr" defTabSz="857250"/>
            <a:r>
              <a:rPr lang="en-US" sz="1313">
                <a:solidFill>
                  <a:srgbClr val="FFFFFF"/>
                </a:solidFill>
                <a:latin typeface="Roboto Condensed" panose="02000000000000000000" pitchFamily="2" charset="0"/>
                <a:ea typeface="Roboto Condensed" panose="02000000000000000000" pitchFamily="2" charset="0"/>
                <a:cs typeface="Poppins" panose="00000500000000000000" pitchFamily="2" charset="0"/>
              </a:rPr>
              <a:t>Redefined in 37.0</a:t>
            </a:r>
          </a:p>
        </p:txBody>
      </p:sp>
    </p:spTree>
    <p:extLst>
      <p:ext uri="{BB962C8B-B14F-4D97-AF65-F5344CB8AC3E}">
        <p14:creationId xmlns:p14="http://schemas.microsoft.com/office/powerpoint/2010/main" val="3915946680"/>
      </p:ext>
    </p:extLst>
  </p:cSld>
  <p:clrMapOvr>
    <a:masterClrMapping/>
  </p:clrMapOvr>
</p:sld>
</file>

<file path=ppt/theme/theme1.xml><?xml version="1.0" encoding="utf-8"?>
<a:theme xmlns:a="http://schemas.openxmlformats.org/drawingml/2006/main" name="IRI Directly Usable Templates">
  <a:themeElements>
    <a:clrScheme name="IRI">
      <a:dk1>
        <a:srgbClr val="616365"/>
      </a:dk1>
      <a:lt1>
        <a:srgbClr val="FFFFFF"/>
      </a:lt1>
      <a:dk2>
        <a:srgbClr val="303132"/>
      </a:dk2>
      <a:lt2>
        <a:srgbClr val="E0E1DD"/>
      </a:lt2>
      <a:accent1>
        <a:srgbClr val="002776"/>
      </a:accent1>
      <a:accent2>
        <a:srgbClr val="D2492A"/>
      </a:accent2>
      <a:accent3>
        <a:srgbClr val="009FDA"/>
      </a:accent3>
      <a:accent4>
        <a:srgbClr val="616365"/>
      </a:accent4>
      <a:accent5>
        <a:srgbClr val="E0E1DD"/>
      </a:accent5>
      <a:accent6>
        <a:srgbClr val="FFFFFF"/>
      </a:accent6>
      <a:hlink>
        <a:srgbClr val="009FDA"/>
      </a:hlink>
      <a:folHlink>
        <a:srgbClr val="002776"/>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IRI PowerPoint Template" id="{9FF6814C-1E28-4856-B15F-F67270251F56}" vid="{FFB74D43-2D9F-48C0-B6E1-585C2DA4186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51</TotalTime>
  <Words>5476</Words>
  <Application>Microsoft Office PowerPoint</Application>
  <PresentationFormat>Widescreen</PresentationFormat>
  <Paragraphs>619</Paragraphs>
  <Slides>17</Slides>
  <Notes>17</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27" baseType="lpstr">
      <vt:lpstr>Arial</vt:lpstr>
      <vt:lpstr>Calibri</vt:lpstr>
      <vt:lpstr>Courier New</vt:lpstr>
      <vt:lpstr>Poppins</vt:lpstr>
      <vt:lpstr>Roboto Condensed</vt:lpstr>
      <vt:lpstr>Times New Roman</vt:lpstr>
      <vt:lpstr>Verdana</vt:lpstr>
      <vt:lpstr>Wingdings</vt:lpstr>
      <vt:lpstr>IRI Directly Usable Templates</vt:lpstr>
      <vt:lpstr>Visio</vt:lpstr>
      <vt:lpstr>Convenience</vt:lpstr>
      <vt:lpstr>CEFCO</vt:lpstr>
      <vt:lpstr>Chevron</vt:lpstr>
      <vt:lpstr>Circle K</vt:lpstr>
      <vt:lpstr>GoMart</vt:lpstr>
      <vt:lpstr>GPM Investments</vt:lpstr>
      <vt:lpstr>Jacksons Food Stores</vt:lpstr>
      <vt:lpstr>Kum &amp; Go</vt:lpstr>
      <vt:lpstr>Loves’s Travel Stops and Country Stores</vt:lpstr>
      <vt:lpstr>MAPCO Express</vt:lpstr>
      <vt:lpstr>MotoMart</vt:lpstr>
      <vt:lpstr>Murphy USA</vt:lpstr>
      <vt:lpstr>RaceTrac</vt:lpstr>
      <vt:lpstr>Timewise</vt:lpstr>
      <vt:lpstr>Twice Daily</vt:lpstr>
      <vt:lpstr>Wawa</vt:lpstr>
      <vt:lpstr>Yesway/Allsups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Convenience</dc:title>
  <dc:creator>Brian Dillon</dc:creator>
  <cp:lastModifiedBy>Brian Dillon</cp:lastModifiedBy>
  <cp:revision>1</cp:revision>
  <dcterms:created xsi:type="dcterms:W3CDTF">2024-01-02T17:03:43Z</dcterms:created>
  <dcterms:modified xsi:type="dcterms:W3CDTF">2024-01-02T17:55:29Z</dcterms:modified>
</cp:coreProperties>
</file>