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48" r:id="rId5"/>
  </p:sldMasterIdLst>
  <p:notesMasterIdLst>
    <p:notesMasterId r:id="rId22"/>
  </p:notesMasterIdLst>
  <p:handoutMasterIdLst>
    <p:handoutMasterId r:id="rId23"/>
  </p:handoutMasterIdLst>
  <p:sldIdLst>
    <p:sldId id="296" r:id="rId6"/>
    <p:sldId id="2138104916" r:id="rId7"/>
    <p:sldId id="2147477413" r:id="rId8"/>
    <p:sldId id="2147476492" r:id="rId9"/>
    <p:sldId id="2147476346" r:id="rId10"/>
    <p:sldId id="2138104931" r:id="rId11"/>
    <p:sldId id="2138104919" r:id="rId12"/>
    <p:sldId id="2138104920" r:id="rId13"/>
    <p:sldId id="2138104921" r:id="rId14"/>
    <p:sldId id="2138104922" r:id="rId15"/>
    <p:sldId id="2138104923" r:id="rId16"/>
    <p:sldId id="2138104925" r:id="rId17"/>
    <p:sldId id="2138104926" r:id="rId18"/>
    <p:sldId id="2138104927" r:id="rId19"/>
    <p:sldId id="2138104928" r:id="rId20"/>
    <p:sldId id="2138104915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D47600"/>
    <a:srgbClr val="EAAB00"/>
    <a:srgbClr val="3F9C35"/>
    <a:srgbClr val="C9DD03"/>
    <a:srgbClr val="006600"/>
    <a:srgbClr val="002776"/>
    <a:srgbClr val="0036A2"/>
    <a:srgbClr val="616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242" autoAdjust="0"/>
  </p:normalViewPr>
  <p:slideViewPr>
    <p:cSldViewPr snapToGrid="0">
      <p:cViewPr varScale="1">
        <p:scale>
          <a:sx n="148" d="100"/>
          <a:sy n="148" d="100"/>
        </p:scale>
        <p:origin x="324" y="120"/>
      </p:cViewPr>
      <p:guideLst>
        <p:guide orient="horz" pos="9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1757"/>
    </p:cViewPr>
  </p:sorterViewPr>
  <p:notesViewPr>
    <p:cSldViewPr snapToGrid="0">
      <p:cViewPr varScale="1">
        <p:scale>
          <a:sx n="70" d="100"/>
          <a:sy n="70" d="100"/>
        </p:scale>
        <p:origin x="2697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181564986340399E-2"/>
          <c:y val="0.10815734628541684"/>
          <c:w val="0.96363687002731924"/>
          <c:h val="0.783461839022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Sheet6!$C$1</c:f>
              <c:strCache>
                <c:ptCount val="1"/>
                <c:pt idx="0">
                  <c:v>Store Count</c:v>
                </c:pt>
              </c:strCache>
            </c:strRef>
          </c:tx>
          <c:spPr>
            <a:solidFill>
              <a:srgbClr val="FF997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Sheet6!$B$2:$B$19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2017 </c:v>
                </c:pt>
                <c:pt idx="11">
                  <c:v>2018 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strCache>
            </c:strRef>
          </c:cat>
          <c:val>
            <c:numRef>
              <c:f>Sheet6!$C$2:$C$19</c:f>
              <c:numCache>
                <c:formatCode>_(* #,##0_);_(* \(#,##0\);_(* "-"??_);_(@_)</c:formatCode>
                <c:ptCount val="18"/>
                <c:pt idx="0">
                  <c:v>145119</c:v>
                </c:pt>
                <c:pt idx="1">
                  <c:v>146294</c:v>
                </c:pt>
                <c:pt idx="2">
                  <c:v>144875</c:v>
                </c:pt>
                <c:pt idx="3">
                  <c:v>144541</c:v>
                </c:pt>
                <c:pt idx="4">
                  <c:v>146341</c:v>
                </c:pt>
                <c:pt idx="5">
                  <c:v>148126</c:v>
                </c:pt>
                <c:pt idx="6">
                  <c:v>149220</c:v>
                </c:pt>
                <c:pt idx="7">
                  <c:v>151282</c:v>
                </c:pt>
                <c:pt idx="8">
                  <c:v>152794</c:v>
                </c:pt>
                <c:pt idx="9">
                  <c:v>154195</c:v>
                </c:pt>
                <c:pt idx="10">
                  <c:v>154535</c:v>
                </c:pt>
                <c:pt idx="11">
                  <c:v>153684</c:v>
                </c:pt>
                <c:pt idx="12">
                  <c:v>152181</c:v>
                </c:pt>
                <c:pt idx="13">
                  <c:v>151586</c:v>
                </c:pt>
                <c:pt idx="14">
                  <c:v>148693</c:v>
                </c:pt>
                <c:pt idx="15">
                  <c:v>146404</c:v>
                </c:pt>
                <c:pt idx="16">
                  <c:v>147596</c:v>
                </c:pt>
                <c:pt idx="17">
                  <c:v>150384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CC-4145-8044-02A3529CC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012544"/>
        <c:axId val="96420608"/>
      </c:barChart>
      <c:catAx>
        <c:axId val="9601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6420608"/>
        <c:crosses val="autoZero"/>
        <c:auto val="1"/>
        <c:lblAlgn val="ctr"/>
        <c:lblOffset val="100"/>
        <c:noMultiLvlLbl val="0"/>
      </c:catAx>
      <c:valAx>
        <c:axId val="96420608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96012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F2F3C-249B-4CBC-8708-ED0E847A45B4}" type="datetimeFigureOut">
              <a:rPr lang="en-US" smtClean="0"/>
              <a:t>5/17/2024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EBDA9-0530-4EB2-9904-C0F166085F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21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91613-BAB8-427F-B5A6-BCA4D4FA9E89}" type="datetimeFigureOut">
              <a:rPr lang="en-US" smtClean="0"/>
              <a:pPr/>
              <a:t>5/17/2024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6ADF1-225E-4356-ACDA-52C9BCC2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9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9340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6564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6564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656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3987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6564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6564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6564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6564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6564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6564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142-58BA-4283-8945-0CA040D1F991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656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442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5" y="3120365"/>
            <a:ext cx="3738558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8945" y="3968542"/>
            <a:ext cx="3738558" cy="349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IRI_logo_tagline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45" y="4512163"/>
            <a:ext cx="1104397" cy="47548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5EDD037-FB61-4D31-9751-29C08AA484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945" y="1567706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4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ALL CAPS</a:t>
            </a:r>
            <a:br>
              <a:rPr lang="en-US" dirty="0"/>
            </a:br>
            <a:r>
              <a:rPr lang="en-US" dirty="0"/>
              <a:t>3 LINES OF COPY MAX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904A649-8547-4C18-8F3A-6ECA9E860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945" y="963106"/>
            <a:ext cx="5201767" cy="328617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1">
                <a:ln>
                  <a:noFill/>
                </a:ln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972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F5273F-9EB7-4EE7-B354-6E7ED9BE07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671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5" y="3120365"/>
            <a:ext cx="3738558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8945" y="3968542"/>
            <a:ext cx="3738558" cy="349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8945" y="1567706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4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ALL CAPS</a:t>
            </a:r>
            <a:br>
              <a:rPr lang="en-US" dirty="0"/>
            </a:br>
            <a:r>
              <a:rPr lang="en-US" dirty="0"/>
              <a:t>3 LINES OF COPY MAX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945" y="963106"/>
            <a:ext cx="5201767" cy="328617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1">
                <a:ln>
                  <a:noFill/>
                </a:ln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IRI_logo_tagline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45" y="4512163"/>
            <a:ext cx="1104397" cy="47548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CA5AE4-5261-437B-8AEC-AF00DB4E2C7B}"/>
              </a:ext>
            </a:extLst>
          </p:cNvPr>
          <p:cNvCxnSpPr/>
          <p:nvPr userDrawn="1"/>
        </p:nvCxnSpPr>
        <p:spPr bwMode="gray">
          <a:xfrm>
            <a:off x="493976" y="1429119"/>
            <a:ext cx="5120640" cy="119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37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44AE9A-4627-4E87-869F-D593CC7821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671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5" y="3120365"/>
            <a:ext cx="3738558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8945" y="3968542"/>
            <a:ext cx="3738558" cy="349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8945" y="1567706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4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ALL CAPS</a:t>
            </a:r>
            <a:br>
              <a:rPr lang="en-US" dirty="0"/>
            </a:br>
            <a:r>
              <a:rPr lang="en-US" dirty="0"/>
              <a:t>3 LINES OF COPY MAX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945" y="963106"/>
            <a:ext cx="5201767" cy="328617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1">
                <a:ln>
                  <a:noFill/>
                </a:ln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IRI_logo_tagline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45" y="4512163"/>
            <a:ext cx="1104397" cy="47548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CA5AE4-5261-437B-8AEC-AF00DB4E2C7B}"/>
              </a:ext>
            </a:extLst>
          </p:cNvPr>
          <p:cNvCxnSpPr/>
          <p:nvPr userDrawn="1"/>
        </p:nvCxnSpPr>
        <p:spPr bwMode="gray">
          <a:xfrm>
            <a:off x="493976" y="1429119"/>
            <a:ext cx="5120640" cy="119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01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355092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5" y="3120365"/>
            <a:ext cx="5206736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1" name="Rectangle 10"/>
          <p:cNvSpPr/>
          <p:nvPr userDrawn="1"/>
        </p:nvSpPr>
        <p:spPr bwMode="ltGray">
          <a:xfrm>
            <a:off x="0" y="4697730"/>
            <a:ext cx="9144000" cy="44577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706047" y="4844732"/>
            <a:ext cx="4699819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600" dirty="0"/>
              <a:t>© 2021 Information Resources Inc. (IRI). Confidential and Proprietary.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223301" y="4834890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9" y="4787944"/>
            <a:ext cx="500970" cy="2706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EEC752A-024D-4EE1-BF1F-B2C51ECB10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945" y="1567706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4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ALL CAPS</a:t>
            </a:r>
            <a:br>
              <a:rPr lang="en-US" dirty="0"/>
            </a:br>
            <a:r>
              <a:rPr lang="en-US" dirty="0"/>
              <a:t>3 LINES OF COPY MAX</a:t>
            </a:r>
          </a:p>
        </p:txBody>
      </p:sp>
    </p:spTree>
    <p:extLst>
      <p:ext uri="{BB962C8B-B14F-4D97-AF65-F5344CB8AC3E}">
        <p14:creationId xmlns:p14="http://schemas.microsoft.com/office/powerpoint/2010/main" val="158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35433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5" y="3120365"/>
            <a:ext cx="5206736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1" name="Rectangle 10"/>
          <p:cNvSpPr/>
          <p:nvPr userDrawn="1"/>
        </p:nvSpPr>
        <p:spPr bwMode="ltGray">
          <a:xfrm>
            <a:off x="0" y="4697730"/>
            <a:ext cx="9144000" cy="44577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706047" y="4844732"/>
            <a:ext cx="4699819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600" dirty="0"/>
              <a:t>© 2021 Information Resources Inc. (IRI). Confidential and Proprietary.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223301" y="4834890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9" y="4787944"/>
            <a:ext cx="500970" cy="2706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F5AECEF-A99A-4ECB-A2A0-4A891FA319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945" y="1567706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4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ALL CAPS</a:t>
            </a:r>
            <a:br>
              <a:rPr lang="en-US" dirty="0"/>
            </a:br>
            <a:r>
              <a:rPr lang="en-US" dirty="0"/>
              <a:t>3 LINES OF COPY MAX</a:t>
            </a:r>
          </a:p>
        </p:txBody>
      </p:sp>
    </p:spTree>
    <p:extLst>
      <p:ext uri="{BB962C8B-B14F-4D97-AF65-F5344CB8AC3E}">
        <p14:creationId xmlns:p14="http://schemas.microsoft.com/office/powerpoint/2010/main" val="128582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353568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5" y="3120365"/>
            <a:ext cx="5206736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1" name="Rectangle 10"/>
          <p:cNvSpPr/>
          <p:nvPr userDrawn="1"/>
        </p:nvSpPr>
        <p:spPr bwMode="ltGray">
          <a:xfrm>
            <a:off x="0" y="4697730"/>
            <a:ext cx="9144000" cy="44577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706047" y="4844732"/>
            <a:ext cx="4699819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600" dirty="0"/>
              <a:t>© 2021 Information Resources Inc. (IRI). Confidential and Proprietary.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223301" y="4834890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9" y="4787944"/>
            <a:ext cx="500970" cy="2706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EF061A-5098-41C6-83C8-CED34CE2F3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945" y="1567706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4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ALL CAPS</a:t>
            </a:r>
            <a:br>
              <a:rPr lang="en-US" dirty="0"/>
            </a:br>
            <a:r>
              <a:rPr lang="en-US" dirty="0"/>
              <a:t>3 LINES OF COPY MAX</a:t>
            </a:r>
          </a:p>
        </p:txBody>
      </p:sp>
    </p:spTree>
    <p:extLst>
      <p:ext uri="{BB962C8B-B14F-4D97-AF65-F5344CB8AC3E}">
        <p14:creationId xmlns:p14="http://schemas.microsoft.com/office/powerpoint/2010/main" val="32041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4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35052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5" y="3120365"/>
            <a:ext cx="5206736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1" name="Rectangle 10"/>
          <p:cNvSpPr/>
          <p:nvPr userDrawn="1"/>
        </p:nvSpPr>
        <p:spPr bwMode="ltGray">
          <a:xfrm>
            <a:off x="0" y="4697730"/>
            <a:ext cx="9144000" cy="44577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706047" y="4844732"/>
            <a:ext cx="4699819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600" dirty="0"/>
              <a:t>© 2021 Information Resources Inc. (IRI). Confidential and Proprietary.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223301" y="4834890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9" y="4787944"/>
            <a:ext cx="500970" cy="2706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2EB1396-6E19-4CFA-8B2B-DDF994F48C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945" y="1567706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4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ALL CAPS</a:t>
            </a:r>
            <a:br>
              <a:rPr lang="en-US" dirty="0"/>
            </a:br>
            <a:r>
              <a:rPr lang="en-US" dirty="0"/>
              <a:t>3 LINES OF COPY MAX</a:t>
            </a:r>
          </a:p>
        </p:txBody>
      </p:sp>
    </p:spTree>
    <p:extLst>
      <p:ext uri="{BB962C8B-B14F-4D97-AF65-F5344CB8AC3E}">
        <p14:creationId xmlns:p14="http://schemas.microsoft.com/office/powerpoint/2010/main" val="230153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5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9"/>
            <a:ext cx="9144000" cy="34671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5" y="3120365"/>
            <a:ext cx="5206736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1" name="Rectangle 10"/>
          <p:cNvSpPr/>
          <p:nvPr userDrawn="1"/>
        </p:nvSpPr>
        <p:spPr bwMode="ltGray">
          <a:xfrm>
            <a:off x="0" y="4697730"/>
            <a:ext cx="9144000" cy="44577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706047" y="4844732"/>
            <a:ext cx="4699819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600" dirty="0"/>
              <a:t>© 2021 Information Resources Inc. (IRI). Confidential and Proprietary.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223301" y="4834890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9" y="4787944"/>
            <a:ext cx="500970" cy="2706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904F2CC-5DCA-47E8-9C2E-BA4A69DD39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945" y="1567706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4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ALL CAPS</a:t>
            </a:r>
            <a:br>
              <a:rPr lang="en-US" dirty="0"/>
            </a:br>
            <a:r>
              <a:rPr lang="en-US" dirty="0"/>
              <a:t>3 LINES OF COPY MAX</a:t>
            </a:r>
          </a:p>
        </p:txBody>
      </p:sp>
    </p:spTree>
    <p:extLst>
      <p:ext uri="{BB962C8B-B14F-4D97-AF65-F5344CB8AC3E}">
        <p14:creationId xmlns:p14="http://schemas.microsoft.com/office/powerpoint/2010/main" val="17514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6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7472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5" y="3120365"/>
            <a:ext cx="5206736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1" name="Rectangle 10"/>
          <p:cNvSpPr/>
          <p:nvPr userDrawn="1"/>
        </p:nvSpPr>
        <p:spPr bwMode="ltGray">
          <a:xfrm>
            <a:off x="0" y="4697730"/>
            <a:ext cx="9144000" cy="44577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706047" y="4844732"/>
            <a:ext cx="4699819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600" dirty="0"/>
              <a:t>© 2021 Information Resources Inc. (IRI). Confidential and Proprietary.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223301" y="4834890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9" y="4787944"/>
            <a:ext cx="500970" cy="2706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65CEBC-5834-41CB-B953-8EC3F47230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945" y="1567706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4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ALL CAPS</a:t>
            </a:r>
            <a:br>
              <a:rPr lang="en-US" dirty="0"/>
            </a:br>
            <a:r>
              <a:rPr lang="en-US" dirty="0"/>
              <a:t>3 LINES OF COPY MAX</a:t>
            </a:r>
          </a:p>
        </p:txBody>
      </p:sp>
    </p:spTree>
    <p:extLst>
      <p:ext uri="{BB962C8B-B14F-4D97-AF65-F5344CB8AC3E}">
        <p14:creationId xmlns:p14="http://schemas.microsoft.com/office/powerpoint/2010/main" val="3830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7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052"/>
            <a:ext cx="9144000" cy="345948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5" y="3120365"/>
            <a:ext cx="5206736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1" name="Rectangle 10"/>
          <p:cNvSpPr/>
          <p:nvPr userDrawn="1"/>
        </p:nvSpPr>
        <p:spPr bwMode="ltGray">
          <a:xfrm>
            <a:off x="0" y="4697730"/>
            <a:ext cx="9144000" cy="44577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706047" y="4844732"/>
            <a:ext cx="4699819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600" dirty="0"/>
              <a:t>© 2021 Information Resources Inc. (IRI). Confidential and Proprietary.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223301" y="4834890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9" y="4787944"/>
            <a:ext cx="500970" cy="2706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D385B58-13FE-4C85-9226-89514A5E6E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945" y="1567706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4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ALL CAPS</a:t>
            </a:r>
            <a:br>
              <a:rPr lang="en-US" dirty="0"/>
            </a:br>
            <a:r>
              <a:rPr lang="en-US" dirty="0"/>
              <a:t>3 LINES OF COPY MAX</a:t>
            </a:r>
          </a:p>
        </p:txBody>
      </p:sp>
    </p:spTree>
    <p:extLst>
      <p:ext uri="{BB962C8B-B14F-4D97-AF65-F5344CB8AC3E}">
        <p14:creationId xmlns:p14="http://schemas.microsoft.com/office/powerpoint/2010/main" val="220000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8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9758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5" y="3120365"/>
            <a:ext cx="5206736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1" name="Rectangle 10"/>
          <p:cNvSpPr/>
          <p:nvPr userDrawn="1"/>
        </p:nvSpPr>
        <p:spPr bwMode="ltGray">
          <a:xfrm>
            <a:off x="0" y="4697730"/>
            <a:ext cx="9144000" cy="44577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706047" y="4844732"/>
            <a:ext cx="4699819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600" dirty="0"/>
              <a:t>© 2021 Information Resources Inc. (IRI). Confidential and Proprietary.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223301" y="4834890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3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9" y="4787944"/>
            <a:ext cx="500970" cy="2706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049891A-0D55-4FEE-B8F3-24CC82BC39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945" y="1567706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4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ALL CAPS</a:t>
            </a:r>
            <a:br>
              <a:rPr lang="en-US" dirty="0"/>
            </a:br>
            <a:r>
              <a:rPr lang="en-US" dirty="0"/>
              <a:t>3 LINES OF COPY MAX</a:t>
            </a:r>
          </a:p>
        </p:txBody>
      </p:sp>
    </p:spTree>
    <p:extLst>
      <p:ext uri="{BB962C8B-B14F-4D97-AF65-F5344CB8AC3E}">
        <p14:creationId xmlns:p14="http://schemas.microsoft.com/office/powerpoint/2010/main" val="29390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442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5" y="3120365"/>
            <a:ext cx="3738558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8945" y="3968542"/>
            <a:ext cx="3738558" cy="349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IRI_logo_tagline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45" y="4512163"/>
            <a:ext cx="1104397" cy="4754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0A6CB3E-B968-4E38-98E8-30639992B8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945" y="1567706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4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ALL CAPS</a:t>
            </a:r>
            <a:br>
              <a:rPr lang="en-US" dirty="0"/>
            </a:br>
            <a:r>
              <a:rPr lang="en-US" dirty="0"/>
              <a:t>3 LINES OF COPY MAX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E2CEDCF-EE5F-4BD4-9D9A-CED6577C4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945" y="963106"/>
            <a:ext cx="5201767" cy="328617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1">
                <a:ln>
                  <a:noFill/>
                </a:ln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288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9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8996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5" y="3120365"/>
            <a:ext cx="5206736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1" name="Rectangle 10"/>
          <p:cNvSpPr/>
          <p:nvPr userDrawn="1"/>
        </p:nvSpPr>
        <p:spPr bwMode="ltGray">
          <a:xfrm>
            <a:off x="0" y="4697730"/>
            <a:ext cx="9144000" cy="44577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706047" y="4844732"/>
            <a:ext cx="4699819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600" dirty="0"/>
              <a:t>© 2021 Information Resources Inc. (IRI). Confidential and Proprietary.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223301" y="4834890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533B2F4-B299-420B-8E56-6C01E0CDE7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945" y="1567706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4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ALL CAPS</a:t>
            </a:r>
            <a:br>
              <a:rPr lang="en-US" dirty="0"/>
            </a:br>
            <a:r>
              <a:rPr lang="en-US" dirty="0"/>
              <a:t>3 LINES OF COPY MAX</a:t>
            </a:r>
          </a:p>
        </p:txBody>
      </p:sp>
    </p:spTree>
    <p:extLst>
      <p:ext uri="{BB962C8B-B14F-4D97-AF65-F5344CB8AC3E}">
        <p14:creationId xmlns:p14="http://schemas.microsoft.com/office/powerpoint/2010/main" val="158382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39395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5" y="2141356"/>
            <a:ext cx="4538575" cy="15495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8945" y="261938"/>
            <a:ext cx="5463705" cy="166746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– CAPS</a:t>
            </a:r>
          </a:p>
        </p:txBody>
      </p:sp>
      <p:sp>
        <p:nvSpPr>
          <p:cNvPr id="11" name="Rectangle 10"/>
          <p:cNvSpPr/>
          <p:nvPr userDrawn="1"/>
        </p:nvSpPr>
        <p:spPr bwMode="ltGray">
          <a:xfrm>
            <a:off x="0" y="4697730"/>
            <a:ext cx="9144000" cy="44577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706047" y="4844732"/>
            <a:ext cx="4699819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600" dirty="0"/>
              <a:t>© 2021 Information Resources Inc. (IRI). Confidential and Proprietary.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223301" y="4834890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IRI_logo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9" y="4787944"/>
            <a:ext cx="500970" cy="2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3376" y="1153515"/>
            <a:ext cx="5362490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400"/>
              </a:lnSpc>
              <a:defRPr sz="3200" b="1" spc="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– ALL CAPS</a:t>
            </a:r>
            <a:br>
              <a:rPr lang="en-US" dirty="0"/>
            </a:br>
            <a:r>
              <a:rPr lang="en-US" dirty="0"/>
              <a:t>3 LINES OF COPY MAX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43376" y="2802312"/>
            <a:ext cx="5362490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 bwMode="ltGray">
          <a:xfrm>
            <a:off x="0" y="4697730"/>
            <a:ext cx="9144000" cy="44577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706047" y="4844732"/>
            <a:ext cx="4699819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600" dirty="0"/>
              <a:t>© 2021 Information Resources Inc. (IRI). Confidential and Proprietary.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223301" y="4834890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IRI_logo_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9" y="4787944"/>
            <a:ext cx="500970" cy="27065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3038407" y="2654892"/>
            <a:ext cx="5120640" cy="119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 bwMode="ltGray">
          <a:xfrm>
            <a:off x="0" y="-4883"/>
            <a:ext cx="9144000" cy="159934"/>
          </a:xfrm>
          <a:prstGeom prst="rect">
            <a:avLst/>
          </a:prstGeom>
          <a:gradFill flip="none" rotWithShape="1">
            <a:gsLst>
              <a:gs pos="76000">
                <a:srgbClr val="007BBC"/>
              </a:gs>
              <a:gs pos="0">
                <a:schemeClr val="accent1"/>
              </a:gs>
              <a:gs pos="43000">
                <a:srgbClr val="004A93"/>
              </a:gs>
              <a:gs pos="56000">
                <a:srgbClr val="0062A7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789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4540778"/>
            <a:ext cx="9144000" cy="159934"/>
          </a:xfrm>
          <a:prstGeom prst="rect">
            <a:avLst/>
          </a:prstGeom>
          <a:gradFill flip="none" rotWithShape="1">
            <a:gsLst>
              <a:gs pos="76000">
                <a:srgbClr val="007BBC"/>
              </a:gs>
              <a:gs pos="0">
                <a:schemeClr val="accent1"/>
              </a:gs>
              <a:gs pos="43000">
                <a:srgbClr val="004A93"/>
              </a:gs>
              <a:gs pos="56000">
                <a:srgbClr val="0062A7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7" name="Straight Connector 16"/>
          <p:cNvCxnSpPr/>
          <p:nvPr userDrawn="1"/>
        </p:nvCxnSpPr>
        <p:spPr bwMode="gray">
          <a:xfrm>
            <a:off x="513566" y="1133787"/>
            <a:ext cx="5120640" cy="119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18535" y="1339116"/>
            <a:ext cx="5201767" cy="139129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ts val="34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ALL CAPS</a:t>
            </a:r>
            <a:br>
              <a:rPr lang="en-US" dirty="0"/>
            </a:br>
            <a:r>
              <a:rPr lang="en-US" dirty="0"/>
              <a:t>3 LINES OF COPY MAX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18535" y="601032"/>
            <a:ext cx="5201767" cy="328617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1">
                <a:ln>
                  <a:noFill/>
                </a:ln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Rectangle 20"/>
          <p:cNvSpPr/>
          <p:nvPr userDrawn="1"/>
        </p:nvSpPr>
        <p:spPr bwMode="gray">
          <a:xfrm>
            <a:off x="0" y="4697730"/>
            <a:ext cx="9144000" cy="44577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TextBox 21"/>
          <p:cNvSpPr txBox="1"/>
          <p:nvPr userDrawn="1"/>
        </p:nvSpPr>
        <p:spPr bwMode="gray">
          <a:xfrm>
            <a:off x="3706047" y="4844732"/>
            <a:ext cx="4699819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600" dirty="0"/>
              <a:t>© 2021 Information Resources Inc. (IRI). Confidential and Proprietary.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 bwMode="gray">
          <a:xfrm>
            <a:off x="8223301" y="4834890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3" descr="IRI_logo_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89" y="4787944"/>
            <a:ext cx="500970" cy="2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5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4540778"/>
            <a:ext cx="9144000" cy="159934"/>
          </a:xfrm>
          <a:prstGeom prst="rect">
            <a:avLst/>
          </a:prstGeom>
          <a:gradFill flip="none" rotWithShape="1">
            <a:gsLst>
              <a:gs pos="76000">
                <a:srgbClr val="007BBC"/>
              </a:gs>
              <a:gs pos="0">
                <a:schemeClr val="accent1"/>
              </a:gs>
              <a:gs pos="43000">
                <a:srgbClr val="004A93"/>
              </a:gs>
              <a:gs pos="56000">
                <a:srgbClr val="0062A7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Rectangle 20"/>
          <p:cNvSpPr/>
          <p:nvPr userDrawn="1"/>
        </p:nvSpPr>
        <p:spPr bwMode="gray">
          <a:xfrm>
            <a:off x="0" y="4697730"/>
            <a:ext cx="9144000" cy="44577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TextBox 21"/>
          <p:cNvSpPr txBox="1"/>
          <p:nvPr userDrawn="1"/>
        </p:nvSpPr>
        <p:spPr bwMode="gray">
          <a:xfrm>
            <a:off x="3706047" y="4844732"/>
            <a:ext cx="4699819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600" dirty="0"/>
              <a:t>© 2021 Information Resources Inc. (IRI). Confidential and Proprietary.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 bwMode="gray">
          <a:xfrm>
            <a:off x="8223301" y="4834890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3" descr="IRI_logo_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89" y="4787944"/>
            <a:ext cx="500970" cy="2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8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4540778"/>
            <a:ext cx="9144000" cy="159934"/>
          </a:xfrm>
          <a:prstGeom prst="rect">
            <a:avLst/>
          </a:prstGeom>
          <a:gradFill flip="none" rotWithShape="1">
            <a:gsLst>
              <a:gs pos="76000">
                <a:srgbClr val="007BBC"/>
              </a:gs>
              <a:gs pos="0">
                <a:schemeClr val="accent1"/>
              </a:gs>
              <a:gs pos="43000">
                <a:srgbClr val="004A93"/>
              </a:gs>
              <a:gs pos="56000">
                <a:srgbClr val="0062A7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Rectangle 20"/>
          <p:cNvSpPr/>
          <p:nvPr userDrawn="1"/>
        </p:nvSpPr>
        <p:spPr bwMode="gray">
          <a:xfrm>
            <a:off x="0" y="4697730"/>
            <a:ext cx="9144000" cy="44577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TextBox 21"/>
          <p:cNvSpPr txBox="1"/>
          <p:nvPr userDrawn="1"/>
        </p:nvSpPr>
        <p:spPr bwMode="gray">
          <a:xfrm>
            <a:off x="3706047" y="4844732"/>
            <a:ext cx="4699819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600" dirty="0"/>
              <a:t>© 2021 Information Resources Inc. (IRI). Confidential and Proprietary.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 bwMode="gray">
          <a:xfrm>
            <a:off x="8223301" y="4834890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3" descr="IRI_logo_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89" y="4787944"/>
            <a:ext cx="500970" cy="27065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277398"/>
            <a:ext cx="8503920" cy="4738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edit Master title style for 1 or 2 line headlines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20040" y="881059"/>
            <a:ext cx="8503919" cy="247650"/>
          </a:xfrm>
        </p:spPr>
        <p:txBody>
          <a:bodyPr/>
          <a:lstStyle>
            <a:lvl1pPr marL="0" indent="0">
              <a:buNone/>
              <a:defRPr sz="1400" b="1"/>
            </a:lvl1pPr>
            <a:lvl2pPr marL="263127" indent="0">
              <a:buNone/>
              <a:defRPr/>
            </a:lvl2pPr>
            <a:lvl3pPr marL="506016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87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&amp; Extra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277398"/>
            <a:ext cx="8503920" cy="4738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edit Master title style for 1 or 2 line headlines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040" y="1342768"/>
            <a:ext cx="8503919" cy="328161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05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20040" y="881059"/>
            <a:ext cx="8503919" cy="247650"/>
          </a:xfrm>
        </p:spPr>
        <p:txBody>
          <a:bodyPr/>
          <a:lstStyle>
            <a:lvl1pPr marL="0" indent="0">
              <a:buNone/>
              <a:defRPr sz="1400" b="1"/>
            </a:lvl1pPr>
            <a:lvl2pPr marL="263127" indent="0">
              <a:buNone/>
              <a:defRPr/>
            </a:lvl2pPr>
            <a:lvl3pPr marL="506016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93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277398"/>
            <a:ext cx="8503920" cy="4738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edit Master title style for 1 or 2 line headlines</a:t>
            </a:r>
          </a:p>
        </p:txBody>
      </p:sp>
    </p:spTree>
    <p:extLst>
      <p:ext uri="{BB962C8B-B14F-4D97-AF65-F5344CB8AC3E}">
        <p14:creationId xmlns:p14="http://schemas.microsoft.com/office/powerpoint/2010/main" val="27632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&amp;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277398"/>
            <a:ext cx="8503920" cy="4738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edit Master title style for 1 or 2 line headlines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20040" y="881059"/>
            <a:ext cx="8503919" cy="247650"/>
          </a:xfrm>
        </p:spPr>
        <p:txBody>
          <a:bodyPr/>
          <a:lstStyle>
            <a:lvl1pPr marL="0" indent="0">
              <a:buNone/>
              <a:defRPr sz="1400" b="1"/>
            </a:lvl1pPr>
            <a:lvl2pPr marL="263127" indent="0">
              <a:buNone/>
              <a:defRPr/>
            </a:lvl2pPr>
            <a:lvl3pPr marL="506016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79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roduct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20040" y="277398"/>
            <a:ext cx="6784450" cy="4738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edit Master title style for 1 or 2 line headlines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 bwMode="gray">
          <a:xfrm>
            <a:off x="320040" y="881059"/>
            <a:ext cx="8503919" cy="247650"/>
          </a:xfrm>
        </p:spPr>
        <p:txBody>
          <a:bodyPr/>
          <a:lstStyle>
            <a:lvl1pPr marL="0" indent="0">
              <a:buNone/>
              <a:defRPr sz="1400" b="1"/>
            </a:lvl1pPr>
            <a:lvl2pPr marL="263127" indent="0">
              <a:buNone/>
              <a:defRPr/>
            </a:lvl2pPr>
            <a:lvl3pPr marL="506016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7"/>
          <a:stretch/>
        </p:blipFill>
        <p:spPr bwMode="gray">
          <a:xfrm>
            <a:off x="6918397" y="164803"/>
            <a:ext cx="1895997" cy="8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1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C08980-0618-4F5C-9D12-C7A15B42F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671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5" y="3120365"/>
            <a:ext cx="3738558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8945" y="3968542"/>
            <a:ext cx="3738558" cy="349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IRI_logo_tagline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45" y="4512163"/>
            <a:ext cx="1104397" cy="47548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CDC6C6-C16A-4337-AC49-1B4700AFF186}"/>
              </a:ext>
            </a:extLst>
          </p:cNvPr>
          <p:cNvCxnSpPr/>
          <p:nvPr userDrawn="1"/>
        </p:nvCxnSpPr>
        <p:spPr bwMode="gray">
          <a:xfrm>
            <a:off x="493976" y="1429119"/>
            <a:ext cx="5120640" cy="119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ABF3B504-691D-46F7-8FD7-046DC95443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945" y="1567706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4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ALL CAPS</a:t>
            </a:r>
            <a:br>
              <a:rPr lang="en-US" dirty="0"/>
            </a:br>
            <a:r>
              <a:rPr lang="en-US" dirty="0"/>
              <a:t>3 LINES OF COPY MAX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336E7C7-57CF-4BF9-96E9-103F97263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945" y="963106"/>
            <a:ext cx="5201767" cy="328617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1">
                <a:ln>
                  <a:noFill/>
                </a:ln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323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-4884"/>
            <a:ext cx="9144000" cy="2847475"/>
          </a:xfrm>
          <a:prstGeom prst="rect">
            <a:avLst/>
          </a:prstGeom>
          <a:gradFill flip="none" rotWithShape="1">
            <a:gsLst>
              <a:gs pos="76000">
                <a:srgbClr val="007BBC"/>
              </a:gs>
              <a:gs pos="0">
                <a:schemeClr val="accent1"/>
              </a:gs>
              <a:gs pos="43000">
                <a:srgbClr val="004A93"/>
              </a:gs>
              <a:gs pos="56000">
                <a:srgbClr val="0062A7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20040" y="277398"/>
            <a:ext cx="8503920" cy="4738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for 1 or 2 line headlines</a:t>
            </a:r>
          </a:p>
        </p:txBody>
      </p:sp>
      <p:cxnSp>
        <p:nvCxnSpPr>
          <p:cNvPr id="4" name="Straight Connector 3"/>
          <p:cNvCxnSpPr/>
          <p:nvPr userDrawn="1"/>
        </p:nvCxnSpPr>
        <p:spPr bwMode="gray">
          <a:xfrm>
            <a:off x="320040" y="811174"/>
            <a:ext cx="8503920" cy="119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 bwMode="gray">
          <a:xfrm>
            <a:off x="320040" y="881059"/>
            <a:ext cx="8503919" cy="247650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263127" indent="0">
              <a:buNone/>
              <a:defRPr/>
            </a:lvl2pPr>
            <a:lvl3pPr marL="506016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0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545970"/>
            <a:ext cx="9144000" cy="264414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 bwMode="gray">
          <a:xfrm>
            <a:off x="0" y="1149286"/>
            <a:ext cx="9144000" cy="15286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5400" b="1" spc="0" dirty="0">
                <a:solidFill>
                  <a:schemeClr val="accent1"/>
                </a:solidFill>
              </a:rPr>
              <a:t>THANK</a:t>
            </a:r>
            <a:br>
              <a:rPr lang="en-US" sz="5400" b="1" spc="0" dirty="0">
                <a:solidFill>
                  <a:schemeClr val="accent1"/>
                </a:solidFill>
              </a:rPr>
            </a:br>
            <a:r>
              <a:rPr lang="en-US" sz="5400" b="1" spc="0" dirty="0">
                <a:solidFill>
                  <a:schemeClr val="accent1"/>
                </a:solidFill>
              </a:rPr>
              <a:t>YOU!</a:t>
            </a:r>
          </a:p>
        </p:txBody>
      </p:sp>
      <p:sp>
        <p:nvSpPr>
          <p:cNvPr id="5" name="TextBox 4"/>
          <p:cNvSpPr txBox="1"/>
          <p:nvPr userDrawn="1"/>
        </p:nvSpPr>
        <p:spPr bwMode="gray">
          <a:xfrm>
            <a:off x="1" y="3022868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dirty="0">
                <a:solidFill>
                  <a:schemeClr val="accent3"/>
                </a:solidFill>
              </a:rPr>
              <a:t>For More Information, Contact Us…</a:t>
            </a:r>
          </a:p>
          <a:p>
            <a:pPr algn="ctr">
              <a:spcAft>
                <a:spcPts val="1200"/>
              </a:spcAft>
            </a:pPr>
            <a:r>
              <a:rPr lang="en-US" sz="1200" b="1" dirty="0">
                <a:solidFill>
                  <a:srgbClr val="616365"/>
                </a:solidFill>
              </a:rPr>
              <a:t>IRI Global Headquarters</a:t>
            </a:r>
            <a:br>
              <a:rPr lang="en-US" sz="1200" dirty="0">
                <a:solidFill>
                  <a:srgbClr val="616365"/>
                </a:solidFill>
              </a:rPr>
            </a:br>
            <a:r>
              <a:rPr lang="en-US" sz="1200" dirty="0">
                <a:solidFill>
                  <a:srgbClr val="616365"/>
                </a:solidFill>
              </a:rPr>
              <a:t>150 North Clinton Street, Chicago, IL 60661-1416</a:t>
            </a:r>
            <a:br>
              <a:rPr lang="en-US" sz="1200" dirty="0">
                <a:solidFill>
                  <a:srgbClr val="616365"/>
                </a:solidFill>
              </a:rPr>
            </a:br>
            <a:r>
              <a:rPr lang="en-US" sz="1200" dirty="0">
                <a:solidFill>
                  <a:srgbClr val="616365"/>
                </a:solidFill>
              </a:rPr>
              <a:t>IRI@IRIworldwide.com</a:t>
            </a:r>
            <a:br>
              <a:rPr lang="en-US" sz="1200" dirty="0">
                <a:solidFill>
                  <a:srgbClr val="616365"/>
                </a:solidFill>
              </a:rPr>
            </a:br>
            <a:r>
              <a:rPr lang="en-US" sz="1200" dirty="0">
                <a:solidFill>
                  <a:srgbClr val="616365"/>
                </a:solidFill>
              </a:rPr>
              <a:t>+1 312.726.1221</a:t>
            </a:r>
          </a:p>
          <a:p>
            <a:pPr algn="ctr">
              <a:spcAft>
                <a:spcPts val="1200"/>
              </a:spcAft>
            </a:pPr>
            <a:r>
              <a:rPr lang="en-US" sz="1200" dirty="0">
                <a:solidFill>
                  <a:schemeClr val="accent3"/>
                </a:solidFill>
              </a:rPr>
              <a:t>Follow us on Twitter: </a:t>
            </a:r>
            <a:r>
              <a:rPr lang="en-US" sz="1200" b="1" dirty="0">
                <a:solidFill>
                  <a:schemeClr val="accent3"/>
                </a:solidFill>
              </a:rPr>
              <a:t>@IRIworldwide</a:t>
            </a:r>
          </a:p>
        </p:txBody>
      </p:sp>
      <p:pic>
        <p:nvPicPr>
          <p:cNvPr id="6" name="Picture 5" descr="IRI_logo_RGB.wm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094"/>
          <a:stretch/>
        </p:blipFill>
        <p:spPr bwMode="gray">
          <a:xfrm>
            <a:off x="6708141" y="1018600"/>
            <a:ext cx="1484245" cy="1709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789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Data Object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0CE092-AE08-05DE-F5ED-56B4EB7B3D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2096" cy="51435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BF3D3B3-284E-5E26-9C88-14CCD24E19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481" y="1432754"/>
            <a:ext cx="4314825" cy="1902885"/>
          </a:xfrm>
        </p:spPr>
        <p:txBody>
          <a:bodyPr wrap="square" anchor="b">
            <a:noAutofit/>
          </a:bodyPr>
          <a:lstStyle>
            <a:lvl1pPr algn="l">
              <a:lnSpc>
                <a:spcPct val="80000"/>
              </a:lnSpc>
              <a:defRPr sz="4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  <a:endParaRPr lang="en-IN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648970C-D85B-92D8-0DFC-95D20F585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6481" y="4562687"/>
            <a:ext cx="1970532" cy="15575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IN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8E017CD-9662-04B5-F64E-D27C3545DC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481" y="3548063"/>
            <a:ext cx="4314825" cy="670322"/>
          </a:xfrm>
        </p:spPr>
        <p:txBody>
          <a:bodyPr/>
          <a:lstStyle>
            <a:lvl1pPr marL="0" indent="0">
              <a:buNone/>
              <a:defRPr sz="19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subhead, if needed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F4D092-37DD-A1AC-50A1-84AF58597F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" r="95"/>
          <a:stretch/>
        </p:blipFill>
        <p:spPr>
          <a:xfrm>
            <a:off x="168813" y="191631"/>
            <a:ext cx="249223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2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37FC53-3024-0D1B-3F35-8D57D47A0F15}"/>
              </a:ext>
            </a:extLst>
          </p:cNvPr>
          <p:cNvCxnSpPr>
            <a:cxnSpLocks/>
          </p:cNvCxnSpPr>
          <p:nvPr userDrawn="1"/>
        </p:nvCxnSpPr>
        <p:spPr>
          <a:xfrm>
            <a:off x="4571999" y="1809169"/>
            <a:ext cx="0" cy="253746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3006F15-A1CF-307E-347F-71832B9A0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5763" y="1310849"/>
            <a:ext cx="4186236" cy="37719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1500" kern="1200" cap="none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B21A8B7-201A-6DD5-C080-B1D1C45CA5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8983" y="1310849"/>
            <a:ext cx="4197115" cy="37719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1500" kern="1200" cap="none" spc="0" baseline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headline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5B8DB7C-44AC-1035-89A9-E6DB6DFAE6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5419" y="3178678"/>
            <a:ext cx="3975839" cy="115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1200"/>
            </a:lvl1pPr>
            <a:lvl2pPr>
              <a:lnSpc>
                <a:spcPct val="90000"/>
              </a:lnSpc>
              <a:defRPr sz="1200"/>
            </a:lvl2pPr>
            <a:lvl3pPr>
              <a:lnSpc>
                <a:spcPct val="90000"/>
              </a:lnSpc>
              <a:defRPr sz="10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83C482A-8F14-F6F4-83B9-0BF3BEE0039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77842" y="1777662"/>
            <a:ext cx="3975845" cy="11607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50"/>
              </a:spcAft>
              <a:buClr>
                <a:schemeClr val="accent6"/>
              </a:buClr>
              <a:defRPr lang="en-US" sz="1200" kern="1200" noProof="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50"/>
              </a:spcAft>
              <a:buClr>
                <a:schemeClr val="accent6"/>
              </a:buClr>
              <a:defRPr lang="en-US" sz="1200" kern="1200" noProof="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50"/>
              </a:spcAft>
              <a:buClr>
                <a:schemeClr val="accent6"/>
              </a:buClr>
              <a:defRPr lang="en-US" sz="1050" kern="1200" noProof="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defTabSz="6858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050"/>
              </a:spcAft>
              <a:buClr>
                <a:schemeClr val="accent6"/>
              </a:buClr>
              <a:defRPr lang="en-US" sz="1200" kern="1200" noProof="0" dirty="0" smtClean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65151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50"/>
              </a:spcAft>
              <a:buClr>
                <a:schemeClr val="accent6"/>
              </a:buClr>
              <a:buNone/>
              <a:defRPr lang="en-US" sz="1200" kern="1200" noProof="0" dirty="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marL="865823" marR="0" lvl="4" indent="-214313" algn="l" defTabSz="685800" rtl="0" eaLnBrk="1" fontAlgn="auto" latinLnBrk="0" hangingPunct="1">
              <a:lnSpc>
                <a:spcPct val="80000"/>
              </a:lnSpc>
              <a:spcBef>
                <a:spcPts val="450"/>
              </a:spcBef>
              <a:spcAft>
                <a:spcPts val="1050"/>
              </a:spcAft>
              <a:buClr>
                <a:srgbClr val="A687B7"/>
              </a:buClr>
              <a:buSzPct val="80000"/>
              <a:buFont typeface="Roboto Condensed" panose="02000000000000000000" pitchFamily="2" charset="0"/>
              <a:buChar char="—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/>
              <a:ea typeface="Roboto Condensed" panose="02000000000000000000" pitchFamily="2" charset="0"/>
            </a:endParaRP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E253DA30-2BF5-C5E1-54C6-17CC7E7781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0311" y="3083860"/>
            <a:ext cx="3988569" cy="1249721"/>
          </a:xfrm>
          <a:prstGeom prst="rect">
            <a:avLst/>
          </a:prstGeom>
          <a:solidFill>
            <a:schemeClr val="tx2"/>
          </a:solidFill>
        </p:spPr>
        <p:txBody>
          <a:bodyPr lIns="91440" rIns="91440" anchor="ctr" anchorCtr="0"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13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  <a:endParaRPr lang="en-IN"/>
          </a:p>
        </p:txBody>
      </p:sp>
      <p:sp>
        <p:nvSpPr>
          <p:cNvPr id="35" name="Content Placeholder 28">
            <a:extLst>
              <a:ext uri="{FF2B5EF4-FFF2-40B4-BE49-F238E27FC236}">
                <a16:creationId xmlns:a16="http://schemas.microsoft.com/office/drawing/2014/main" id="{9D380BEC-3217-552B-2864-065B003CA5C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792737" y="1777662"/>
            <a:ext cx="3986176" cy="115490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1200"/>
            </a:lvl1pPr>
            <a:lvl2pPr>
              <a:lnSpc>
                <a:spcPct val="90000"/>
              </a:lnSpc>
              <a:defRPr sz="1200"/>
            </a:lvl2pPr>
            <a:lvl3pPr>
              <a:lnSpc>
                <a:spcPct val="90000"/>
              </a:lnSpc>
              <a:defRPr sz="1050"/>
            </a:lvl3pPr>
            <a:lvl4pPr>
              <a:lnSpc>
                <a:spcPct val="90000"/>
              </a:lnSpc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  <a:p>
            <a:pPr lvl="3"/>
            <a:endParaRPr lang="en-US"/>
          </a:p>
        </p:txBody>
      </p:sp>
      <p:sp>
        <p:nvSpPr>
          <p:cNvPr id="6" name="Slide Number Placeholder 167">
            <a:extLst>
              <a:ext uri="{FF2B5EF4-FFF2-40B4-BE49-F238E27FC236}">
                <a16:creationId xmlns:a16="http://schemas.microsoft.com/office/drawing/2014/main" id="{C0779349-EEAF-87EB-4437-E5538A4B7763}"/>
              </a:ext>
            </a:extLst>
          </p:cNvPr>
          <p:cNvSpPr txBox="1">
            <a:spLocks/>
          </p:cNvSpPr>
          <p:nvPr userDrawn="1"/>
        </p:nvSpPr>
        <p:spPr>
          <a:xfrm>
            <a:off x="8652164" y="4733414"/>
            <a:ext cx="109728" cy="123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z="675" smtClean="0">
                <a:solidFill>
                  <a:schemeClr val="tx1"/>
                </a:solidFill>
              </a:rPr>
              <a:pPr/>
              <a:t>‹#›</a:t>
            </a:fld>
            <a:endParaRPr lang="en-US" sz="675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5843DC-595C-9F99-0C5A-9A06846EFB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63" y="435601"/>
            <a:ext cx="8390335" cy="411480"/>
          </a:xfrm>
        </p:spPr>
        <p:txBody>
          <a:bodyPr/>
          <a:lstStyle/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C9E611-C0D6-8DFB-9EC6-4A1F5D2557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763" y="886022"/>
            <a:ext cx="8390335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9539DE8E-9A07-2C43-B95B-7173341C87A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96016" y="4548997"/>
            <a:ext cx="3668499" cy="123444"/>
          </a:xfrm>
        </p:spPr>
        <p:txBody>
          <a:bodyPr anchor="b" anchorCtr="0"/>
          <a:lstStyle>
            <a:lvl1pPr marL="0" indent="0" algn="r">
              <a:buNone/>
              <a:defRPr sz="675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line goes here, Roboto 9pt, black, delete if not needed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AFD9A1-A69D-F456-B3C1-6FA68C7FB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/>
        </p:blipFill>
        <p:spPr>
          <a:xfrm>
            <a:off x="259499" y="4460360"/>
            <a:ext cx="125539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3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0795B4-5356-CBDF-8FE9-BEE5D8D29F1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85763" y="1463279"/>
            <a:ext cx="8390335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8ED16-FE2A-2AFA-F9B1-86471935E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63" y="435601"/>
            <a:ext cx="8390335" cy="411480"/>
          </a:xfrm>
        </p:spPr>
        <p:txBody>
          <a:bodyPr/>
          <a:lstStyle/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990699D-3D11-6CAE-4CFC-99265B42AE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763" y="886022"/>
            <a:ext cx="8390335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sp>
        <p:nvSpPr>
          <p:cNvPr id="4" name="Slide Number Placeholder 167">
            <a:extLst>
              <a:ext uri="{FF2B5EF4-FFF2-40B4-BE49-F238E27FC236}">
                <a16:creationId xmlns:a16="http://schemas.microsoft.com/office/drawing/2014/main" id="{DD031038-A5E7-D521-7D05-6A42600B16A7}"/>
              </a:ext>
            </a:extLst>
          </p:cNvPr>
          <p:cNvSpPr txBox="1">
            <a:spLocks/>
          </p:cNvSpPr>
          <p:nvPr userDrawn="1"/>
        </p:nvSpPr>
        <p:spPr>
          <a:xfrm>
            <a:off x="8652164" y="4733414"/>
            <a:ext cx="109728" cy="123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z="675" smtClean="0">
                <a:solidFill>
                  <a:schemeClr val="tx1"/>
                </a:solidFill>
              </a:rPr>
              <a:pPr/>
              <a:t>‹#›</a:t>
            </a:fld>
            <a:endParaRPr lang="en-US" sz="675">
              <a:solidFill>
                <a:schemeClr val="tx1"/>
              </a:solidFill>
            </a:endParaRP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02BE2F1D-7E26-233E-3F60-B1FFF1FA20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96016" y="4548997"/>
            <a:ext cx="3668499" cy="123444"/>
          </a:xfrm>
        </p:spPr>
        <p:txBody>
          <a:bodyPr anchor="b" anchorCtr="0"/>
          <a:lstStyle>
            <a:lvl1pPr marL="0" indent="0" algn="r">
              <a:buNone/>
              <a:defRPr sz="675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Source line goes here, Roboto 9pt, black, delete if not needed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25EDAE-C0CA-B415-CF0D-D567807C4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/>
        </p:blipFill>
        <p:spPr>
          <a:xfrm>
            <a:off x="259499" y="4460360"/>
            <a:ext cx="125539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4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_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BE6EF93-FDAE-A7BF-E6E2-91169884A0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05009" y="0"/>
            <a:ext cx="5138992" cy="5143500"/>
          </a:xfrm>
          <a:custGeom>
            <a:avLst/>
            <a:gdLst>
              <a:gd name="connsiteX0" fmla="*/ 1452137 w 6851989"/>
              <a:gd name="connsiteY0" fmla="*/ 0 h 6858000"/>
              <a:gd name="connsiteX1" fmla="*/ 6851989 w 6851989"/>
              <a:gd name="connsiteY1" fmla="*/ 0 h 6858000"/>
              <a:gd name="connsiteX2" fmla="*/ 6851989 w 6851989"/>
              <a:gd name="connsiteY2" fmla="*/ 6858000 h 6858000"/>
              <a:gd name="connsiteX3" fmla="*/ 1452140 w 6851989"/>
              <a:gd name="connsiteY3" fmla="*/ 6858000 h 6858000"/>
              <a:gd name="connsiteX4" fmla="*/ 1399585 w 6851989"/>
              <a:gd name="connsiteY4" fmla="*/ 6807893 h 6858000"/>
              <a:gd name="connsiteX5" fmla="*/ 0 w 6851989"/>
              <a:gd name="connsiteY5" fmla="*/ 3428999 h 6858000"/>
              <a:gd name="connsiteX6" fmla="*/ 1399585 w 6851989"/>
              <a:gd name="connsiteY6" fmla="*/ 501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1989" h="6858000">
                <a:moveTo>
                  <a:pt x="1452137" y="0"/>
                </a:moveTo>
                <a:lnTo>
                  <a:pt x="6851989" y="0"/>
                </a:lnTo>
                <a:lnTo>
                  <a:pt x="6851989" y="6858000"/>
                </a:lnTo>
                <a:lnTo>
                  <a:pt x="1452140" y="6858000"/>
                </a:lnTo>
                <a:lnTo>
                  <a:pt x="1399585" y="6807893"/>
                </a:lnTo>
                <a:cubicBezTo>
                  <a:pt x="534849" y="5943159"/>
                  <a:pt x="0" y="4748539"/>
                  <a:pt x="0" y="3428999"/>
                </a:cubicBezTo>
                <a:cubicBezTo>
                  <a:pt x="0" y="2109459"/>
                  <a:pt x="534849" y="914839"/>
                  <a:pt x="1399585" y="501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Add image, then ‘Send to Back’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C7B9009-5B0C-8ACF-4FA5-976520A801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8149" y="1551861"/>
            <a:ext cx="2765125" cy="230833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agenda text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89EA5CB-B3EB-81DE-866D-C02764F3EB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931" y="1478681"/>
            <a:ext cx="377190" cy="37719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##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B0A92EA-68BB-C12E-9F25-B08220C225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0931" y="1962158"/>
            <a:ext cx="377190" cy="37719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##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CEC5FA5-3902-A877-5981-C43BA7571E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0931" y="2445635"/>
            <a:ext cx="377190" cy="37719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##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AB3EC24-0BCB-9CCE-7B13-650377419F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0931" y="2929112"/>
            <a:ext cx="377190" cy="37719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##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B2477AA-7979-4CB8-DD9D-563C1D85F2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0931" y="3412589"/>
            <a:ext cx="377190" cy="37719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##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99F73B5A-1A7E-6910-BFC2-5EAC73AA3A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8149" y="2035338"/>
            <a:ext cx="2765125" cy="230833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agenda text here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68B476F-B12D-4DB7-450E-2D0410068A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8149" y="2518815"/>
            <a:ext cx="2765125" cy="230833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agenda text here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F2652F7-B152-D410-8F27-5DFF116D15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8149" y="3002292"/>
            <a:ext cx="2765125" cy="230833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agenda text here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CB42908-5039-31F1-9F57-9495863B4E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8149" y="3485769"/>
            <a:ext cx="2765125" cy="230833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agenda text here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69EB1EF7-80F5-A1A6-D0A9-3C5056D78ACE}"/>
              </a:ext>
            </a:extLst>
          </p:cNvPr>
          <p:cNvSpPr txBox="1">
            <a:spLocks/>
          </p:cNvSpPr>
          <p:nvPr userDrawn="1"/>
        </p:nvSpPr>
        <p:spPr>
          <a:xfrm>
            <a:off x="6205046" y="4757302"/>
            <a:ext cx="2468880" cy="12344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en-US" sz="675">
              <a:solidFill>
                <a:schemeClr val="tx1"/>
              </a:solidFill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4A125016-5D01-AF02-0A22-E9B2B023D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437592"/>
            <a:ext cx="3619247" cy="411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54770C-53CE-6058-7449-021AB9BAB0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/>
        </p:blipFill>
        <p:spPr>
          <a:xfrm>
            <a:off x="259499" y="4460360"/>
            <a:ext cx="1255397" cy="514350"/>
          </a:xfrm>
          <a:prstGeom prst="rect">
            <a:avLst/>
          </a:prstGeom>
        </p:spPr>
      </p:pic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C5239BC6-61BD-F9F5-1BFB-89D00711B3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78115" y="4548997"/>
            <a:ext cx="5486400" cy="123444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None/>
              <a:defRPr sz="675" i="1"/>
            </a:lvl1pPr>
          </a:lstStyle>
          <a:p>
            <a:pPr lvl="0"/>
            <a:r>
              <a:rPr lang="en-US"/>
              <a:t>Source line goes here, Roboto 9pt, black, delete if not needed</a:t>
            </a:r>
          </a:p>
        </p:txBody>
      </p:sp>
      <p:sp>
        <p:nvSpPr>
          <p:cNvPr id="5" name="Slide Number Placeholder 167">
            <a:extLst>
              <a:ext uri="{FF2B5EF4-FFF2-40B4-BE49-F238E27FC236}">
                <a16:creationId xmlns:a16="http://schemas.microsoft.com/office/drawing/2014/main" id="{589AA901-F227-BCF0-D6C7-46CD7F48E556}"/>
              </a:ext>
            </a:extLst>
          </p:cNvPr>
          <p:cNvSpPr txBox="1">
            <a:spLocks/>
          </p:cNvSpPr>
          <p:nvPr userDrawn="1"/>
        </p:nvSpPr>
        <p:spPr>
          <a:xfrm>
            <a:off x="8564515" y="4719341"/>
            <a:ext cx="197378" cy="1375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z="675" smtClean="0">
                <a:solidFill>
                  <a:schemeClr val="tx1"/>
                </a:solidFill>
              </a:rPr>
              <a:pPr/>
              <a:t>‹#›</a:t>
            </a:fld>
            <a:endParaRPr lang="en-US" sz="675">
              <a:solidFill>
                <a:schemeClr val="tx1"/>
              </a:solidFill>
            </a:endParaRP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321D1512-A6CB-F0AC-D885-D2350B6F09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5683776" y="4738111"/>
            <a:ext cx="2880739" cy="123865"/>
          </a:xfrm>
        </p:spPr>
        <p:txBody>
          <a:bodyPr anchor="b" anchorCtr="0"/>
          <a:lstStyle>
            <a:lvl1pPr algn="r">
              <a:defRPr sz="675" i="1"/>
            </a:lvl1pPr>
            <a:lvl4pPr marL="480060" indent="0">
              <a:buNone/>
              <a:defRPr/>
            </a:lvl4pPr>
          </a:lstStyle>
          <a:p>
            <a:pPr lvl="3" algn="r"/>
            <a:r>
              <a:rPr lang="en-US" sz="675"/>
              <a:t>Circana, LLC  | 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984709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Sub-Head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67">
            <a:extLst>
              <a:ext uri="{FF2B5EF4-FFF2-40B4-BE49-F238E27FC236}">
                <a16:creationId xmlns:a16="http://schemas.microsoft.com/office/drawing/2014/main" id="{2633CBED-B5D2-1B49-24CD-B6BAE08427B2}"/>
              </a:ext>
            </a:extLst>
          </p:cNvPr>
          <p:cNvSpPr txBox="1">
            <a:spLocks/>
          </p:cNvSpPr>
          <p:nvPr userDrawn="1"/>
        </p:nvSpPr>
        <p:spPr>
          <a:xfrm>
            <a:off x="8564515" y="4733414"/>
            <a:ext cx="197378" cy="123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z="675" smtClean="0">
                <a:solidFill>
                  <a:schemeClr val="tx1"/>
                </a:solidFill>
              </a:rPr>
              <a:pPr/>
              <a:t>‹#›</a:t>
            </a:fld>
            <a:endParaRPr lang="en-US" sz="675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9DF8EE-DB97-AC92-7F28-EEE779CFF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63" y="435601"/>
            <a:ext cx="8390335" cy="411480"/>
          </a:xfrm>
        </p:spPr>
        <p:txBody>
          <a:bodyPr/>
          <a:lstStyle/>
          <a:p>
            <a:r>
              <a:rPr lang="en-US"/>
              <a:t>Place headline here</a:t>
            </a:r>
            <a:endParaRPr lang="en-IN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6CA7580-6E78-0A2D-27C5-9B1FCDEE60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763" y="886022"/>
            <a:ext cx="8390335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N"/>
              <a:t>Place 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0C2333-457B-0E6E-2EEF-3FC548E01A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" r="34"/>
          <a:stretch/>
        </p:blipFill>
        <p:spPr>
          <a:xfrm>
            <a:off x="259499" y="4460360"/>
            <a:ext cx="1255397" cy="514350"/>
          </a:xfrm>
          <a:prstGeom prst="rect">
            <a:avLst/>
          </a:prstGeom>
        </p:spPr>
      </p:pic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DC7E53E8-3731-55AC-BC0B-1BC127C9DD9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78115" y="4548997"/>
            <a:ext cx="5486400" cy="123444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None/>
              <a:defRPr sz="675" i="1"/>
            </a:lvl1pPr>
          </a:lstStyle>
          <a:p>
            <a:pPr lvl="0"/>
            <a:r>
              <a:rPr lang="en-US"/>
              <a:t>Source line goes here, Roboto 9pt, black, delete if not needed</a:t>
            </a:r>
          </a:p>
        </p:txBody>
      </p:sp>
    </p:spTree>
    <p:extLst>
      <p:ext uri="{BB962C8B-B14F-4D97-AF65-F5344CB8AC3E}">
        <p14:creationId xmlns:p14="http://schemas.microsoft.com/office/powerpoint/2010/main" val="145751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442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5" y="3120365"/>
            <a:ext cx="3738558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8945" y="3968542"/>
            <a:ext cx="3738558" cy="349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IRI_logo_tagline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45" y="4512163"/>
            <a:ext cx="1104397" cy="47548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02FD9D6-C4DD-43A5-A45B-A1930F2FAE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945" y="1567706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4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ALL CAPS</a:t>
            </a:r>
            <a:br>
              <a:rPr lang="en-US" dirty="0"/>
            </a:br>
            <a:r>
              <a:rPr lang="en-US" dirty="0"/>
              <a:t>3 LINES OF COPY MAX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B3140EB-3B02-4034-B7C3-0E734AFD1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945" y="963106"/>
            <a:ext cx="5201767" cy="328617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1">
                <a:ln>
                  <a:noFill/>
                </a:ln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57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442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5" y="3120365"/>
            <a:ext cx="3738558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8945" y="3968542"/>
            <a:ext cx="3738558" cy="349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IRI_logo_tagline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45" y="4512163"/>
            <a:ext cx="1104397" cy="47548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EEF7281-2017-4216-9D89-FCE6A635E5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945" y="1567706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4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ALL CAPS</a:t>
            </a:r>
            <a:br>
              <a:rPr lang="en-US" dirty="0"/>
            </a:br>
            <a:r>
              <a:rPr lang="en-US" dirty="0"/>
              <a:t>3 LINES OF COPY MAX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A0A9911-530E-4689-8C80-1B17F3BE3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945" y="963106"/>
            <a:ext cx="5201767" cy="328617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1">
                <a:ln>
                  <a:noFill/>
                </a:ln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924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442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5" y="3120365"/>
            <a:ext cx="3738558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8945" y="3968542"/>
            <a:ext cx="3738558" cy="349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IRI_logo_tagline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45" y="4512163"/>
            <a:ext cx="1104397" cy="47548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A88757B-FCD3-4446-9EF6-EA1E90EC81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945" y="1567706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4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ALL CAPS</a:t>
            </a:r>
            <a:br>
              <a:rPr lang="en-US" dirty="0"/>
            </a:br>
            <a:r>
              <a:rPr lang="en-US" dirty="0"/>
              <a:t>3 LINES OF COPY MAX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9396639-4E20-47E6-BCDD-84E846EBD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945" y="963106"/>
            <a:ext cx="5201767" cy="328617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1">
                <a:ln>
                  <a:noFill/>
                </a:ln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107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442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5" y="3120365"/>
            <a:ext cx="3738558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8945" y="3968542"/>
            <a:ext cx="3738558" cy="349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IRI_logo_tagline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45" y="4512163"/>
            <a:ext cx="1104397" cy="4754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284D173-17EB-4F76-8FB7-D6497C7D8F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945" y="1567706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4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ALL CAPS</a:t>
            </a:r>
            <a:br>
              <a:rPr lang="en-US" dirty="0"/>
            </a:br>
            <a:r>
              <a:rPr lang="en-US" dirty="0"/>
              <a:t>3 LINES OF COPY MAX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3926C9E-4544-47C7-BCC0-83F3E1A6F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945" y="963106"/>
            <a:ext cx="5201767" cy="328617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1">
                <a:ln>
                  <a:noFill/>
                </a:ln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66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442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5" y="3120365"/>
            <a:ext cx="3738558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8945" y="3968542"/>
            <a:ext cx="3738558" cy="349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IRI_logo_tagline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45" y="4512163"/>
            <a:ext cx="1104397" cy="4754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0ECF4AA-58E1-4C11-A016-B935030A31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945" y="1567706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4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ALL CAPS</a:t>
            </a:r>
            <a:br>
              <a:rPr lang="en-US" dirty="0"/>
            </a:br>
            <a:r>
              <a:rPr lang="en-US" dirty="0"/>
              <a:t>3 LINES OF COPY MAX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A8C5D4F-4608-4C11-8532-8EA0FB01A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945" y="963106"/>
            <a:ext cx="5201767" cy="328617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1">
                <a:ln>
                  <a:noFill/>
                </a:ln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838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87688C-FFF9-49A3-A2BD-BC32089386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671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8945" y="3120365"/>
            <a:ext cx="3738558" cy="4655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8945" y="3968542"/>
            <a:ext cx="3738558" cy="349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8945" y="1567706"/>
            <a:ext cx="5201767" cy="13912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4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– ALL CAPS</a:t>
            </a:r>
            <a:br>
              <a:rPr lang="en-US" dirty="0"/>
            </a:br>
            <a:r>
              <a:rPr lang="en-US" dirty="0"/>
              <a:t>3 LINES OF COPY MAX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945" y="963106"/>
            <a:ext cx="5201767" cy="328617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1">
                <a:ln>
                  <a:noFill/>
                </a:ln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IRI_logo_tagline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45" y="4512163"/>
            <a:ext cx="1104397" cy="47548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CA5AE4-5261-437B-8AEC-AF00DB4E2C7B}"/>
              </a:ext>
            </a:extLst>
          </p:cNvPr>
          <p:cNvCxnSpPr/>
          <p:nvPr userDrawn="1"/>
        </p:nvCxnSpPr>
        <p:spPr bwMode="gray">
          <a:xfrm>
            <a:off x="493976" y="1429119"/>
            <a:ext cx="5120640" cy="119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04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gray">
          <a:xfrm>
            <a:off x="320040" y="277398"/>
            <a:ext cx="8503920" cy="4738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 for 1 or 2 line headlines</a:t>
            </a: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4697730"/>
            <a:ext cx="9144000" cy="44577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3706047" y="4844732"/>
            <a:ext cx="4699819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600" dirty="0"/>
              <a:t>© 2021 Information Resources Inc. (IRI). Confidential and Proprietary.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20040" y="959368"/>
            <a:ext cx="8366760" cy="36928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Slide Number Placeholder 5"/>
          <p:cNvSpPr txBox="1">
            <a:spLocks/>
          </p:cNvSpPr>
          <p:nvPr userDrawn="1"/>
        </p:nvSpPr>
        <p:spPr bwMode="gray">
          <a:xfrm>
            <a:off x="8223301" y="4834890"/>
            <a:ext cx="565211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A646B-FACF-4B82-BDFC-72A0DF7DA70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0" y="-4883"/>
            <a:ext cx="9144000" cy="159934"/>
          </a:xfrm>
          <a:prstGeom prst="rect">
            <a:avLst/>
          </a:prstGeom>
          <a:gradFill flip="none" rotWithShape="1">
            <a:gsLst>
              <a:gs pos="76000">
                <a:srgbClr val="007BBC"/>
              </a:gs>
              <a:gs pos="0">
                <a:schemeClr val="accent1"/>
              </a:gs>
              <a:gs pos="43000">
                <a:srgbClr val="004A93"/>
              </a:gs>
              <a:gs pos="56000">
                <a:srgbClr val="0062A7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320040" y="811174"/>
            <a:ext cx="8503920" cy="1191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IRI_logo_RGB.wmf"/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89" y="4787944"/>
            <a:ext cx="500970" cy="2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691" r:id="rId12"/>
    <p:sldLayoutId id="2147483688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89" r:id="rId19"/>
    <p:sldLayoutId id="2147483669" r:id="rId20"/>
    <p:sldLayoutId id="2147483670" r:id="rId21"/>
    <p:sldLayoutId id="2147483672" r:id="rId22"/>
    <p:sldLayoutId id="2147483673" r:id="rId23"/>
    <p:sldLayoutId id="2147483718" r:id="rId24"/>
    <p:sldLayoutId id="2147483717" r:id="rId25"/>
    <p:sldLayoutId id="2147483664" r:id="rId26"/>
    <p:sldLayoutId id="2147483676" r:id="rId27"/>
    <p:sldLayoutId id="2147483678" r:id="rId28"/>
    <p:sldLayoutId id="2147483677" r:id="rId29"/>
    <p:sldLayoutId id="2147483702" r:id="rId30"/>
    <p:sldLayoutId id="2147483698" r:id="rId31"/>
    <p:sldLayoutId id="2147483734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70260" indent="-17026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31006" indent="-167879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tx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7466" indent="-171450" algn="l" defTabSz="1584722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tx1"/>
        </a:buClr>
        <a:buSzPct val="80000"/>
        <a:buFont typeface="Courier New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ts val="1350"/>
        </a:lnSpc>
        <a:spcBef>
          <a:spcPct val="20000"/>
        </a:spcBef>
        <a:buClr>
          <a:schemeClr val="accent2"/>
        </a:buClr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ts val="1350"/>
        </a:lnSpc>
        <a:spcBef>
          <a:spcPct val="20000"/>
        </a:spcBef>
        <a:buClr>
          <a:schemeClr val="accent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300744-CF80-9297-53D5-93BAD83B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437592"/>
            <a:ext cx="8390335" cy="4114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07DF0-FC62-3C1D-026C-0E0412D9D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763" y="1463279"/>
            <a:ext cx="8390335" cy="27086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8" name="Slide Number Placeholder 167">
            <a:extLst>
              <a:ext uri="{FF2B5EF4-FFF2-40B4-BE49-F238E27FC236}">
                <a16:creationId xmlns:a16="http://schemas.microsoft.com/office/drawing/2014/main" id="{7C40C17F-41C7-5FBF-EE0B-9F073EC43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6369" y="4725153"/>
            <a:ext cx="109728" cy="123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3ACA9D80-AB25-435A-8FE8-312BAE251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D4953C7F-98C6-59A0-7F14-868747C8AF9B}"/>
              </a:ext>
            </a:extLst>
          </p:cNvPr>
          <p:cNvSpPr txBox="1">
            <a:spLocks/>
          </p:cNvSpPr>
          <p:nvPr userDrawn="1"/>
        </p:nvSpPr>
        <p:spPr>
          <a:xfrm>
            <a:off x="5683777" y="4725153"/>
            <a:ext cx="2879442" cy="13581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675"/>
              <a:t>Circana, Inc. and Circana Group, L.P. |  Proprietary and confidential</a:t>
            </a:r>
          </a:p>
        </p:txBody>
      </p:sp>
      <p:sp>
        <p:nvSpPr>
          <p:cNvPr id="303" name="hl">
            <a:extLst>
              <a:ext uri="{FF2B5EF4-FFF2-40B4-BE49-F238E27FC236}">
                <a16:creationId xmlns:a16="http://schemas.microsoft.com/office/drawing/2014/main" id="{B7404EFC-1D2E-332A-D419-1647AA391C92}"/>
              </a:ext>
            </a:extLst>
          </p:cNvPr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04" name="fl">
            <a:extLst>
              <a:ext uri="{FF2B5EF4-FFF2-40B4-BE49-F238E27FC236}">
                <a16:creationId xmlns:a16="http://schemas.microsoft.com/office/drawing/2014/main" id="{AA778CD1-1496-E4AE-F80C-E55A02605710}"/>
              </a:ext>
            </a:extLst>
          </p:cNvPr>
          <p:cNvSpPr txBox="1"/>
          <p:nvPr userDrawn="1"/>
        </p:nvSpPr>
        <p:spPr>
          <a:xfrm>
            <a:off x="0" y="4890135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736" r:id="rId3"/>
    <p:sldLayoutId id="214748373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spc="0" baseline="0">
          <a:solidFill>
            <a:schemeClr val="tx1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5"/>
        </a:buClr>
        <a:buSzPct val="80000"/>
        <a:buFont typeface="Webdings" panose="05030102010509060703" pitchFamily="18" charset="2"/>
        <a:buChar char="="/>
        <a:defRPr sz="2400" kern="1200">
          <a:solidFill>
            <a:schemeClr val="tx1"/>
          </a:solidFill>
          <a:latin typeface="+mn-lt"/>
          <a:ea typeface="Roboto Condensed" panose="02000000000000000000" pitchFamily="2" charset="0"/>
          <a:cs typeface="Roboto Condensed" panose="02000000000000000000" pitchFamily="2" charset="0"/>
        </a:defRPr>
      </a:lvl1pPr>
      <a:lvl2pPr marL="514350" indent="-331788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5"/>
        </a:buClr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Roboto Condensed" panose="02000000000000000000" pitchFamily="2" charset="0"/>
          <a:cs typeface="Roboto Condensed" panose="02000000000000000000" pitchFamily="2" charset="0"/>
        </a:defRPr>
      </a:lvl2pPr>
      <a:lvl3pPr marL="741363" indent="-33020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5"/>
        </a:buClr>
        <a:buFont typeface="Roboto Condensed" panose="02000000000000000000" pitchFamily="2" charset="0"/>
        <a:buChar char="―"/>
        <a:defRPr sz="2000" kern="1200">
          <a:solidFill>
            <a:schemeClr val="tx1"/>
          </a:solidFill>
          <a:latin typeface="+mn-lt"/>
          <a:ea typeface="Roboto Condensed" panose="02000000000000000000" pitchFamily="2" charset="0"/>
          <a:cs typeface="Roboto Condensed" panose="02000000000000000000" pitchFamily="2" charset="0"/>
        </a:defRPr>
      </a:lvl3pPr>
      <a:lvl4pPr marL="86868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Roboto Condensed" panose="02000000000000000000" pitchFamily="2" charset="0"/>
          <a:cs typeface="Roboto Condensed" panose="02000000000000000000" pitchFamily="2" charset="0"/>
        </a:defRPr>
      </a:lvl4pPr>
      <a:lvl5pPr marL="1154430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5"/>
        </a:buClr>
        <a:buSzPct val="80000"/>
        <a:buFont typeface="Roboto Condensed" panose="02000000000000000000" pitchFamily="2" charset="0"/>
        <a:buChar char="—"/>
        <a:defRPr sz="1600" kern="1200">
          <a:solidFill>
            <a:schemeClr val="tx1"/>
          </a:solidFill>
          <a:latin typeface="+mn-lt"/>
          <a:ea typeface="Roboto Condensed" panose="02000000000000000000" pitchFamily="2" charset="0"/>
          <a:cs typeface="Roboto Condensed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0" userDrawn="1">
          <p15:clr>
            <a:srgbClr val="A4A3A4"/>
          </p15:clr>
        </p15:guide>
        <p15:guide id="2" pos="243" userDrawn="1">
          <p15:clr>
            <a:srgbClr val="A4A3A4"/>
          </p15:clr>
        </p15:guide>
        <p15:guide id="3" pos="5528" userDrawn="1">
          <p15:clr>
            <a:srgbClr val="A4A3A4"/>
          </p15:clr>
        </p15:guide>
        <p15:guide id="5" orient="horz" pos="922" userDrawn="1">
          <p15:clr>
            <a:srgbClr val="A4A3A4"/>
          </p15:clr>
        </p15:guide>
        <p15:guide id="6" orient="horz" pos="2970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2916" userDrawn="1">
          <p15:clr>
            <a:srgbClr val="A4A3A4"/>
          </p15:clr>
        </p15:guide>
        <p15:guide id="9" pos="2844" userDrawn="1">
          <p15:clr>
            <a:srgbClr val="A4A3A4"/>
          </p15:clr>
        </p15:guide>
        <p15:guide id="10" orient="horz" pos="306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4.png"/><Relationship Id="rId3" Type="http://schemas.openxmlformats.org/officeDocument/2006/relationships/image" Target="../media/image71.png"/><Relationship Id="rId21" Type="http://schemas.openxmlformats.org/officeDocument/2006/relationships/image" Target="../media/image89.jpeg"/><Relationship Id="rId7" Type="http://schemas.openxmlformats.org/officeDocument/2006/relationships/image" Target="../media/image75.emf"/><Relationship Id="rId12" Type="http://schemas.openxmlformats.org/officeDocument/2006/relationships/image" Target="../media/image80.png"/><Relationship Id="rId17" Type="http://schemas.openxmlformats.org/officeDocument/2006/relationships/image" Target="../media/image85.jpeg"/><Relationship Id="rId25" Type="http://schemas.openxmlformats.org/officeDocument/2006/relationships/image" Target="../media/image93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2.jpeg"/><Relationship Id="rId5" Type="http://schemas.openxmlformats.org/officeDocument/2006/relationships/image" Target="../media/image73.jpeg"/><Relationship Id="rId15" Type="http://schemas.openxmlformats.org/officeDocument/2006/relationships/image" Target="../media/image83.png"/><Relationship Id="rId23" Type="http://schemas.openxmlformats.org/officeDocument/2006/relationships/image" Target="../media/image91.jpeg"/><Relationship Id="rId28" Type="http://schemas.openxmlformats.org/officeDocument/2006/relationships/image" Target="../media/image96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jpeg"/><Relationship Id="rId39" Type="http://schemas.openxmlformats.org/officeDocument/2006/relationships/image" Target="../media/image70.jpeg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0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jpeg"/><Relationship Id="rId37" Type="http://schemas.openxmlformats.org/officeDocument/2006/relationships/image" Target="../media/image68.png"/><Relationship Id="rId5" Type="http://schemas.openxmlformats.org/officeDocument/2006/relationships/image" Target="../media/image36.png"/><Relationship Id="rId15" Type="http://schemas.openxmlformats.org/officeDocument/2006/relationships/image" Target="../media/image46.jpe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8" Type="http://schemas.openxmlformats.org/officeDocument/2006/relationships/image" Target="../media/image39.jpeg"/><Relationship Id="rId3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>
            <a:extLst>
              <a:ext uri="{FF2B5EF4-FFF2-40B4-BE49-F238E27FC236}">
                <a16:creationId xmlns:a16="http://schemas.microsoft.com/office/drawing/2014/main" id="{AEBEEF19-7B2F-D46C-9975-25881F83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481" y="1432754"/>
            <a:ext cx="4471354" cy="1491981"/>
          </a:xfrm>
        </p:spPr>
        <p:txBody>
          <a:bodyPr/>
          <a:lstStyle/>
          <a:p>
            <a:r>
              <a:rPr lang="en-US" sz="3600" dirty="0">
                <a:latin typeface="Poppins"/>
                <a:cs typeface="Poppins"/>
              </a:rPr>
              <a:t>Complete Market Convenience Solution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09877-09E4-4BCF-6BF6-FFDFC727C8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/>
              <a:t>May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5A55D-B27F-0EE3-B5A8-0442DDB830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481" y="3548063"/>
            <a:ext cx="4809119" cy="670322"/>
          </a:xfrm>
        </p:spPr>
        <p:txBody>
          <a:bodyPr/>
          <a:lstStyle/>
          <a:p>
            <a:r>
              <a:rPr lang="en-US" dirty="0"/>
              <a:t>POS Market Measurement and Tracking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7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453D5C57-B285-0028-F384-21062AB3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345546"/>
            <a:ext cx="8585055" cy="411480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Complete Market Convenience features partnerships with top convenience retail chains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081642-3483-12A8-ABA9-67D22785D0E9}"/>
              </a:ext>
            </a:extLst>
          </p:cNvPr>
          <p:cNvSpPr txBox="1"/>
          <p:nvPr/>
        </p:nvSpPr>
        <p:spPr>
          <a:xfrm>
            <a:off x="1296401" y="847081"/>
            <a:ext cx="6569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CIRCANA CONTINUES EXPANING TOP RETAILER COVERAGE</a:t>
            </a:r>
          </a:p>
          <a:p>
            <a:pPr algn="ctr"/>
            <a:r>
              <a:rPr lang="en-US" sz="1200" b="1" dirty="0"/>
              <a:t>NOW HAVING ACCESS TO POS DATA FROM 17 OUT OF 20 LARGEST RETAILERS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46DC6F-53C0-8749-AA14-31EA0430E269}"/>
              </a:ext>
            </a:extLst>
          </p:cNvPr>
          <p:cNvSpPr txBox="1"/>
          <p:nvPr/>
        </p:nvSpPr>
        <p:spPr>
          <a:xfrm>
            <a:off x="1084455" y="3686982"/>
            <a:ext cx="6975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CIRCANA IS ACTIVELY PURSUING RELATIONSHIPS WITH THE REMAINING TOP 3 RETAILERS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A0916CB-448C-5681-C70C-D6257FF6129F}"/>
              </a:ext>
            </a:extLst>
          </p:cNvPr>
          <p:cNvGrpSpPr/>
          <p:nvPr/>
        </p:nvGrpSpPr>
        <p:grpSpPr>
          <a:xfrm>
            <a:off x="509131" y="1542935"/>
            <a:ext cx="8198141" cy="2029432"/>
            <a:chOff x="745503" y="1394374"/>
            <a:chExt cx="8198141" cy="2029432"/>
          </a:xfrm>
        </p:grpSpPr>
        <p:pic>
          <p:nvPicPr>
            <p:cNvPr id="27" name="Picture 4" descr="Image result for wawa logo">
              <a:extLst>
                <a:ext uri="{FF2B5EF4-FFF2-40B4-BE49-F238E27FC236}">
                  <a16:creationId xmlns:a16="http://schemas.microsoft.com/office/drawing/2014/main" id="{E0A9A241-4F50-ABCF-9E81-AFF5D3937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503" y="2262123"/>
              <a:ext cx="846648" cy="38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C681D837-2BAE-3B91-40AE-D6561BAAA3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45" r="-4230" b="22422"/>
            <a:stretch/>
          </p:blipFill>
          <p:spPr bwMode="auto">
            <a:xfrm>
              <a:off x="3995194" y="2405987"/>
              <a:ext cx="933000" cy="37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2" descr="chevron">
              <a:extLst>
                <a:ext uri="{FF2B5EF4-FFF2-40B4-BE49-F238E27FC236}">
                  <a16:creationId xmlns:a16="http://schemas.microsoft.com/office/drawing/2014/main" id="{E7D97307-63D5-FB6F-46E7-FA2692F256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67393" y="2920427"/>
              <a:ext cx="466049" cy="503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44" descr="http://wiki-images.enotes.com/thumb/0/05/Murphy_Oil_Logo.png/200px-Murphy_Oil_Logo.png">
              <a:extLst>
                <a:ext uri="{FF2B5EF4-FFF2-40B4-BE49-F238E27FC236}">
                  <a16:creationId xmlns:a16="http://schemas.microsoft.com/office/drawing/2014/main" id="{74D7DB0E-70CC-1C2B-5EC0-354EBB6906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19260" y="2393236"/>
              <a:ext cx="664863" cy="365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5B00E9DC-1ECC-4CE2-A1A1-BE563C86E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5753" y="1394374"/>
              <a:ext cx="824930" cy="77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214C73A0-F7E3-CA61-D3B6-14C002194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977" y="2328112"/>
              <a:ext cx="933000" cy="454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94BD001-0A2E-214D-602A-1F905FBD5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310" y="2876508"/>
              <a:ext cx="835317" cy="40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8" descr="Image result for pilot flying j">
              <a:extLst>
                <a:ext uri="{FF2B5EF4-FFF2-40B4-BE49-F238E27FC236}">
                  <a16:creationId xmlns:a16="http://schemas.microsoft.com/office/drawing/2014/main" id="{4347E53E-F9A8-A32A-D130-A488BF27F9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1192" y="1693936"/>
              <a:ext cx="1232452" cy="42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>
              <a:extLst>
                <a:ext uri="{FF2B5EF4-FFF2-40B4-BE49-F238E27FC236}">
                  <a16:creationId xmlns:a16="http://schemas.microsoft.com/office/drawing/2014/main" id="{CE67849D-E93A-2206-C1DE-BDD9CE0DDF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6728" y="1671362"/>
              <a:ext cx="455855" cy="358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">
              <a:extLst>
                <a:ext uri="{FF2B5EF4-FFF2-40B4-BE49-F238E27FC236}">
                  <a16:creationId xmlns:a16="http://schemas.microsoft.com/office/drawing/2014/main" id="{0000A4EA-DE3D-4784-75E4-9FCDA83917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464" y="1777074"/>
              <a:ext cx="445628" cy="410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6">
              <a:extLst>
                <a:ext uri="{FF2B5EF4-FFF2-40B4-BE49-F238E27FC236}">
                  <a16:creationId xmlns:a16="http://schemas.microsoft.com/office/drawing/2014/main" id="{B051E797-F866-E049-1622-6567C9241B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599" y="2341012"/>
              <a:ext cx="587679" cy="60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C60D5DC3-D8D5-D55C-46FF-EB535B34F2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24" r="1450" b="22659"/>
            <a:stretch/>
          </p:blipFill>
          <p:spPr bwMode="auto">
            <a:xfrm>
              <a:off x="5167033" y="2423510"/>
              <a:ext cx="1079666" cy="323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7780BCD-0633-615F-68B9-23BA5D468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24708" y="2732506"/>
              <a:ext cx="673088" cy="673088"/>
            </a:xfrm>
            <a:prstGeom prst="rect">
              <a:avLst/>
            </a:prstGeom>
          </p:spPr>
        </p:pic>
      </p:grpSp>
      <p:pic>
        <p:nvPicPr>
          <p:cNvPr id="40" name="Picture 2" descr="Image result for love's travel stops logo">
            <a:extLst>
              <a:ext uri="{FF2B5EF4-FFF2-40B4-BE49-F238E27FC236}">
                <a16:creationId xmlns:a16="http://schemas.microsoft.com/office/drawing/2014/main" id="{C4065672-9F9B-7CCC-6B7E-D3518A8A9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07" y="1837585"/>
            <a:ext cx="1493201" cy="35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Image result for certified oil logo">
            <a:extLst>
              <a:ext uri="{FF2B5EF4-FFF2-40B4-BE49-F238E27FC236}">
                <a16:creationId xmlns:a16="http://schemas.microsoft.com/office/drawing/2014/main" id="{B832DC77-61F9-18E4-768E-01EA357A1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795" y="3007471"/>
            <a:ext cx="515423" cy="5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Image result for fastrac logo">
            <a:extLst>
              <a:ext uri="{FF2B5EF4-FFF2-40B4-BE49-F238E27FC236}">
                <a16:creationId xmlns:a16="http://schemas.microsoft.com/office/drawing/2014/main" id="{7A4A7F7C-5651-DD7A-6732-ED8F8B5C1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25" y="3062234"/>
            <a:ext cx="1234379" cy="39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asey's General Store rebrands logo for the first time in 50 years">
            <a:extLst>
              <a:ext uri="{FF2B5EF4-FFF2-40B4-BE49-F238E27FC236}">
                <a16:creationId xmlns:a16="http://schemas.microsoft.com/office/drawing/2014/main" id="{CD09A077-B453-D0B9-0B6C-F87E01144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6" t="13592" r="12770" b="13807"/>
          <a:stretch/>
        </p:blipFill>
        <p:spPr bwMode="auto">
          <a:xfrm>
            <a:off x="4162498" y="1561801"/>
            <a:ext cx="861180" cy="7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7-Eleven - Wikipedia">
            <a:extLst>
              <a:ext uri="{FF2B5EF4-FFF2-40B4-BE49-F238E27FC236}">
                <a16:creationId xmlns:a16="http://schemas.microsoft.com/office/drawing/2014/main" id="{0AC337A8-0D4A-30C9-27D1-C23D121CF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3" y="1536672"/>
            <a:ext cx="478456" cy="64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MAPCO Unveils New Store Design in Hometown | Convenience Store News">
            <a:extLst>
              <a:ext uri="{FF2B5EF4-FFF2-40B4-BE49-F238E27FC236}">
                <a16:creationId xmlns:a16="http://schemas.microsoft.com/office/drawing/2014/main" id="{467DF0D5-2B23-1779-48DD-7BA46206E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7" y="3124299"/>
            <a:ext cx="1282799" cy="3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Meijer - Wikipedia">
            <a:extLst>
              <a:ext uri="{FF2B5EF4-FFF2-40B4-BE49-F238E27FC236}">
                <a16:creationId xmlns:a16="http://schemas.microsoft.com/office/drawing/2014/main" id="{55E0FB18-C0AE-9199-3A02-533ED669A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590" y="3170695"/>
            <a:ext cx="855242" cy="3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United Pacific Acquires 39 C-stores in California | Convenience Store News">
            <a:extLst>
              <a:ext uri="{FF2B5EF4-FFF2-40B4-BE49-F238E27FC236}">
                <a16:creationId xmlns:a16="http://schemas.microsoft.com/office/drawing/2014/main" id="{561BAF6D-AEB5-EFCF-AC9D-177B7C2C2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46" y="2538482"/>
            <a:ext cx="933000" cy="52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Logo Circle-k">
            <a:extLst>
              <a:ext uri="{FF2B5EF4-FFF2-40B4-BE49-F238E27FC236}">
                <a16:creationId xmlns:a16="http://schemas.microsoft.com/office/drawing/2014/main" id="{6CED84EC-2028-980A-0A72-5FCB5F436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79" y="1516931"/>
            <a:ext cx="1695400" cy="43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4" descr="Kum &amp; Go's First-Ever Urban Store Welcomes Customers | Convenience Store  News">
            <a:extLst>
              <a:ext uri="{FF2B5EF4-FFF2-40B4-BE49-F238E27FC236}">
                <a16:creationId xmlns:a16="http://schemas.microsoft.com/office/drawing/2014/main" id="{097D5C64-8F0B-461C-6335-E5D7E36C4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23" y="2974430"/>
            <a:ext cx="1028754" cy="57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06625F0-61C1-8343-9FA6-E822F14E7D6E}"/>
              </a:ext>
            </a:extLst>
          </p:cNvPr>
          <p:cNvGrpSpPr/>
          <p:nvPr/>
        </p:nvGrpSpPr>
        <p:grpSpPr>
          <a:xfrm>
            <a:off x="2391387" y="4053250"/>
            <a:ext cx="3999885" cy="587674"/>
            <a:chOff x="2386962" y="4100055"/>
            <a:chExt cx="3999885" cy="587674"/>
          </a:xfrm>
        </p:grpSpPr>
        <p:pic>
          <p:nvPicPr>
            <p:cNvPr id="53" name="Picture 8" descr="Related image">
              <a:extLst>
                <a:ext uri="{FF2B5EF4-FFF2-40B4-BE49-F238E27FC236}">
                  <a16:creationId xmlns:a16="http://schemas.microsoft.com/office/drawing/2014/main" id="{7ECD8D7A-18E0-EE30-0029-7F8127790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360" y="4100055"/>
              <a:ext cx="587674" cy="587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7">
              <a:extLst>
                <a:ext uri="{FF2B5EF4-FFF2-40B4-BE49-F238E27FC236}">
                  <a16:creationId xmlns:a16="http://schemas.microsoft.com/office/drawing/2014/main" id="{7CFB2552-2E12-8678-36BB-4035B410A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962" y="4232706"/>
              <a:ext cx="1198525" cy="32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3">
              <a:extLst>
                <a:ext uri="{FF2B5EF4-FFF2-40B4-BE49-F238E27FC236}">
                  <a16:creationId xmlns:a16="http://schemas.microsoft.com/office/drawing/2014/main" id="{40557577-7541-3D9F-07BF-327EF0C827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379" y="4289524"/>
              <a:ext cx="1134468" cy="20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C6B520-194B-244D-83B0-0AF9EC178F18}"/>
              </a:ext>
            </a:extLst>
          </p:cNvPr>
          <p:cNvCxnSpPr/>
          <p:nvPr/>
        </p:nvCxnSpPr>
        <p:spPr>
          <a:xfrm>
            <a:off x="1421785" y="3617293"/>
            <a:ext cx="629837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79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453D5C57-B285-0028-F384-21062AB3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Complete Market Convenience coverage and available geographies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2F4B12-7343-0F36-A4FA-E22DFF303186}"/>
              </a:ext>
            </a:extLst>
          </p:cNvPr>
          <p:cNvSpPr/>
          <p:nvPr/>
        </p:nvSpPr>
        <p:spPr>
          <a:xfrm>
            <a:off x="385763" y="989879"/>
            <a:ext cx="67881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1229" lvl="1"/>
            <a:r>
              <a:rPr lang="en-US" sz="1200" dirty="0">
                <a:ea typeface="MS PGothic" pitchFamily="34" charset="-128"/>
                <a:cs typeface="Arial" charset="0"/>
              </a:rPr>
              <a:t>Complete Market Convenience offers </a:t>
            </a:r>
            <a:r>
              <a:rPr lang="en-US" sz="1200" b="1" dirty="0">
                <a:solidFill>
                  <a:schemeClr val="accent3"/>
                </a:solidFill>
                <a:ea typeface="MS PGothic" pitchFamily="34" charset="-128"/>
                <a:cs typeface="Arial" charset="0"/>
              </a:rPr>
              <a:t>full coverage of the convenience channel</a:t>
            </a:r>
            <a:r>
              <a:rPr lang="en-US" sz="1200" dirty="0">
                <a:ea typeface="MS PGothic" pitchFamily="34" charset="-128"/>
                <a:cs typeface="Arial" charset="0"/>
              </a:rPr>
              <a:t> (as defined by NACS), including all 150,000 independent, small-chain and large-chain stores</a:t>
            </a:r>
          </a:p>
          <a:p>
            <a:pPr marL="301229" lvl="1"/>
            <a:endParaRPr lang="en-US" sz="1200" dirty="0">
              <a:ea typeface="MS PGothic" pitchFamily="34" charset="-128"/>
              <a:cs typeface="Arial" charset="0"/>
            </a:endParaRPr>
          </a:p>
          <a:p>
            <a:pPr marL="301229" lvl="1"/>
            <a:r>
              <a:rPr lang="en-US" sz="1200" dirty="0">
                <a:ea typeface="MS PGothic" pitchFamily="34" charset="-128"/>
                <a:cs typeface="Arial" charset="0"/>
              </a:rPr>
              <a:t>Reported in </a:t>
            </a:r>
            <a:r>
              <a:rPr lang="en-US" sz="1200" b="1" dirty="0">
                <a:solidFill>
                  <a:schemeClr val="accent3"/>
                </a:solidFill>
                <a:ea typeface="MS PGothic" pitchFamily="34" charset="-128"/>
                <a:cs typeface="Arial" charset="0"/>
              </a:rPr>
              <a:t>600+ syndicated geographies</a:t>
            </a:r>
            <a:r>
              <a:rPr lang="en-US" sz="1200" dirty="0">
                <a:ea typeface="MS PGothic" pitchFamily="34" charset="-128"/>
                <a:cs typeface="Arial" charset="0"/>
              </a:rPr>
              <a:t>:</a:t>
            </a:r>
          </a:p>
          <a:p>
            <a:pPr marL="815578" lvl="2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ea typeface="MS PGothic" pitchFamily="34" charset="-128"/>
                <a:cs typeface="Arial" charset="0"/>
              </a:rPr>
              <a:t>Circana</a:t>
            </a:r>
            <a:r>
              <a:rPr lang="en-US" sz="1200" dirty="0">
                <a:ea typeface="MS PGothic" pitchFamily="34" charset="-128"/>
                <a:cs typeface="Arial" charset="0"/>
              </a:rPr>
              <a:t> standard regions</a:t>
            </a:r>
          </a:p>
          <a:p>
            <a:pPr marL="815578" lvl="2" indent="-171450">
              <a:buFont typeface="Arial" panose="020B0604020202020204" pitchFamily="34" charset="0"/>
              <a:buChar char="•"/>
            </a:pPr>
            <a:r>
              <a:rPr lang="en-US" sz="1200" dirty="0">
                <a:ea typeface="MS PGothic" pitchFamily="34" charset="-128"/>
                <a:cs typeface="Arial" charset="0"/>
              </a:rPr>
              <a:t>U.S. census regions</a:t>
            </a:r>
          </a:p>
          <a:p>
            <a:pPr marL="815578" lvl="2" indent="-171450">
              <a:buFont typeface="Arial" panose="020B0604020202020204" pitchFamily="34" charset="0"/>
              <a:buChar char="•"/>
            </a:pPr>
            <a:r>
              <a:rPr lang="en-US" sz="1200" dirty="0">
                <a:ea typeface="MS PGothic" pitchFamily="34" charset="-128"/>
                <a:cs typeface="Arial" charset="0"/>
              </a:rPr>
              <a:t>NACS regions</a:t>
            </a:r>
          </a:p>
          <a:p>
            <a:pPr marL="815578" lvl="2" indent="-171450">
              <a:buFont typeface="Arial" panose="020B0604020202020204" pitchFamily="34" charset="0"/>
              <a:buChar char="•"/>
            </a:pPr>
            <a:r>
              <a:rPr lang="en-US" sz="1200" dirty="0">
                <a:ea typeface="MS PGothic" pitchFamily="34" charset="-128"/>
                <a:cs typeface="Arial" charset="0"/>
              </a:rPr>
              <a:t>80+ syndicated markets and states</a:t>
            </a:r>
          </a:p>
          <a:p>
            <a:pPr marL="815578" lvl="2" indent="-171450">
              <a:buFont typeface="Arial" panose="020B0604020202020204" pitchFamily="34" charset="0"/>
              <a:buChar char="•"/>
            </a:pPr>
            <a:r>
              <a:rPr lang="en-US" sz="1200" dirty="0">
                <a:ea typeface="MS PGothic" pitchFamily="34" charset="-128"/>
                <a:cs typeface="Arial" charset="0"/>
              </a:rPr>
              <a:t>500+ account views (RMAs, SRMAs and CRMAs)</a:t>
            </a:r>
          </a:p>
          <a:p>
            <a:pPr marL="815578" lvl="2" indent="-171450">
              <a:buFont typeface="Arial" panose="020B0604020202020204" pitchFamily="34" charset="0"/>
              <a:buChar char="•"/>
            </a:pPr>
            <a:r>
              <a:rPr lang="en-US" sz="1200" dirty="0">
                <a:ea typeface="MS PGothic" pitchFamily="34" charset="-128"/>
                <a:cs typeface="Arial" charset="0"/>
              </a:rPr>
              <a:t>Independents vs. Chain</a:t>
            </a:r>
          </a:p>
          <a:p>
            <a:pPr marL="858441" lvl="2" indent="-214313">
              <a:buFont typeface="Wingdings" panose="05000000000000000000" pitchFamily="2" charset="2"/>
              <a:buChar char="ü"/>
            </a:pPr>
            <a:endParaRPr lang="en-US" sz="1200" dirty="0">
              <a:ea typeface="MS PGothic" pitchFamily="34" charset="-128"/>
              <a:cs typeface="Arial" charset="0"/>
            </a:endParaRPr>
          </a:p>
          <a:p>
            <a:pPr marL="301229" lvl="1"/>
            <a:r>
              <a:rPr lang="en-US" sz="1200" b="1" dirty="0">
                <a:solidFill>
                  <a:schemeClr val="accent3"/>
                </a:solidFill>
                <a:ea typeface="MS PGothic" pitchFamily="34" charset="-128"/>
                <a:cs typeface="Arial" charset="0"/>
              </a:rPr>
              <a:t>20+ census retailers</a:t>
            </a:r>
            <a:r>
              <a:rPr lang="en-US" sz="1200" dirty="0">
                <a:ea typeface="MS PGothic" pitchFamily="34" charset="-128"/>
                <a:cs typeface="Arial" charset="0"/>
              </a:rPr>
              <a:t> available for reporting </a:t>
            </a:r>
            <a:r>
              <a:rPr lang="en-US" sz="1200" b="1" dirty="0">
                <a:solidFill>
                  <a:schemeClr val="accent3"/>
                </a:solidFill>
                <a:ea typeface="MS PGothic" pitchFamily="34" charset="-128"/>
                <a:cs typeface="Arial" charset="0"/>
              </a:rPr>
              <a:t>store level data</a:t>
            </a:r>
          </a:p>
          <a:p>
            <a:pPr marL="301229" lvl="1"/>
            <a:endParaRPr lang="en-US" sz="1200" dirty="0">
              <a:ea typeface="MS PGothic" pitchFamily="34" charset="-128"/>
              <a:cs typeface="Arial" charset="0"/>
            </a:endParaRPr>
          </a:p>
          <a:p>
            <a:pPr marL="301229" lvl="1"/>
            <a:r>
              <a:rPr lang="en-US" sz="1200" dirty="0">
                <a:ea typeface="MS PGothic" pitchFamily="34" charset="-128"/>
                <a:cs typeface="Arial" charset="0"/>
              </a:rPr>
              <a:t>In addition, </a:t>
            </a:r>
            <a:r>
              <a:rPr lang="en-US" sz="1200" dirty="0" err="1">
                <a:ea typeface="MS PGothic" pitchFamily="34" charset="-128"/>
                <a:cs typeface="Arial" charset="0"/>
              </a:rPr>
              <a:t>Circana</a:t>
            </a:r>
            <a:r>
              <a:rPr lang="en-US" sz="1200" dirty="0">
                <a:ea typeface="MS PGothic" pitchFamily="34" charset="-128"/>
                <a:cs typeface="Arial" charset="0"/>
              </a:rPr>
              <a:t> offers highly flexible </a:t>
            </a:r>
            <a:r>
              <a:rPr lang="en-US" sz="1200" b="1" dirty="0">
                <a:solidFill>
                  <a:schemeClr val="accent3"/>
                </a:solidFill>
                <a:ea typeface="MS PGothic" pitchFamily="34" charset="-128"/>
                <a:cs typeface="Arial" charset="0"/>
              </a:rPr>
              <a:t>client defined geographies</a:t>
            </a:r>
            <a:r>
              <a:rPr lang="en-US" sz="1200" dirty="0">
                <a:ea typeface="MS PGothic" pitchFamily="34" charset="-128"/>
                <a:cs typeface="Arial" charset="0"/>
              </a:rPr>
              <a:t> aligned to client’s operating models or sales organization</a:t>
            </a:r>
          </a:p>
          <a:p>
            <a:pPr marL="301229" lvl="1"/>
            <a:endParaRPr lang="en-US" sz="1200" dirty="0">
              <a:ea typeface="MS PGothic" pitchFamily="34" charset="-128"/>
              <a:cs typeface="Arial" charset="0"/>
            </a:endParaRPr>
          </a:p>
          <a:p>
            <a:pPr marL="301229" lvl="1"/>
            <a:r>
              <a:rPr lang="en-US" sz="1200" dirty="0">
                <a:ea typeface="MS PGothic" pitchFamily="34" charset="-128"/>
                <a:cs typeface="Arial" charset="0"/>
              </a:rPr>
              <a:t>All reporting available in both </a:t>
            </a:r>
            <a:r>
              <a:rPr lang="en-US" sz="1200" b="1" dirty="0">
                <a:solidFill>
                  <a:schemeClr val="accent3"/>
                </a:solidFill>
                <a:ea typeface="MS PGothic" pitchFamily="34" charset="-128"/>
                <a:cs typeface="Arial" charset="0"/>
              </a:rPr>
              <a:t>syndicated and custom product hierarchies</a:t>
            </a:r>
            <a:r>
              <a:rPr lang="en-US" sz="1200" dirty="0">
                <a:ea typeface="MS PGothic" pitchFamily="34" charset="-128"/>
                <a:cs typeface="Arial" charset="0"/>
              </a:rPr>
              <a:t> and integrated with Multi Outlet universe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DB1FC51-59EF-6D94-AF40-42826B2BB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83" y="1441508"/>
            <a:ext cx="2582332" cy="160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805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453D5C57-B285-0028-F384-21062AB3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435601"/>
            <a:ext cx="8758237" cy="411480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Complete Market Convenience syndicated geography offerings: 18 Regions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DFEB312-5303-C1BE-3BDA-F0ADFEDF47BF}"/>
              </a:ext>
            </a:extLst>
          </p:cNvPr>
          <p:cNvGraphicFramePr>
            <a:graphicFrameLocks noGrp="1"/>
          </p:cNvGraphicFramePr>
          <p:nvPr/>
        </p:nvGraphicFramePr>
        <p:xfrm>
          <a:off x="1495085" y="1251447"/>
          <a:ext cx="6153831" cy="2358684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2051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Census Regions</a:t>
                      </a:r>
                      <a:endParaRPr lang="en-US" sz="1200" b="1" i="0" u="sng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Regions</a:t>
                      </a:r>
                      <a:endParaRPr lang="en-US" sz="1200" b="1" i="0" u="sng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NACS Regions</a:t>
                      </a:r>
                      <a:endParaRPr lang="en-US" sz="1200" b="1" i="0" u="sng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CENTRAL</a:t>
                      </a:r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</a:t>
                      </a:r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 1</a:t>
                      </a:r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NORTHEAST</a:t>
                      </a:r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</a:t>
                      </a:r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 2</a:t>
                      </a:r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</a:t>
                      </a:r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PLAINS</a:t>
                      </a:r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 3</a:t>
                      </a:r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WESTERN</a:t>
                      </a:r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CENTRAL</a:t>
                      </a:r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 4</a:t>
                      </a:r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076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 LAKES</a:t>
                      </a:r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 5</a:t>
                      </a:r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076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MID-SOUTH</a:t>
                      </a:r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 6</a:t>
                      </a:r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076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SOUTHEAST</a:t>
                      </a:r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076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NORTHEAST</a:t>
                      </a:r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649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453D5C57-B285-0028-F384-21062AB3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435601"/>
            <a:ext cx="8550419" cy="411480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Complete Market Convenience syndicated geography offerings: 45 States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4528F69-FAE4-20DD-B366-2294D71D2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685268"/>
              </p:ext>
            </p:extLst>
          </p:nvPr>
        </p:nvGraphicFramePr>
        <p:xfrm>
          <a:off x="384048" y="822960"/>
          <a:ext cx="3978808" cy="3595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9345">
                  <a:extLst>
                    <a:ext uri="{9D8B030D-6E8A-4147-A177-3AD203B41FA5}">
                      <a16:colId xmlns:a16="http://schemas.microsoft.com/office/drawing/2014/main" val="331262551"/>
                    </a:ext>
                  </a:extLst>
                </a:gridCol>
                <a:gridCol w="1424708">
                  <a:extLst>
                    <a:ext uri="{9D8B030D-6E8A-4147-A177-3AD203B41FA5}">
                      <a16:colId xmlns:a16="http://schemas.microsoft.com/office/drawing/2014/main" val="3786383788"/>
                    </a:ext>
                  </a:extLst>
                </a:gridCol>
                <a:gridCol w="1404755">
                  <a:extLst>
                    <a:ext uri="{9D8B030D-6E8A-4147-A177-3AD203B41FA5}">
                      <a16:colId xmlns:a16="http://schemas.microsoft.com/office/drawing/2014/main" val="2394691495"/>
                    </a:ext>
                  </a:extLst>
                </a:gridCol>
              </a:tblGrid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ALABAMA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MAINE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OKLAHOMA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00565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ARIZONA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MARYLAND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OREGON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437620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ARKANSAS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MASSACHUSETTS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PENNSYLVANIA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511005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CALIFORNIA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MICHIGAN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RHODE ISLAND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435787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COLORADO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MINNESOTA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SOUTH CAROLINA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609110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CONNECTICUT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MISSISSIPPI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SOUTH DAKOTA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622374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FLORIDA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MISSOURI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TENNESSEE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353600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GEORGIA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NEBRASKA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TEXAS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579699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IDAHO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NEVADA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UTAH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228102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ILLINOIS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NEW HAMPSHIRE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VERMONT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438758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INDIANA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NEW MEXICO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VIRGINIA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055046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IOWA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NEW YORK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WASHINGTON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9763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KANSAS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NORTH CAROLINA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WEST VIRGINIA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134415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KENTUCKY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NORTH DAKOTA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WISCONSIN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495348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LOUISIANA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OHIO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WYOMING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841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86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453D5C57-B285-0028-F384-21062AB3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435601"/>
            <a:ext cx="8668182" cy="411480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Complete Market Convenience syndicated geography offerings: 43 Markets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0F7157E-6A4F-9E1D-708F-BCDD5198E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277637"/>
              </p:ext>
            </p:extLst>
          </p:nvPr>
        </p:nvGraphicFramePr>
        <p:xfrm>
          <a:off x="385763" y="822960"/>
          <a:ext cx="5752500" cy="3595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7907">
                  <a:extLst>
                    <a:ext uri="{9D8B030D-6E8A-4147-A177-3AD203B41FA5}">
                      <a16:colId xmlns:a16="http://schemas.microsoft.com/office/drawing/2014/main" val="3019555519"/>
                    </a:ext>
                  </a:extLst>
                </a:gridCol>
                <a:gridCol w="1884233">
                  <a:extLst>
                    <a:ext uri="{9D8B030D-6E8A-4147-A177-3AD203B41FA5}">
                      <a16:colId xmlns:a16="http://schemas.microsoft.com/office/drawing/2014/main" val="801722871"/>
                    </a:ext>
                  </a:extLst>
                </a:gridCol>
                <a:gridCol w="1820360">
                  <a:extLst>
                    <a:ext uri="{9D8B030D-6E8A-4147-A177-3AD203B41FA5}">
                      <a16:colId xmlns:a16="http://schemas.microsoft.com/office/drawing/2014/main" val="4040372569"/>
                    </a:ext>
                  </a:extLst>
                </a:gridCol>
              </a:tblGrid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ATLANTA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JACKSONVILLE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RALEIGH/GREENSBORO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36001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BALTIMORE/WASH DC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LAS VEGAS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RICHMOND/NORFOLK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718908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BIRMINGHAM/MONTGOM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LITTLE ROCK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ROANOKE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995708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BOSTON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LOS ANGELES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SACRAMENTO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724805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BUFFALO/ROCHESTER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LOUISVILLE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SALT LAKE CITY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200148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CHARLOTTE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MIAMI/FT LAUDERDLE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SAN ANT/CORPUS CHR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701624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CHICAGO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MINNEAPOLS/ST PAUL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SAN DIEGO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116844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CINCINNATI/DAYTON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MISSISSIPPI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SAN FRAN/OAKLAND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876696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DALLAS/FT. WORTH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NEW ENGLAND(NORTH)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SEATTLE/TACOMA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421080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DENVER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NEW ORLEANS/MOBILE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SOUTH CAROLINA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135056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DETROIT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NEW YORK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TAMPA/ST PETERSBRG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475468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GRAND RAPIDS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ORLANDO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TOLEDO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744527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GREEN BAY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PEORIA/SPRINGFIELD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WEST TEX/NEW MEX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843085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HARRISBURG/SCRANTN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PHILADELPHIA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992484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HOUSTON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PHOENIX/TUCSON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5" marR="11985" marT="1198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472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36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453D5C57-B285-0028-F384-21062AB3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435601"/>
            <a:ext cx="8580684" cy="411480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Complete Market Convenience syndicated geography offerings: 300+ RMAs/SRMAs and 200+ CRMAs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B928D8-9163-0754-8B02-B7C6F6B520EF}"/>
              </a:ext>
            </a:extLst>
          </p:cNvPr>
          <p:cNvCxnSpPr/>
          <p:nvPr/>
        </p:nvCxnSpPr>
        <p:spPr>
          <a:xfrm>
            <a:off x="4577869" y="1445127"/>
            <a:ext cx="0" cy="2699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D04C010-2C98-B88C-C4E2-0FA704057E52}"/>
              </a:ext>
            </a:extLst>
          </p:cNvPr>
          <p:cNvSpPr txBox="1"/>
          <p:nvPr/>
        </p:nvSpPr>
        <p:spPr>
          <a:xfrm>
            <a:off x="385763" y="975935"/>
            <a:ext cx="4072227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Census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04E4F-7210-E6FF-C698-3F01341205BF}"/>
              </a:ext>
            </a:extLst>
          </p:cNvPr>
          <p:cNvSpPr txBox="1"/>
          <p:nvPr/>
        </p:nvSpPr>
        <p:spPr>
          <a:xfrm>
            <a:off x="4686011" y="980927"/>
            <a:ext cx="4162346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64172-2639-496D-C715-DEA48181BC41}"/>
              </a:ext>
            </a:extLst>
          </p:cNvPr>
          <p:cNvSpPr txBox="1"/>
          <p:nvPr/>
        </p:nvSpPr>
        <p:spPr>
          <a:xfrm>
            <a:off x="73851" y="4269127"/>
            <a:ext cx="4091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 - 7-ELEVEN and SPEEDWAY RMA level access requires Gateway subscription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CA960AE-57D3-153A-6ACA-4A25C5107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599974"/>
              </p:ext>
            </p:extLst>
          </p:nvPr>
        </p:nvGraphicFramePr>
        <p:xfrm>
          <a:off x="4686011" y="1391772"/>
          <a:ext cx="4162346" cy="2229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3594">
                  <a:extLst>
                    <a:ext uri="{9D8B030D-6E8A-4147-A177-3AD203B41FA5}">
                      <a16:colId xmlns:a16="http://schemas.microsoft.com/office/drawing/2014/main" val="4281354888"/>
                    </a:ext>
                  </a:extLst>
                </a:gridCol>
                <a:gridCol w="2348752">
                  <a:extLst>
                    <a:ext uri="{9D8B030D-6E8A-4147-A177-3AD203B41FA5}">
                      <a16:colId xmlns:a16="http://schemas.microsoft.com/office/drawing/2014/main" val="1658136072"/>
                    </a:ext>
                  </a:extLst>
                </a:gridCol>
              </a:tblGrid>
              <a:tr h="22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CEFCO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49" marR="11149" marT="111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MAVERIK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49" marR="11149" marT="1114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215517"/>
                  </a:ext>
                </a:extLst>
              </a:tr>
              <a:tr h="22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CHEVRON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49" marR="11149" marT="111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MIRABITO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49" marR="11149" marT="1114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499365"/>
                  </a:ext>
                </a:extLst>
              </a:tr>
              <a:tr h="22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DUCHESS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49" marR="11149" marT="111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PETROLEUM MARKETING GROUP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49" marR="11149" marT="1114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062775"/>
                  </a:ext>
                </a:extLst>
              </a:tr>
              <a:tr h="22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ENMARK STATIONS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49" marR="11149" marT="111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PLAID PANTRY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49" marR="11149" marT="1114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574299"/>
                  </a:ext>
                </a:extLst>
              </a:tr>
              <a:tr h="22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FIVESTAR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49" marR="11149" marT="111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QUICKCHEK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49" marR="11149" marT="1114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877795"/>
                  </a:ext>
                </a:extLst>
              </a:tr>
              <a:tr h="22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FLASH MARKET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49" marR="11149" marT="111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ROYAL FARMS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49" marR="11149" marT="1114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694242"/>
                  </a:ext>
                </a:extLst>
              </a:tr>
              <a:tr h="22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GOLDEN PANTRY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49" marR="11149" marT="111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RUTTER'S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49" marR="11149" marT="1114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101673"/>
                  </a:ext>
                </a:extLst>
              </a:tr>
              <a:tr h="22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GOMART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49" marR="11149" marT="111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SPINX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49" marR="11149" marT="1114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880171"/>
                  </a:ext>
                </a:extLst>
              </a:tr>
              <a:tr h="22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HUCKS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49" marR="11149" marT="111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WEIGEL'S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49" marR="11149" marT="1114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496385"/>
                  </a:ext>
                </a:extLst>
              </a:tr>
              <a:tr h="22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JACKSONS FOOD STORES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49" marR="11149" marT="111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49" marR="11149" marT="1114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35797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6CA9B41-22BF-1218-C91D-EC25B90E4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39349"/>
              </p:ext>
            </p:extLst>
          </p:nvPr>
        </p:nvGraphicFramePr>
        <p:xfrm>
          <a:off x="385763" y="1386780"/>
          <a:ext cx="4014418" cy="2699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1130">
                  <a:extLst>
                    <a:ext uri="{9D8B030D-6E8A-4147-A177-3AD203B41FA5}">
                      <a16:colId xmlns:a16="http://schemas.microsoft.com/office/drawing/2014/main" val="2184234296"/>
                    </a:ext>
                  </a:extLst>
                </a:gridCol>
                <a:gridCol w="1203288">
                  <a:extLst>
                    <a:ext uri="{9D8B030D-6E8A-4147-A177-3AD203B41FA5}">
                      <a16:colId xmlns:a16="http://schemas.microsoft.com/office/drawing/2014/main" val="4235916901"/>
                    </a:ext>
                  </a:extLst>
                </a:gridCol>
              </a:tblGrid>
              <a:tr h="207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7-ELEVEN*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MOTOMART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376706"/>
                  </a:ext>
                </a:extLst>
              </a:tr>
              <a:tr h="207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MURPHY USA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070577"/>
                  </a:ext>
                </a:extLst>
              </a:tr>
              <a:tr h="207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CASEY'S GENERAL STORES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PILOT FLYING J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425056"/>
                  </a:ext>
                </a:extLst>
              </a:tr>
              <a:tr h="207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CIRCLE 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RACETRAC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798588"/>
                  </a:ext>
                </a:extLst>
              </a:tr>
              <a:tr h="207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EG GROUP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REID PETROLEUM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265939"/>
                  </a:ext>
                </a:extLst>
              </a:tr>
              <a:tr h="207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GIANT EAGLE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SPEEDWAY*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96637"/>
                  </a:ext>
                </a:extLst>
              </a:tr>
              <a:tr h="207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GOOD2GO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SPRINT MART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300812"/>
                  </a:ext>
                </a:extLst>
              </a:tr>
              <a:tr h="207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GPM INVESTMENTS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TIMEWISE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818258"/>
                  </a:ext>
                </a:extLst>
              </a:tr>
              <a:tr h="207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HY-VEE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TWICE DAILY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36057"/>
                  </a:ext>
                </a:extLst>
              </a:tr>
              <a:tr h="207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KUM &amp; GO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UNITED PACIFIC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289804"/>
                  </a:ext>
                </a:extLst>
              </a:tr>
              <a:tr h="207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LOVE'S TRAVEL STOPS &amp; COUNTRY STORES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WAWA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652089"/>
                  </a:ext>
                </a:extLst>
              </a:tr>
              <a:tr h="207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MAPCO EXPRESS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YESWAY/ALLSUPS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735932"/>
                  </a:ext>
                </a:extLst>
              </a:tr>
              <a:tr h="2076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MEIJER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82" marR="10382" marT="103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90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789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453D5C57-B285-0028-F384-21062AB3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Expanded Complete Market Convenience Independent Geographies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4303768-B052-87C4-033B-8F33713620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763" y="886022"/>
            <a:ext cx="960637" cy="1685728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Description: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Deliverables: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A77245-DD7C-1F6B-41C5-1ED494BE8DEE}"/>
              </a:ext>
            </a:extLst>
          </p:cNvPr>
          <p:cNvGrpSpPr/>
          <p:nvPr/>
        </p:nvGrpSpPr>
        <p:grpSpPr>
          <a:xfrm>
            <a:off x="570495" y="2711597"/>
            <a:ext cx="7945700" cy="1840108"/>
            <a:chOff x="570495" y="2651775"/>
            <a:chExt cx="7945700" cy="18401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652DCC-052A-E387-1D23-187060EC3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007" y="3454125"/>
              <a:ext cx="1037758" cy="1037758"/>
            </a:xfrm>
            <a:prstGeom prst="rect">
              <a:avLst/>
            </a:prstGeom>
          </p:spPr>
        </p:pic>
        <p:sp>
          <p:nvSpPr>
            <p:cNvPr id="8" name="Chevron 2">
              <a:extLst>
                <a:ext uri="{FF2B5EF4-FFF2-40B4-BE49-F238E27FC236}">
                  <a16:creationId xmlns:a16="http://schemas.microsoft.com/office/drawing/2014/main" id="{FFAF7D0D-2A86-14CE-C3D5-9D510E2F0839}"/>
                </a:ext>
              </a:extLst>
            </p:cNvPr>
            <p:cNvSpPr/>
            <p:nvPr/>
          </p:nvSpPr>
          <p:spPr>
            <a:xfrm>
              <a:off x="570495" y="2651775"/>
              <a:ext cx="2734782" cy="671804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Total U.S.</a:t>
              </a:r>
            </a:p>
          </p:txBody>
        </p:sp>
        <p:sp>
          <p:nvSpPr>
            <p:cNvPr id="9" name="Chevron 3">
              <a:extLst>
                <a:ext uri="{FF2B5EF4-FFF2-40B4-BE49-F238E27FC236}">
                  <a16:creationId xmlns:a16="http://schemas.microsoft.com/office/drawing/2014/main" id="{8381C71E-289F-6F92-CF1D-2169EE94D2CF}"/>
                </a:ext>
              </a:extLst>
            </p:cNvPr>
            <p:cNvSpPr/>
            <p:nvPr/>
          </p:nvSpPr>
          <p:spPr>
            <a:xfrm>
              <a:off x="3175954" y="2651775"/>
              <a:ext cx="2734782" cy="671804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Regions</a:t>
              </a:r>
            </a:p>
          </p:txBody>
        </p:sp>
        <p:sp>
          <p:nvSpPr>
            <p:cNvPr id="10" name="Chevron 6">
              <a:extLst>
                <a:ext uri="{FF2B5EF4-FFF2-40B4-BE49-F238E27FC236}">
                  <a16:creationId xmlns:a16="http://schemas.microsoft.com/office/drawing/2014/main" id="{B573A328-EE22-F719-6AF5-4AE670203CDA}"/>
                </a:ext>
              </a:extLst>
            </p:cNvPr>
            <p:cNvSpPr/>
            <p:nvPr/>
          </p:nvSpPr>
          <p:spPr>
            <a:xfrm>
              <a:off x="5781413" y="2651775"/>
              <a:ext cx="2734782" cy="671804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States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0254AC-4227-DE05-0125-8AF8E8ED3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594" y="3537794"/>
              <a:ext cx="870420" cy="87042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3994D55-13B4-E248-B607-741EE75ED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620" y="3536228"/>
              <a:ext cx="795449" cy="900238"/>
            </a:xfrm>
            <a:prstGeom prst="rect">
              <a:avLst/>
            </a:prstGeom>
          </p:spPr>
        </p:pic>
      </p:grp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E3B59151-4254-BA62-90F7-DE178FE67955}"/>
              </a:ext>
            </a:extLst>
          </p:cNvPr>
          <p:cNvSpPr txBox="1">
            <a:spLocks/>
          </p:cNvSpPr>
          <p:nvPr/>
        </p:nvSpPr>
        <p:spPr>
          <a:xfrm>
            <a:off x="1408163" y="895323"/>
            <a:ext cx="7350074" cy="8254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31788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330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Roboto Condensed" panose="02000000000000000000" pitchFamily="2" charset="0"/>
              <a:buChar char="―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228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857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Roboto Condensed" panose="02000000000000000000" pitchFamily="2" charset="0"/>
              <a:buChar char="—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-22860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-22860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A projected read of the independent segment of the c-store channel offering focused insight into independent segment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Represents about 2/3 of the channel’s 150,000+ stores</a:t>
            </a: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0266DB8B-DC65-92E1-BFD9-40D7BEF4BEF8}"/>
              </a:ext>
            </a:extLst>
          </p:cNvPr>
          <p:cNvSpPr txBox="1">
            <a:spLocks/>
          </p:cNvSpPr>
          <p:nvPr/>
        </p:nvSpPr>
        <p:spPr>
          <a:xfrm>
            <a:off x="1419007" y="1779965"/>
            <a:ext cx="7350074" cy="8254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31788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330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Roboto Condensed" panose="02000000000000000000" pitchFamily="2" charset="0"/>
              <a:buChar char="―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228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857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Roboto Condensed" panose="02000000000000000000" pitchFamily="2" charset="0"/>
              <a:buChar char="—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-22860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-22860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Total U.S. and select </a:t>
            </a:r>
            <a:r>
              <a:rPr lang="en-US" dirty="0" err="1"/>
              <a:t>Circana</a:t>
            </a:r>
            <a:r>
              <a:rPr lang="en-US" dirty="0"/>
              <a:t> syndicated geographies: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Regions: California, West &amp; Great Lakes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States: Arkansas, Arizona, Colorado, Minnesota*, Nevada, New Mexico, North Dakota, Rhode Island*, Utah, Wisconsin &amp; Wyoming*</a:t>
            </a: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8CDF37-E4F9-576C-C7EC-71F4C4D5D781}"/>
              </a:ext>
            </a:extLst>
          </p:cNvPr>
          <p:cNvSpPr txBox="1"/>
          <p:nvPr/>
        </p:nvSpPr>
        <p:spPr>
          <a:xfrm>
            <a:off x="1476477" y="4682251"/>
            <a:ext cx="36575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New geographies available as of 2022 restatements</a:t>
            </a:r>
          </a:p>
        </p:txBody>
      </p:sp>
    </p:spTree>
    <p:extLst>
      <p:ext uri="{BB962C8B-B14F-4D97-AF65-F5344CB8AC3E}">
        <p14:creationId xmlns:p14="http://schemas.microsoft.com/office/powerpoint/2010/main" val="169288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453D5C57-B285-0028-F384-21062AB3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Convenience stores are a powerful retail channel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4303768-B052-87C4-033B-8F33713620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approximately </a:t>
            </a:r>
            <a:r>
              <a:rPr lang="en-US" b="1" dirty="0">
                <a:solidFill>
                  <a:schemeClr val="accent3"/>
                </a:solidFill>
              </a:rPr>
              <a:t>150,000 U.S. convenience stores</a:t>
            </a:r>
            <a:r>
              <a:rPr lang="en-US" dirty="0"/>
              <a:t>, with an average of 4,500 SKUs per 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98% of the U.S. population shops in a c-store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each month, generating more than </a:t>
            </a:r>
            <a:r>
              <a:rPr lang="en-US" b="1" dirty="0">
                <a:solidFill>
                  <a:schemeClr val="accent3"/>
                </a:solidFill>
              </a:rPr>
              <a:t>$180B annually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F79AF4F-A8E9-22E4-9DA9-906BB2802E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540166"/>
              </p:ext>
            </p:extLst>
          </p:nvPr>
        </p:nvGraphicFramePr>
        <p:xfrm>
          <a:off x="656060" y="1723868"/>
          <a:ext cx="7683607" cy="293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360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247BC-9DD7-1C26-BC01-FA85D5E71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6ADEB9-C114-134A-2F95-21840A9A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435601"/>
            <a:ext cx="5717164" cy="41148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Complete Market: an unrivaled view of the truth</a:t>
            </a:r>
          </a:p>
        </p:txBody>
      </p:sp>
      <p:pic>
        <p:nvPicPr>
          <p:cNvPr id="6" name="Picture Placeholder 7" descr="A person standing at a grocery store&#10;&#10;Description automatically generated">
            <a:extLst>
              <a:ext uri="{FF2B5EF4-FFF2-40B4-BE49-F238E27FC236}">
                <a16:creationId xmlns:a16="http://schemas.microsoft.com/office/drawing/2014/main" id="{4303A4D2-630B-A65B-470F-16C596F0B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3" r="17653"/>
          <a:stretch>
            <a:fillRect/>
          </a:stretch>
        </p:blipFill>
        <p:spPr>
          <a:xfrm>
            <a:off x="6046739" y="1"/>
            <a:ext cx="3097261" cy="3106973"/>
          </a:xfrm>
          <a:custGeom>
            <a:avLst/>
            <a:gdLst>
              <a:gd name="connsiteX0" fmla="*/ 1650238 w 5591107"/>
              <a:gd name="connsiteY0" fmla="*/ 0 h 5608639"/>
              <a:gd name="connsiteX1" fmla="*/ 4266282 w 5591107"/>
              <a:gd name="connsiteY1" fmla="*/ 0 h 5608639"/>
              <a:gd name="connsiteX2" fmla="*/ 4368342 w 5591107"/>
              <a:gd name="connsiteY2" fmla="*/ 49165 h 5608639"/>
              <a:gd name="connsiteX3" fmla="*/ 5584674 w 5591107"/>
              <a:gd name="connsiteY3" fmla="*/ 1287709 h 5608639"/>
              <a:gd name="connsiteX4" fmla="*/ 5591107 w 5591107"/>
              <a:gd name="connsiteY4" fmla="*/ 1301166 h 5608639"/>
              <a:gd name="connsiteX5" fmla="*/ 5591107 w 5591107"/>
              <a:gd name="connsiteY5" fmla="*/ 3994795 h 5608639"/>
              <a:gd name="connsiteX6" fmla="*/ 5559474 w 5591107"/>
              <a:gd name="connsiteY6" fmla="*/ 4060462 h 5608639"/>
              <a:gd name="connsiteX7" fmla="*/ 2958260 w 5591107"/>
              <a:gd name="connsiteY7" fmla="*/ 5608639 h 5608639"/>
              <a:gd name="connsiteX8" fmla="*/ 0 w 5591107"/>
              <a:gd name="connsiteY8" fmla="*/ 2650379 h 5608639"/>
              <a:gd name="connsiteX9" fmla="*/ 1548178 w 5591107"/>
              <a:gd name="connsiteY9" fmla="*/ 49165 h 560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91107" h="5608639">
                <a:moveTo>
                  <a:pt x="1650238" y="0"/>
                </a:moveTo>
                <a:lnTo>
                  <a:pt x="4266282" y="0"/>
                </a:lnTo>
                <a:lnTo>
                  <a:pt x="4368342" y="49165"/>
                </a:lnTo>
                <a:cubicBezTo>
                  <a:pt x="4887060" y="330949"/>
                  <a:pt x="5312073" y="763367"/>
                  <a:pt x="5584674" y="1287709"/>
                </a:cubicBezTo>
                <a:lnTo>
                  <a:pt x="5591107" y="1301166"/>
                </a:lnTo>
                <a:lnTo>
                  <a:pt x="5591107" y="3994795"/>
                </a:lnTo>
                <a:lnTo>
                  <a:pt x="5559474" y="4060462"/>
                </a:lnTo>
                <a:cubicBezTo>
                  <a:pt x="5058524" y="4982626"/>
                  <a:pt x="4081499" y="5608639"/>
                  <a:pt x="2958260" y="5608639"/>
                </a:cubicBezTo>
                <a:cubicBezTo>
                  <a:pt x="1324458" y="5608639"/>
                  <a:pt x="0" y="4284181"/>
                  <a:pt x="0" y="2650379"/>
                </a:cubicBezTo>
                <a:cubicBezTo>
                  <a:pt x="0" y="1527140"/>
                  <a:pt x="626014" y="550115"/>
                  <a:pt x="1548178" y="49165"/>
                </a:cubicBezTo>
                <a:close/>
              </a:path>
            </a:pathLst>
          </a:custGeom>
        </p:spPr>
      </p:pic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69FFB713-7DC0-3FC8-1094-6A4C03A2E3DE}"/>
              </a:ext>
            </a:extLst>
          </p:cNvPr>
          <p:cNvSpPr txBox="1">
            <a:spLocks/>
          </p:cNvSpPr>
          <p:nvPr/>
        </p:nvSpPr>
        <p:spPr>
          <a:xfrm>
            <a:off x="384669" y="1553487"/>
            <a:ext cx="5847082" cy="22796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7175" indent="-2571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50"/>
              </a:spcAft>
              <a:buClr>
                <a:schemeClr val="accent5"/>
              </a:buClr>
              <a:buSzPct val="80000"/>
              <a:buFont typeface="Webdings" panose="05030102010509060703" pitchFamily="18" charset="2"/>
              <a:buChar char="=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385763" indent="-248841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5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165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56022" indent="-2476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50"/>
              </a:spcAft>
              <a:buClr>
                <a:schemeClr val="accent5"/>
              </a:buClr>
              <a:buFont typeface="Roboto Condensed" panose="02000000000000000000" pitchFamily="2" charset="0"/>
              <a:buChar char="―"/>
              <a:defRPr sz="15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5151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5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865823" indent="-214313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50"/>
              </a:spcAft>
              <a:buClr>
                <a:schemeClr val="accent5"/>
              </a:buClr>
              <a:buSzPct val="80000"/>
              <a:buFont typeface="Roboto Condensed" panose="02000000000000000000" pitchFamily="2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7646" indent="-217646">
              <a:spcAft>
                <a:spcPts val="525"/>
              </a:spcAft>
              <a:buClr>
                <a:schemeClr val="accent2"/>
              </a:buClr>
            </a:pPr>
            <a:r>
              <a:rPr lang="en-US" sz="1350" dirty="0">
                <a:ea typeface="Roboto Condensed"/>
                <a:cs typeface="Roboto Condensed"/>
              </a:rPr>
              <a:t>$1T CPG sales from over </a:t>
            </a:r>
            <a:r>
              <a:rPr lang="en-US" sz="1500" b="1" dirty="0">
                <a:solidFill>
                  <a:schemeClr val="accent2"/>
                </a:solidFill>
                <a:ea typeface="Roboto Condensed"/>
                <a:cs typeface="Roboto Condensed"/>
              </a:rPr>
              <a:t>100,000 stores </a:t>
            </a:r>
            <a:r>
              <a:rPr lang="en-US" sz="1350" dirty="0">
                <a:ea typeface="Roboto Condensed"/>
                <a:cs typeface="Roboto Condensed"/>
              </a:rPr>
              <a:t>across</a:t>
            </a:r>
            <a:r>
              <a:rPr lang="en-US" sz="1500" b="1" dirty="0">
                <a:ea typeface="Roboto Condensed"/>
                <a:cs typeface="Roboto Condensed"/>
              </a:rPr>
              <a:t> </a:t>
            </a:r>
            <a:r>
              <a:rPr lang="en-US" sz="1500" b="1" dirty="0">
                <a:solidFill>
                  <a:schemeClr val="accent2"/>
                </a:solidFill>
                <a:ea typeface="Roboto Condensed"/>
                <a:cs typeface="Roboto Condensed"/>
              </a:rPr>
              <a:t>2,100+ retailers</a:t>
            </a:r>
            <a:endParaRPr lang="en-US" sz="1350" b="1" dirty="0">
              <a:solidFill>
                <a:schemeClr val="accent2"/>
              </a:solidFill>
              <a:ea typeface="Roboto Condensed"/>
              <a:cs typeface="Roboto Condensed"/>
            </a:endParaRPr>
          </a:p>
          <a:p>
            <a:pPr marL="217646" indent="-217646">
              <a:spcAft>
                <a:spcPts val="525"/>
              </a:spcAft>
              <a:buClr>
                <a:schemeClr val="accent2"/>
              </a:buClr>
            </a:pPr>
            <a:r>
              <a:rPr lang="en-US" sz="1500" b="1" dirty="0">
                <a:solidFill>
                  <a:schemeClr val="accent2"/>
                </a:solidFill>
                <a:ea typeface="Roboto Condensed"/>
                <a:cs typeface="Roboto Condensed"/>
              </a:rPr>
              <a:t>90% census coverage </a:t>
            </a:r>
            <a:r>
              <a:rPr lang="en-US" sz="1350" dirty="0">
                <a:ea typeface="Roboto Condensed"/>
                <a:cs typeface="Roboto Condensed"/>
              </a:rPr>
              <a:t>of in-store and online sales across Multi-Outlet</a:t>
            </a:r>
          </a:p>
          <a:p>
            <a:pPr marL="217646" indent="-217646">
              <a:spcAft>
                <a:spcPts val="525"/>
              </a:spcAft>
              <a:buClr>
                <a:schemeClr val="accent2"/>
              </a:buClr>
            </a:pPr>
            <a:r>
              <a:rPr lang="en-US" sz="1500" b="1" dirty="0">
                <a:solidFill>
                  <a:schemeClr val="accent2"/>
                </a:solidFill>
                <a:ea typeface="Roboto Condensed"/>
              </a:rPr>
              <a:t>82% census coverage </a:t>
            </a:r>
            <a:r>
              <a:rPr lang="en-US" sz="1350" dirty="0">
                <a:ea typeface="Roboto Condensed"/>
                <a:cs typeface="Roboto Condensed"/>
              </a:rPr>
              <a:t>of in-store and online sales across Multi-Outlet with Conv</a:t>
            </a:r>
          </a:p>
          <a:p>
            <a:pPr marL="217646" indent="-217646">
              <a:spcAft>
                <a:spcPts val="525"/>
              </a:spcAft>
              <a:buClr>
                <a:schemeClr val="accent2"/>
              </a:buClr>
            </a:pPr>
            <a:r>
              <a:rPr lang="en-US" sz="1500" b="1" dirty="0">
                <a:solidFill>
                  <a:schemeClr val="accent2"/>
                </a:solidFill>
                <a:ea typeface="Roboto Condensed"/>
                <a:cs typeface="Roboto Condensed"/>
              </a:rPr>
              <a:t>7,000+ available geographies </a:t>
            </a:r>
            <a:r>
              <a:rPr lang="en-US" sz="1350" dirty="0">
                <a:ea typeface="Roboto Condensed"/>
                <a:cs typeface="Roboto Condensed"/>
              </a:rPr>
              <a:t>from total store to local retail banners</a:t>
            </a:r>
          </a:p>
          <a:p>
            <a:pPr marL="217646" indent="-217646">
              <a:spcAft>
                <a:spcPts val="525"/>
              </a:spcAft>
              <a:buClr>
                <a:schemeClr val="accent2"/>
              </a:buClr>
            </a:pPr>
            <a:r>
              <a:rPr lang="en-US" sz="1500" b="1" dirty="0">
                <a:solidFill>
                  <a:schemeClr val="accent2"/>
                </a:solidFill>
                <a:ea typeface="Roboto Condensed"/>
                <a:cs typeface="Roboto Condensed"/>
              </a:rPr>
              <a:t>1,100+ product attributes</a:t>
            </a:r>
            <a:r>
              <a:rPr lang="en-US" sz="1350" dirty="0">
                <a:ea typeface="Roboto Condensed"/>
                <a:cs typeface="Roboto Condensed"/>
              </a:rPr>
              <a:t>, including SPINS attributes, across </a:t>
            </a:r>
            <a:r>
              <a:rPr lang="en-US" sz="1500" b="1" dirty="0">
                <a:solidFill>
                  <a:schemeClr val="accent2"/>
                </a:solidFill>
                <a:ea typeface="Roboto Condensed"/>
                <a:cs typeface="Roboto Condensed"/>
              </a:rPr>
              <a:t>8.7MM items</a:t>
            </a:r>
            <a:endParaRPr lang="en-US" sz="1350" b="1" dirty="0">
              <a:solidFill>
                <a:schemeClr val="accent2"/>
              </a:solidFill>
              <a:ea typeface="Roboto Condensed"/>
              <a:cs typeface="Roboto Condensed"/>
            </a:endParaRPr>
          </a:p>
          <a:p>
            <a:pPr marL="217646" indent="-217646">
              <a:spcAft>
                <a:spcPts val="525"/>
              </a:spcAft>
              <a:buClr>
                <a:schemeClr val="accent2"/>
              </a:buClr>
            </a:pPr>
            <a:r>
              <a:rPr lang="en-US" sz="1500" b="1" dirty="0">
                <a:solidFill>
                  <a:schemeClr val="accent2"/>
                </a:solidFill>
                <a:ea typeface="Roboto Condensed"/>
                <a:cs typeface="Roboto Condensed"/>
              </a:rPr>
              <a:t>Causal</a:t>
            </a:r>
            <a:r>
              <a:rPr lang="en-US" sz="1350" dirty="0">
                <a:solidFill>
                  <a:schemeClr val="accent2"/>
                </a:solidFill>
                <a:ea typeface="Roboto Condensed"/>
                <a:cs typeface="Roboto Condensed"/>
              </a:rPr>
              <a:t> </a:t>
            </a:r>
            <a:r>
              <a:rPr lang="en-US" sz="1500" b="1" dirty="0">
                <a:solidFill>
                  <a:schemeClr val="accent2"/>
                </a:solidFill>
                <a:ea typeface="Roboto Condensed"/>
                <a:cs typeface="Roboto Condensed"/>
              </a:rPr>
              <a:t>data </a:t>
            </a:r>
            <a:r>
              <a:rPr lang="en-US" sz="1350" dirty="0">
                <a:ea typeface="Roboto Condensed"/>
                <a:cs typeface="Roboto Condensed"/>
              </a:rPr>
              <a:t>(Price Reduction, Feature, Display) and </a:t>
            </a:r>
            <a:r>
              <a:rPr lang="en-US" sz="1500" b="1" dirty="0">
                <a:solidFill>
                  <a:schemeClr val="accent2"/>
                </a:solidFill>
                <a:ea typeface="Roboto Condensed"/>
                <a:cs typeface="Roboto Condensed"/>
              </a:rPr>
              <a:t>innovation tracking</a:t>
            </a:r>
            <a:endParaRPr lang="en-US" sz="1350" b="1" dirty="0">
              <a:solidFill>
                <a:schemeClr val="accent2"/>
              </a:solidFill>
              <a:ea typeface="Roboto Condensed"/>
              <a:cs typeface="Roboto Condensed"/>
            </a:endParaRPr>
          </a:p>
          <a:p>
            <a:pPr marL="217646" indent="-217646">
              <a:spcAft>
                <a:spcPts val="525"/>
              </a:spcAft>
              <a:buClr>
                <a:schemeClr val="accent2"/>
              </a:buClr>
            </a:pPr>
            <a:r>
              <a:rPr lang="en-US" sz="1500" b="1" dirty="0">
                <a:solidFill>
                  <a:schemeClr val="accent2"/>
                </a:solidFill>
                <a:ea typeface="Roboto Condensed"/>
                <a:cs typeface="Roboto Condensed"/>
              </a:rPr>
              <a:t>Store level </a:t>
            </a:r>
            <a:r>
              <a:rPr lang="en-US" sz="1350" dirty="0">
                <a:ea typeface="Roboto Condensed"/>
                <a:cs typeface="Roboto Condensed"/>
              </a:rPr>
              <a:t>data for ultimate venue granularity </a:t>
            </a:r>
          </a:p>
          <a:p>
            <a:pPr marL="217646" indent="-217646">
              <a:spcAft>
                <a:spcPts val="525"/>
              </a:spcAft>
              <a:buClr>
                <a:schemeClr val="accent2"/>
              </a:buClr>
            </a:pPr>
            <a:r>
              <a:rPr lang="en-US" sz="1500" b="1" dirty="0">
                <a:solidFill>
                  <a:schemeClr val="accent2"/>
                </a:solidFill>
                <a:ea typeface="Roboto Condensed"/>
                <a:cs typeface="Roboto Condensed"/>
              </a:rPr>
              <a:t>Random weight </a:t>
            </a:r>
            <a:r>
              <a:rPr lang="en-US" sz="1500" dirty="0">
                <a:ea typeface="Roboto Condensed"/>
                <a:cs typeface="Roboto Condensed"/>
              </a:rPr>
              <a:t>and </a:t>
            </a:r>
            <a:r>
              <a:rPr lang="en-US" sz="1500" b="1" dirty="0">
                <a:solidFill>
                  <a:schemeClr val="accent2"/>
                </a:solidFill>
                <a:ea typeface="Roboto Condensed"/>
                <a:cs typeface="Roboto Condensed"/>
              </a:rPr>
              <a:t>fresh</a:t>
            </a:r>
            <a:r>
              <a:rPr lang="en-US" sz="1500" dirty="0">
                <a:ea typeface="Roboto Condensed"/>
                <a:cs typeface="Roboto Condensed"/>
              </a:rPr>
              <a:t> tracking</a:t>
            </a:r>
          </a:p>
          <a:p>
            <a:pPr marL="217646" indent="-217646">
              <a:spcAft>
                <a:spcPts val="525"/>
              </a:spcAft>
              <a:buClr>
                <a:schemeClr val="accent2"/>
              </a:buClr>
            </a:pPr>
            <a:r>
              <a:rPr lang="en-US" sz="1350" dirty="0">
                <a:ea typeface="Roboto Condensed"/>
                <a:cs typeface="Roboto Condensed"/>
              </a:rPr>
              <a:t>100s of </a:t>
            </a:r>
            <a:r>
              <a:rPr lang="en-US" sz="1500" b="1" dirty="0">
                <a:solidFill>
                  <a:schemeClr val="accent2"/>
                </a:solidFill>
                <a:ea typeface="Roboto Condensed"/>
                <a:cs typeface="Roboto Condensed"/>
              </a:rPr>
              <a:t>non-additive measures </a:t>
            </a:r>
            <a:r>
              <a:rPr lang="en-US" sz="1350" dirty="0">
                <a:ea typeface="Roboto Condensed"/>
                <a:cs typeface="Roboto Condensed"/>
              </a:rPr>
              <a:t>and </a:t>
            </a:r>
            <a:r>
              <a:rPr lang="en-US" sz="1500" b="1" dirty="0" err="1">
                <a:solidFill>
                  <a:schemeClr val="accent2"/>
                </a:solidFill>
                <a:ea typeface="Roboto Condensed"/>
                <a:cs typeface="Roboto Condensed"/>
              </a:rPr>
              <a:t>AlwaysOn</a:t>
            </a:r>
            <a:r>
              <a:rPr lang="en-US" sz="1500" b="1" dirty="0">
                <a:solidFill>
                  <a:schemeClr val="accent2"/>
                </a:solidFill>
                <a:ea typeface="Roboto Condensed"/>
                <a:cs typeface="Roboto Condensed"/>
              </a:rPr>
              <a:t> Analytics™</a:t>
            </a:r>
          </a:p>
          <a:p>
            <a:pPr marL="217646" indent="-217646">
              <a:spcAft>
                <a:spcPts val="525"/>
              </a:spcAft>
              <a:buClr>
                <a:schemeClr val="accent2"/>
              </a:buClr>
            </a:pPr>
            <a:r>
              <a:rPr lang="en-US" sz="1350" dirty="0">
                <a:ea typeface="Roboto Condensed"/>
                <a:cs typeface="Roboto Condensed"/>
              </a:rPr>
              <a:t>A new approach </a:t>
            </a:r>
            <a:r>
              <a:rPr lang="en-US" sz="1350" dirty="0">
                <a:solidFill>
                  <a:schemeClr val="accent2"/>
                </a:solidFill>
                <a:ea typeface="Roboto Condensed"/>
                <a:cs typeface="Roboto Condensed"/>
              </a:rPr>
              <a:t>to</a:t>
            </a:r>
            <a:r>
              <a:rPr lang="en-US" sz="1500" b="1" dirty="0">
                <a:solidFill>
                  <a:schemeClr val="accent2"/>
                </a:solidFill>
                <a:ea typeface="Roboto Condensed"/>
                <a:cs typeface="Roboto Condensed"/>
              </a:rPr>
              <a:t> custom product hierarchies and attributes</a:t>
            </a:r>
            <a:endParaRPr lang="en-US" sz="1350" dirty="0">
              <a:solidFill>
                <a:schemeClr val="accent2"/>
              </a:solidFill>
              <a:ea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7629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>
            <a:extLst>
              <a:ext uri="{FF2B5EF4-FFF2-40B4-BE49-F238E27FC236}">
                <a16:creationId xmlns:a16="http://schemas.microsoft.com/office/drawing/2014/main" id="{B4246AB4-5DD8-E539-D213-A7ABD510C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437592"/>
            <a:ext cx="5208213" cy="411480"/>
          </a:xfrm>
        </p:spPr>
        <p:txBody>
          <a:bodyPr/>
          <a:lstStyle/>
          <a:p>
            <a:r>
              <a:rPr lang="en-US" dirty="0"/>
              <a:t>Our investment in expanding sample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A55331C7-A912-F656-8493-9BDEFCB45127}"/>
              </a:ext>
            </a:extLst>
          </p:cNvPr>
          <p:cNvSpPr/>
          <p:nvPr/>
        </p:nvSpPr>
        <p:spPr>
          <a:xfrm>
            <a:off x="265379" y="3585221"/>
            <a:ext cx="3423591" cy="364493"/>
          </a:xfrm>
          <a:prstGeom prst="round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>
                <a:solidFill>
                  <a:schemeClr val="tx2"/>
                </a:solidFill>
                <a:latin typeface="Roboto Condensed" panose="02000000000000000000" pitchFamily="2" charset="0"/>
                <a:cs typeface="Calibri" panose="020F0502020204030204" pitchFamily="34" charset="0"/>
              </a:rPr>
              <a:t>Chains + Independents</a:t>
            </a:r>
            <a:endParaRPr lang="en-US" sz="1350" b="1">
              <a:solidFill>
                <a:schemeClr val="tx2"/>
              </a:solidFill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11E4F2A-7E22-6F74-3BE0-E2CDC636C9FF}"/>
              </a:ext>
            </a:extLst>
          </p:cNvPr>
          <p:cNvCxnSpPr>
            <a:cxnSpLocks/>
          </p:cNvCxnSpPr>
          <p:nvPr/>
        </p:nvCxnSpPr>
        <p:spPr>
          <a:xfrm>
            <a:off x="1977175" y="2038184"/>
            <a:ext cx="0" cy="1157099"/>
          </a:xfrm>
          <a:prstGeom prst="line">
            <a:avLst/>
          </a:prstGeom>
          <a:ln w="31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270D6EA-2D5F-3FAB-AF45-E0781D12B4CA}"/>
              </a:ext>
            </a:extLst>
          </p:cNvPr>
          <p:cNvSpPr txBox="1"/>
          <p:nvPr/>
        </p:nvSpPr>
        <p:spPr>
          <a:xfrm>
            <a:off x="1183820" y="1626679"/>
            <a:ext cx="15215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chemeClr val="accent1"/>
                </a:solidFill>
              </a:rPr>
              <a:t>Sample size growth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FF5B6C-1038-3A24-2C93-EC0087BAB5DE}"/>
              </a:ext>
            </a:extLst>
          </p:cNvPr>
          <p:cNvGrpSpPr/>
          <p:nvPr/>
        </p:nvGrpSpPr>
        <p:grpSpPr>
          <a:xfrm>
            <a:off x="571501" y="1994873"/>
            <a:ext cx="2811350" cy="1258912"/>
            <a:chOff x="985947" y="1998847"/>
            <a:chExt cx="3748467" cy="1678549"/>
          </a:xfrm>
          <a:solidFill>
            <a:schemeClr val="tx2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215BDA4-A455-5CA8-B1A4-B197E6EFE13D}"/>
                </a:ext>
              </a:extLst>
            </p:cNvPr>
            <p:cNvSpPr/>
            <p:nvPr/>
          </p:nvSpPr>
          <p:spPr>
            <a:xfrm>
              <a:off x="985947" y="2031476"/>
              <a:ext cx="1645920" cy="1645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4050" b="1">
                  <a:solidFill>
                    <a:schemeClr val="bg1"/>
                  </a:solidFill>
                </a:rPr>
                <a:t>65%</a:t>
              </a:r>
            </a:p>
            <a:p>
              <a:pPr algn="ctr"/>
              <a:r>
                <a:rPr lang="en-US" sz="1350"/>
                <a:t>Since 2013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DFA902F-1EAD-281B-DF2F-2FE512EC8034}"/>
                </a:ext>
              </a:extLst>
            </p:cNvPr>
            <p:cNvSpPr/>
            <p:nvPr/>
          </p:nvSpPr>
          <p:spPr>
            <a:xfrm>
              <a:off x="3088494" y="1998847"/>
              <a:ext cx="1645920" cy="1645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4050" b="1">
                  <a:solidFill>
                    <a:schemeClr val="bg1"/>
                  </a:solidFill>
                </a:rPr>
                <a:t>16%</a:t>
              </a:r>
            </a:p>
            <a:p>
              <a:pPr algn="ctr"/>
              <a:r>
                <a:rPr lang="en-US" sz="1350"/>
                <a:t>Since 2018</a:t>
              </a:r>
            </a:p>
          </p:txBody>
        </p:sp>
      </p:grp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0377F5F7-6185-3727-E14A-E3EFDB99AC99}"/>
              </a:ext>
            </a:extLst>
          </p:cNvPr>
          <p:cNvSpPr txBox="1">
            <a:spLocks/>
          </p:cNvSpPr>
          <p:nvPr/>
        </p:nvSpPr>
        <p:spPr>
          <a:xfrm>
            <a:off x="6205046" y="4757302"/>
            <a:ext cx="2468880" cy="12344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40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0972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en-US" sz="675"/>
          </a:p>
        </p:txBody>
      </p:sp>
      <p:sp>
        <p:nvSpPr>
          <p:cNvPr id="3" name="Slide Number Placeholder 167">
            <a:extLst>
              <a:ext uri="{FF2B5EF4-FFF2-40B4-BE49-F238E27FC236}">
                <a16:creationId xmlns:a16="http://schemas.microsoft.com/office/drawing/2014/main" id="{2E2B636F-569B-6106-9436-02E7F35C914A}"/>
              </a:ext>
            </a:extLst>
          </p:cNvPr>
          <p:cNvSpPr txBox="1">
            <a:spLocks/>
          </p:cNvSpPr>
          <p:nvPr/>
        </p:nvSpPr>
        <p:spPr>
          <a:xfrm>
            <a:off x="8564515" y="4732992"/>
            <a:ext cx="197378" cy="1238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A9D80-AB25-435A-8FE8-312BAE251715}" type="slidenum">
              <a:rPr lang="en-US" sz="675"/>
              <a:pPr/>
              <a:t>4</a:t>
            </a:fld>
            <a:endParaRPr lang="en-US" sz="675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70550202-F876-818D-4E8A-F24CD5B7F406}"/>
              </a:ext>
            </a:extLst>
          </p:cNvPr>
          <p:cNvSpPr txBox="1">
            <a:spLocks/>
          </p:cNvSpPr>
          <p:nvPr/>
        </p:nvSpPr>
        <p:spPr>
          <a:xfrm>
            <a:off x="5683776" y="4732993"/>
            <a:ext cx="2880739" cy="12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342900" indent="-34290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Webdings" panose="05030102010509060703" pitchFamily="18" charset="2"/>
              <a:buChar char="="/>
              <a:defRPr sz="900" i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514350" indent="-3317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741363" indent="-330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Roboto Condensed" panose="02000000000000000000" pitchFamily="2" charset="0"/>
              <a:buChar char="―"/>
              <a:defRPr sz="20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64008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15443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Clr>
                <a:schemeClr val="accent5"/>
              </a:buClr>
              <a:buSzPct val="80000"/>
              <a:buFont typeface="Roboto Condensed" panose="02000000000000000000" pitchFamily="2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en-US" sz="675">
                <a:solidFill>
                  <a:schemeClr val="bg1"/>
                </a:solidFill>
              </a:rPr>
              <a:t>Circana, LLC  |  Proprietary and confidential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6E1235-4FC2-0B15-9EF9-688ACDB8F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958" y="0"/>
            <a:ext cx="5060042" cy="457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1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71B7C2B-7514-AE43-9A39-91B13559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Poppins"/>
                <a:ea typeface="Roboto Condensed"/>
                <a:cs typeface="Poppins"/>
              </a:rPr>
              <a:t>We help retailers and manufacturers measure demand and accelerate demand</a:t>
            </a:r>
            <a:endParaRPr lang="en-US" sz="2800" dirty="0">
              <a:latin typeface="Poppins"/>
              <a:ea typeface="Roboto Condensed"/>
              <a:cs typeface="Roboto Condensed"/>
            </a:endParaRPr>
          </a:p>
        </p:txBody>
      </p:sp>
      <p:sp>
        <p:nvSpPr>
          <p:cNvPr id="26" name="Rectangle: Rounded Corners 32">
            <a:extLst>
              <a:ext uri="{FF2B5EF4-FFF2-40B4-BE49-F238E27FC236}">
                <a16:creationId xmlns:a16="http://schemas.microsoft.com/office/drawing/2014/main" id="{A5D2BA94-B7AE-A546-A8E9-6B4646EB6CE2}"/>
              </a:ext>
            </a:extLst>
          </p:cNvPr>
          <p:cNvSpPr/>
          <p:nvPr/>
        </p:nvSpPr>
        <p:spPr>
          <a:xfrm>
            <a:off x="2510701" y="1463279"/>
            <a:ext cx="2015520" cy="600615"/>
          </a:xfrm>
          <a:prstGeom prst="roundRect">
            <a:avLst>
              <a:gd name="adj" fmla="val 5062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189">
              <a:lnSpc>
                <a:spcPts val="1500"/>
              </a:lnSpc>
              <a:defRPr/>
            </a:pPr>
            <a:r>
              <a:rPr lang="en-US" sz="1500" b="1">
                <a:solidFill>
                  <a:prstClr val="white"/>
                </a:solidFill>
              </a:rPr>
              <a:t>Granular</a:t>
            </a:r>
          </a:p>
        </p:txBody>
      </p:sp>
      <p:sp>
        <p:nvSpPr>
          <p:cNvPr id="27" name="Rectangle: Rounded Corners 33">
            <a:extLst>
              <a:ext uri="{FF2B5EF4-FFF2-40B4-BE49-F238E27FC236}">
                <a16:creationId xmlns:a16="http://schemas.microsoft.com/office/drawing/2014/main" id="{974FCBD4-BDB4-2143-B371-D3865E54CFE3}"/>
              </a:ext>
            </a:extLst>
          </p:cNvPr>
          <p:cNvSpPr/>
          <p:nvPr/>
        </p:nvSpPr>
        <p:spPr>
          <a:xfrm>
            <a:off x="4635640" y="1463279"/>
            <a:ext cx="2015520" cy="600615"/>
          </a:xfrm>
          <a:prstGeom prst="roundRect">
            <a:avLst>
              <a:gd name="adj" fmla="val 419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189">
              <a:lnSpc>
                <a:spcPts val="1500"/>
              </a:lnSpc>
              <a:defRPr/>
            </a:pPr>
            <a:r>
              <a:rPr lang="en-US" sz="1500" b="1">
                <a:solidFill>
                  <a:srgbClr val="4E106F"/>
                </a:solidFill>
              </a:rPr>
              <a:t>Flexible</a:t>
            </a:r>
          </a:p>
        </p:txBody>
      </p:sp>
      <p:sp>
        <p:nvSpPr>
          <p:cNvPr id="28" name="Rectangle: Rounded Corners 34">
            <a:extLst>
              <a:ext uri="{FF2B5EF4-FFF2-40B4-BE49-F238E27FC236}">
                <a16:creationId xmlns:a16="http://schemas.microsoft.com/office/drawing/2014/main" id="{ACDAFF68-0F27-694A-AA8B-2CE351051271}"/>
              </a:ext>
            </a:extLst>
          </p:cNvPr>
          <p:cNvSpPr/>
          <p:nvPr/>
        </p:nvSpPr>
        <p:spPr>
          <a:xfrm>
            <a:off x="6760577" y="1463279"/>
            <a:ext cx="2015520" cy="600615"/>
          </a:xfrm>
          <a:prstGeom prst="roundRect">
            <a:avLst>
              <a:gd name="adj" fmla="val 5322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189">
              <a:lnSpc>
                <a:spcPts val="1500"/>
              </a:lnSpc>
              <a:defRPr/>
            </a:pPr>
            <a:r>
              <a:rPr lang="en-US" sz="1500" b="1">
                <a:solidFill>
                  <a:srgbClr val="4E106F"/>
                </a:solidFill>
              </a:rPr>
              <a:t>Current</a:t>
            </a:r>
          </a:p>
        </p:txBody>
      </p:sp>
      <p:sp>
        <p:nvSpPr>
          <p:cNvPr id="25" name="Rectangle: Rounded Corners 31">
            <a:extLst>
              <a:ext uri="{FF2B5EF4-FFF2-40B4-BE49-F238E27FC236}">
                <a16:creationId xmlns:a16="http://schemas.microsoft.com/office/drawing/2014/main" id="{26FD4BC7-626A-724E-AA6C-C4091085ECC3}"/>
              </a:ext>
            </a:extLst>
          </p:cNvPr>
          <p:cNvSpPr/>
          <p:nvPr/>
        </p:nvSpPr>
        <p:spPr>
          <a:xfrm>
            <a:off x="385763" y="1463279"/>
            <a:ext cx="2015520" cy="600615"/>
          </a:xfrm>
          <a:prstGeom prst="roundRect">
            <a:avLst>
              <a:gd name="adj" fmla="val 4572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189">
              <a:lnSpc>
                <a:spcPts val="1500"/>
              </a:lnSpc>
              <a:defRPr/>
            </a:pPr>
            <a:r>
              <a:rPr lang="en-US" sz="1500" b="1">
                <a:solidFill>
                  <a:prstClr val="white"/>
                </a:solidFill>
              </a:rPr>
              <a:t>Complete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88B62B-9A3C-1140-A3FE-93D90AE13CE5}"/>
              </a:ext>
            </a:extLst>
          </p:cNvPr>
          <p:cNvSpPr/>
          <p:nvPr/>
        </p:nvSpPr>
        <p:spPr>
          <a:xfrm>
            <a:off x="386511" y="2169833"/>
            <a:ext cx="2072640" cy="16213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/>
          <a:p>
            <a:pPr defTabSz="457189">
              <a:defRPr/>
            </a:pPr>
            <a:r>
              <a:rPr lang="en-US" sz="1350">
                <a:solidFill>
                  <a:prstClr val="black"/>
                </a:solidFill>
                <a:ea typeface="Roboto Condensed"/>
                <a:cs typeface="Roboto Condensed"/>
              </a:rPr>
              <a:t>100% coverage of the industry accepted universe</a:t>
            </a:r>
          </a:p>
          <a:p>
            <a:pPr defTabSz="457189">
              <a:defRPr/>
            </a:pPr>
            <a:endParaRPr lang="en-US" sz="1350">
              <a:solidFill>
                <a:prstClr val="black"/>
              </a:solidFill>
              <a:ea typeface="Roboto Condensed"/>
              <a:cs typeface="Roboto Condensed"/>
            </a:endParaRPr>
          </a:p>
          <a:p>
            <a:pPr defTabSz="457189">
              <a:defRPr/>
            </a:pPr>
            <a:r>
              <a:rPr lang="en-US" sz="1350">
                <a:solidFill>
                  <a:prstClr val="black"/>
                </a:solidFill>
                <a:ea typeface="Roboto Condensed"/>
                <a:cs typeface="Roboto Condensed"/>
              </a:rPr>
              <a:t>Including chains and independents </a:t>
            </a:r>
          </a:p>
          <a:p>
            <a:pPr defTabSz="457189">
              <a:defRPr/>
            </a:pPr>
            <a:endParaRPr lang="en-US" sz="1350">
              <a:solidFill>
                <a:prstClr val="black"/>
              </a:solidFill>
              <a:ea typeface="Roboto Condensed"/>
              <a:cs typeface="Roboto Condensed"/>
            </a:endParaRPr>
          </a:p>
          <a:p>
            <a:pPr defTabSz="457189">
              <a:defRPr/>
            </a:pPr>
            <a:r>
              <a:rPr lang="en-US" sz="1350">
                <a:solidFill>
                  <a:prstClr val="black"/>
                </a:solidFill>
                <a:ea typeface="Roboto Condensed"/>
                <a:cs typeface="Roboto Condensed"/>
              </a:rPr>
              <a:t>Largest sample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CCA33E-C7FB-294F-A6B9-7CE7E3201B6E}"/>
              </a:ext>
            </a:extLst>
          </p:cNvPr>
          <p:cNvSpPr/>
          <p:nvPr/>
        </p:nvSpPr>
        <p:spPr>
          <a:xfrm>
            <a:off x="2530253" y="2169833"/>
            <a:ext cx="2042160" cy="22766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/>
          <a:p>
            <a:pPr defTabSz="457189">
              <a:defRPr/>
            </a:pPr>
            <a:r>
              <a:rPr lang="en-US" sz="1350">
                <a:solidFill>
                  <a:prstClr val="black"/>
                </a:solidFill>
              </a:rPr>
              <a:t>600+ syndicated geographies</a:t>
            </a:r>
          </a:p>
          <a:p>
            <a:pPr defTabSz="457189">
              <a:defRPr/>
            </a:pPr>
            <a:endParaRPr lang="en-US" sz="1350">
              <a:solidFill>
                <a:prstClr val="black"/>
              </a:solidFill>
            </a:endParaRPr>
          </a:p>
          <a:p>
            <a:pPr defTabSz="457189">
              <a:defRPr/>
            </a:pPr>
            <a:r>
              <a:rPr lang="en-US" sz="1350">
                <a:solidFill>
                  <a:prstClr val="black"/>
                </a:solidFill>
              </a:rPr>
              <a:t>U.S. census and NACS regions</a:t>
            </a:r>
            <a:endParaRPr lang="en-US" sz="1350">
              <a:solidFill>
                <a:prstClr val="black"/>
              </a:solidFill>
              <a:ea typeface="Roboto Condensed"/>
              <a:cs typeface="Roboto Condensed"/>
            </a:endParaRPr>
          </a:p>
          <a:p>
            <a:pPr defTabSz="457189">
              <a:defRPr/>
            </a:pPr>
            <a:endParaRPr lang="en-US" sz="1350">
              <a:solidFill>
                <a:prstClr val="black"/>
              </a:solidFill>
            </a:endParaRPr>
          </a:p>
          <a:p>
            <a:pPr defTabSz="457189">
              <a:defRPr/>
            </a:pPr>
            <a:r>
              <a:rPr lang="en-US" sz="1350">
                <a:solidFill>
                  <a:prstClr val="black"/>
                </a:solidFill>
              </a:rPr>
              <a:t>80+  markets and states</a:t>
            </a:r>
            <a:endParaRPr lang="en-US" sz="1350">
              <a:solidFill>
                <a:prstClr val="black"/>
              </a:solidFill>
              <a:ea typeface="Roboto Condensed"/>
              <a:cs typeface="Roboto Condensed"/>
            </a:endParaRPr>
          </a:p>
          <a:p>
            <a:pPr defTabSz="457189">
              <a:defRPr/>
            </a:pPr>
            <a:endParaRPr lang="en-US" sz="1350">
              <a:solidFill>
                <a:prstClr val="black"/>
              </a:solidFill>
            </a:endParaRPr>
          </a:p>
          <a:p>
            <a:pPr defTabSz="457189">
              <a:defRPr/>
            </a:pPr>
            <a:r>
              <a:rPr lang="en-US" sz="1350">
                <a:solidFill>
                  <a:prstClr val="black"/>
                </a:solidFill>
              </a:rPr>
              <a:t>500+ account views  </a:t>
            </a:r>
          </a:p>
          <a:p>
            <a:pPr defTabSz="457189">
              <a:defRPr/>
            </a:pPr>
            <a:endParaRPr lang="en-US" sz="1350">
              <a:solidFill>
                <a:prstClr val="black"/>
              </a:solidFill>
              <a:ea typeface="Roboto Condensed"/>
              <a:cs typeface="Roboto Condensed"/>
            </a:endParaRPr>
          </a:p>
          <a:p>
            <a:pPr defTabSz="457189">
              <a:defRPr/>
            </a:pPr>
            <a:r>
              <a:rPr lang="en-US" sz="1350">
                <a:solidFill>
                  <a:prstClr val="black"/>
                </a:solidFill>
                <a:ea typeface="Roboto Condensed"/>
                <a:cs typeface="Roboto Condensed"/>
              </a:rPr>
              <a:t>400+ rest of market views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046C2C-252C-1540-BB4A-A0C2E03C2BAB}"/>
              </a:ext>
            </a:extLst>
          </p:cNvPr>
          <p:cNvSpPr/>
          <p:nvPr/>
        </p:nvSpPr>
        <p:spPr>
          <a:xfrm>
            <a:off x="4619817" y="2169833"/>
            <a:ext cx="2011680" cy="16213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457189">
              <a:defRPr/>
            </a:pPr>
            <a:r>
              <a:rPr lang="en-US" sz="1350">
                <a:solidFill>
                  <a:prstClr val="black"/>
                </a:solidFill>
              </a:rPr>
              <a:t>Retailer defined product hierarchies </a:t>
            </a:r>
          </a:p>
          <a:p>
            <a:pPr defTabSz="457189">
              <a:defRPr/>
            </a:pPr>
            <a:endParaRPr lang="en-US" sz="1350">
              <a:solidFill>
                <a:prstClr val="black"/>
              </a:solidFill>
            </a:endParaRPr>
          </a:p>
          <a:p>
            <a:pPr defTabSz="457189">
              <a:defRPr/>
            </a:pPr>
            <a:r>
              <a:rPr lang="en-US" sz="1350">
                <a:solidFill>
                  <a:prstClr val="black"/>
                </a:solidFill>
              </a:rPr>
              <a:t>Manufacturer defined product hierarchies </a:t>
            </a:r>
          </a:p>
          <a:p>
            <a:pPr defTabSz="457189">
              <a:defRPr/>
            </a:pPr>
            <a:endParaRPr lang="en-US" sz="1350">
              <a:solidFill>
                <a:prstClr val="black"/>
              </a:solidFill>
            </a:endParaRPr>
          </a:p>
          <a:p>
            <a:pPr defTabSz="457189">
              <a:defRPr/>
            </a:pPr>
            <a:r>
              <a:rPr lang="en-US" sz="1350">
                <a:solidFill>
                  <a:prstClr val="black"/>
                </a:solidFill>
              </a:rPr>
              <a:t>NACS defined product hierarchies</a:t>
            </a:r>
          </a:p>
          <a:p>
            <a:pPr defTabSz="457189">
              <a:defRPr/>
            </a:pPr>
            <a:endParaRPr lang="en-US" sz="1350">
              <a:solidFill>
                <a:prstClr val="black"/>
              </a:solidFill>
            </a:endParaRPr>
          </a:p>
          <a:p>
            <a:pPr defTabSz="457189">
              <a:defRPr/>
            </a:pPr>
            <a:r>
              <a:rPr lang="en-US" sz="1350">
                <a:solidFill>
                  <a:prstClr val="black"/>
                </a:solidFill>
              </a:rPr>
              <a:t>Custom geographies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DF2881-29B6-6740-A31D-2766B7005638}"/>
              </a:ext>
            </a:extLst>
          </p:cNvPr>
          <p:cNvSpPr/>
          <p:nvPr/>
        </p:nvSpPr>
        <p:spPr>
          <a:xfrm>
            <a:off x="6760577" y="2169833"/>
            <a:ext cx="2011680" cy="16213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457189">
              <a:defRPr/>
            </a:pPr>
            <a:endParaRPr lang="en-US" sz="1200">
              <a:solidFill>
                <a:prstClr val="black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C146318-77DB-2E4D-A46D-CA534DDC1D58}"/>
              </a:ext>
            </a:extLst>
          </p:cNvPr>
          <p:cNvCxnSpPr>
            <a:cxnSpLocks/>
          </p:cNvCxnSpPr>
          <p:nvPr/>
        </p:nvCxnSpPr>
        <p:spPr>
          <a:xfrm>
            <a:off x="2455992" y="1463279"/>
            <a:ext cx="3159" cy="2983237"/>
          </a:xfrm>
          <a:prstGeom prst="line">
            <a:avLst/>
          </a:prstGeom>
          <a:ln w="9525" cmpd="sng">
            <a:solidFill>
              <a:srgbClr val="BFBFB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5128DE-0B77-AB4B-8D8B-AF5D3FC57A11}"/>
              </a:ext>
            </a:extLst>
          </p:cNvPr>
          <p:cNvCxnSpPr>
            <a:cxnSpLocks/>
          </p:cNvCxnSpPr>
          <p:nvPr/>
        </p:nvCxnSpPr>
        <p:spPr>
          <a:xfrm>
            <a:off x="4580930" y="1463279"/>
            <a:ext cx="0" cy="2983237"/>
          </a:xfrm>
          <a:prstGeom prst="line">
            <a:avLst/>
          </a:prstGeom>
          <a:ln w="9525" cmpd="sng">
            <a:solidFill>
              <a:srgbClr val="BFBFB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7099F77-EDF3-F047-BEDC-BF9FD73682D8}"/>
              </a:ext>
            </a:extLst>
          </p:cNvPr>
          <p:cNvCxnSpPr>
            <a:cxnSpLocks/>
          </p:cNvCxnSpPr>
          <p:nvPr/>
        </p:nvCxnSpPr>
        <p:spPr>
          <a:xfrm>
            <a:off x="6705869" y="1463279"/>
            <a:ext cx="0" cy="2983237"/>
          </a:xfrm>
          <a:prstGeom prst="line">
            <a:avLst/>
          </a:prstGeom>
          <a:ln w="9525" cmpd="sng">
            <a:solidFill>
              <a:srgbClr val="BFBFB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2A3874F-18AD-5D65-02F1-67CA1AF3D5CD}"/>
              </a:ext>
            </a:extLst>
          </p:cNvPr>
          <p:cNvSpPr/>
          <p:nvPr/>
        </p:nvSpPr>
        <p:spPr>
          <a:xfrm>
            <a:off x="6815284" y="2169832"/>
            <a:ext cx="2011680" cy="16213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457189">
              <a:defRPr/>
            </a:pPr>
            <a:r>
              <a:rPr lang="en-US" sz="1350">
                <a:solidFill>
                  <a:prstClr val="black"/>
                </a:solidFill>
              </a:rPr>
              <a:t>Always up to date projections systems  </a:t>
            </a:r>
          </a:p>
          <a:p>
            <a:pPr defTabSz="457189">
              <a:defRPr/>
            </a:pPr>
            <a:endParaRPr lang="en-US" sz="1350">
              <a:solidFill>
                <a:prstClr val="black"/>
              </a:solidFill>
            </a:endParaRPr>
          </a:p>
          <a:p>
            <a:pPr defTabSz="457189">
              <a:defRPr/>
            </a:pPr>
            <a:r>
              <a:rPr lang="en-US" sz="1350">
                <a:solidFill>
                  <a:prstClr val="black"/>
                </a:solidFill>
              </a:rPr>
              <a:t>Flexible handling to adjust for sample fluctuations and industry events </a:t>
            </a:r>
          </a:p>
          <a:p>
            <a:pPr defTabSz="457189">
              <a:defRPr/>
            </a:pPr>
            <a:endParaRPr lang="en-US" sz="1350">
              <a:solidFill>
                <a:prstClr val="black"/>
              </a:solidFill>
            </a:endParaRPr>
          </a:p>
          <a:p>
            <a:pPr defTabSz="457189">
              <a:defRPr/>
            </a:pPr>
            <a:r>
              <a:rPr lang="en-US" sz="1350">
                <a:solidFill>
                  <a:prstClr val="black"/>
                </a:solidFill>
              </a:rPr>
              <a:t>Restatements as needed</a:t>
            </a:r>
          </a:p>
          <a:p>
            <a:pPr defTabSz="457189">
              <a:defRPr/>
            </a:pPr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2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907736-2D9E-650E-1A5D-B039B74C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Convenience channel is fragmented and dominated by independent operators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D7A770-F4C6-96B2-060E-6FE682A1AB9C}"/>
              </a:ext>
            </a:extLst>
          </p:cNvPr>
          <p:cNvGrpSpPr/>
          <p:nvPr/>
        </p:nvGrpSpPr>
        <p:grpSpPr>
          <a:xfrm>
            <a:off x="1659576" y="1074488"/>
            <a:ext cx="5824726" cy="911269"/>
            <a:chOff x="688767" y="1340285"/>
            <a:chExt cx="7766301" cy="121502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E83E50-BE75-12C9-35DC-888F866A59E4}"/>
                </a:ext>
              </a:extLst>
            </p:cNvPr>
            <p:cNvSpPr/>
            <p:nvPr/>
          </p:nvSpPr>
          <p:spPr>
            <a:xfrm>
              <a:off x="688767" y="1340285"/>
              <a:ext cx="7766301" cy="1215025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chemeClr val="bg2"/>
              </a:solidFill>
            </a:ln>
            <a:effectLst>
              <a:outerShdw blurRad="40005" dist="22987" dir="5400000" algn="ctr">
                <a:srgbClr val="000000">
                  <a:alpha val="3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137160" rIns="137160" bIns="68580" numCol="1" anchor="t" anchorCtr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900" b="1" dirty="0">
                  <a:solidFill>
                    <a:schemeClr val="accent3"/>
                  </a:solidFill>
                  <a:latin typeface="Verdana"/>
                </a:rPr>
                <a:t>CENSUS CHAIN ACV REPRESENTATION BY CHANNEL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1B99C10-F42E-3DA6-0D44-E9AC865D782C}"/>
                </a:ext>
              </a:extLst>
            </p:cNvPr>
            <p:cNvSpPr/>
            <p:nvPr/>
          </p:nvSpPr>
          <p:spPr>
            <a:xfrm>
              <a:off x="852733" y="1825522"/>
              <a:ext cx="822960" cy="6400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825" b="1" dirty="0">
                  <a:solidFill>
                    <a:schemeClr val="bg1"/>
                  </a:solidFill>
                  <a:cs typeface="Calibri" pitchFamily="34" charset="0"/>
                </a:rPr>
                <a:t>C-Store</a:t>
              </a:r>
            </a:p>
            <a:p>
              <a:pPr algn="ctr">
                <a:defRPr/>
              </a:pPr>
              <a:r>
                <a:rPr lang="en-US" sz="825" b="1" dirty="0">
                  <a:solidFill>
                    <a:schemeClr val="bg1"/>
                  </a:solidFill>
                  <a:cs typeface="Calibri" pitchFamily="34" charset="0"/>
                </a:rPr>
                <a:t>30%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B4B9316-5EFC-1469-3633-881C4D3D8AD9}"/>
                </a:ext>
              </a:extLst>
            </p:cNvPr>
            <p:cNvSpPr/>
            <p:nvPr/>
          </p:nvSpPr>
          <p:spPr>
            <a:xfrm>
              <a:off x="2752171" y="1825522"/>
              <a:ext cx="822960" cy="6400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825" b="1" dirty="0">
                  <a:solidFill>
                    <a:schemeClr val="bg1"/>
                  </a:solidFill>
                  <a:cs typeface="Calibri" pitchFamily="34" charset="0"/>
                </a:rPr>
                <a:t>Mass</a:t>
              </a:r>
            </a:p>
            <a:p>
              <a:pPr algn="ctr">
                <a:defRPr/>
              </a:pPr>
              <a:r>
                <a:rPr lang="en-US" sz="825" b="1" dirty="0">
                  <a:solidFill>
                    <a:schemeClr val="bg1"/>
                  </a:solidFill>
                  <a:cs typeface="Calibri" pitchFamily="34" charset="0"/>
                </a:rPr>
                <a:t>100%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5199E8E-7442-4240-19DD-964CEA09C343}"/>
                </a:ext>
              </a:extLst>
            </p:cNvPr>
            <p:cNvSpPr/>
            <p:nvPr/>
          </p:nvSpPr>
          <p:spPr>
            <a:xfrm>
              <a:off x="1802452" y="1825522"/>
              <a:ext cx="822960" cy="6400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825" b="1" dirty="0">
                  <a:solidFill>
                    <a:schemeClr val="bg1"/>
                  </a:solidFill>
                  <a:cs typeface="Calibri" pitchFamily="34" charset="0"/>
                </a:rPr>
                <a:t>Drug</a:t>
              </a:r>
            </a:p>
            <a:p>
              <a:pPr algn="ctr">
                <a:defRPr/>
              </a:pPr>
              <a:r>
                <a:rPr lang="en-US" sz="825" b="1" dirty="0">
                  <a:solidFill>
                    <a:schemeClr val="bg1"/>
                  </a:solidFill>
                  <a:cs typeface="Calibri" pitchFamily="34" charset="0"/>
                </a:rPr>
                <a:t>93%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E13701-5136-1322-F0AC-C4A397D8F2B6}"/>
                </a:ext>
              </a:extLst>
            </p:cNvPr>
            <p:cNvSpPr/>
            <p:nvPr/>
          </p:nvSpPr>
          <p:spPr>
            <a:xfrm>
              <a:off x="7500763" y="1825522"/>
              <a:ext cx="822960" cy="6400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825" b="1" dirty="0">
                  <a:solidFill>
                    <a:schemeClr val="bg1"/>
                  </a:solidFill>
                  <a:cs typeface="Calibri" pitchFamily="34" charset="0"/>
                </a:rPr>
                <a:t>Dollar</a:t>
              </a:r>
            </a:p>
            <a:p>
              <a:pPr algn="ctr">
                <a:defRPr/>
              </a:pPr>
              <a:r>
                <a:rPr lang="en-US" sz="825" b="1" dirty="0">
                  <a:solidFill>
                    <a:schemeClr val="bg1"/>
                  </a:solidFill>
                  <a:cs typeface="Calibri" pitchFamily="34" charset="0"/>
                </a:rPr>
                <a:t>100%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A8935C-2F55-821B-E211-C429FB408601}"/>
                </a:ext>
              </a:extLst>
            </p:cNvPr>
            <p:cNvSpPr/>
            <p:nvPr/>
          </p:nvSpPr>
          <p:spPr>
            <a:xfrm>
              <a:off x="3701890" y="1825522"/>
              <a:ext cx="822960" cy="6400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825" b="1" dirty="0">
                  <a:solidFill>
                    <a:schemeClr val="bg1"/>
                  </a:solidFill>
                  <a:cs typeface="Calibri" pitchFamily="34" charset="0"/>
                </a:rPr>
                <a:t>Grocery</a:t>
              </a:r>
            </a:p>
            <a:p>
              <a:pPr algn="ctr">
                <a:defRPr/>
              </a:pPr>
              <a:r>
                <a:rPr lang="en-US" sz="825" b="1" dirty="0">
                  <a:solidFill>
                    <a:schemeClr val="bg1"/>
                  </a:solidFill>
                  <a:cs typeface="Calibri" pitchFamily="34" charset="0"/>
                </a:rPr>
                <a:t>79%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AD8FFAD-343C-48F2-2B17-694032D289CC}"/>
                </a:ext>
              </a:extLst>
            </p:cNvPr>
            <p:cNvSpPr/>
            <p:nvPr/>
          </p:nvSpPr>
          <p:spPr>
            <a:xfrm>
              <a:off x="4651609" y="1825522"/>
              <a:ext cx="822960" cy="6400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825" b="1" dirty="0">
                  <a:solidFill>
                    <a:schemeClr val="bg1"/>
                  </a:solidFill>
                  <a:cs typeface="Calibri" pitchFamily="34" charset="0"/>
                </a:rPr>
                <a:t>Club</a:t>
              </a:r>
            </a:p>
            <a:p>
              <a:pPr algn="ctr">
                <a:defRPr/>
              </a:pPr>
              <a:r>
                <a:rPr lang="en-US" sz="825" b="1" dirty="0">
                  <a:solidFill>
                    <a:schemeClr val="bg1"/>
                  </a:solidFill>
                  <a:cs typeface="Calibri" pitchFamily="34" charset="0"/>
                </a:rPr>
                <a:t>100%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526D4E0-8D50-1FAE-97AD-42E8DAB9E8F8}"/>
                </a:ext>
              </a:extLst>
            </p:cNvPr>
            <p:cNvSpPr/>
            <p:nvPr/>
          </p:nvSpPr>
          <p:spPr>
            <a:xfrm>
              <a:off x="5601328" y="1825522"/>
              <a:ext cx="822960" cy="6400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825" b="1" dirty="0">
                  <a:solidFill>
                    <a:schemeClr val="bg1"/>
                  </a:solidFill>
                  <a:cs typeface="Calibri" pitchFamily="34" charset="0"/>
                </a:rPr>
                <a:t>Military</a:t>
              </a:r>
            </a:p>
            <a:p>
              <a:pPr algn="ctr">
                <a:defRPr/>
              </a:pPr>
              <a:r>
                <a:rPr lang="en-US" sz="825" b="1" dirty="0">
                  <a:solidFill>
                    <a:schemeClr val="bg1"/>
                  </a:solidFill>
                  <a:cs typeface="Calibri" pitchFamily="34" charset="0"/>
                </a:rPr>
                <a:t>100%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B0C6469-0774-A028-A32B-A5CC83B839E7}"/>
                </a:ext>
              </a:extLst>
            </p:cNvPr>
            <p:cNvSpPr/>
            <p:nvPr/>
          </p:nvSpPr>
          <p:spPr>
            <a:xfrm>
              <a:off x="6551047" y="1825522"/>
              <a:ext cx="822960" cy="6400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825" b="1" dirty="0">
                  <a:solidFill>
                    <a:schemeClr val="bg1"/>
                  </a:solidFill>
                  <a:cs typeface="Calibri" pitchFamily="34" charset="0"/>
                </a:rPr>
                <a:t>Walmart</a:t>
              </a:r>
            </a:p>
            <a:p>
              <a:pPr algn="ctr">
                <a:defRPr/>
              </a:pPr>
              <a:r>
                <a:rPr lang="en-US" sz="825" b="1" dirty="0">
                  <a:solidFill>
                    <a:schemeClr val="bg1"/>
                  </a:solidFill>
                  <a:cs typeface="Calibri" pitchFamily="34" charset="0"/>
                </a:rPr>
                <a:t>100%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F501CDB-7007-C6F9-8189-93545E9132B7}"/>
                </a:ext>
              </a:extLst>
            </p:cNvPr>
            <p:cNvSpPr/>
            <p:nvPr/>
          </p:nvSpPr>
          <p:spPr>
            <a:xfrm>
              <a:off x="798818" y="1676400"/>
              <a:ext cx="941614" cy="8789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0D4197D6-E27D-E42E-9166-0BA102A6CF39}"/>
              </a:ext>
            </a:extLst>
          </p:cNvPr>
          <p:cNvSpPr/>
          <p:nvPr/>
        </p:nvSpPr>
        <p:spPr>
          <a:xfrm>
            <a:off x="1651340" y="2137827"/>
            <a:ext cx="2857562" cy="2461364"/>
          </a:xfrm>
          <a:prstGeom prst="rect">
            <a:avLst/>
          </a:prstGeom>
          <a:solidFill>
            <a:srgbClr val="FFFFFF"/>
          </a:solidFill>
          <a:ln w="9525" cmpd="sng">
            <a:solidFill>
              <a:schemeClr val="bg2"/>
            </a:solidFill>
          </a:ln>
          <a:effectLst>
            <a:outerShdw blurRad="40005" dist="22987" dir="5400000" algn="ctr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68580" numCol="1" anchor="t" anchorCtr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900" b="1" dirty="0">
                <a:solidFill>
                  <a:schemeClr val="accent3"/>
                </a:solidFill>
                <a:latin typeface="Verdana"/>
              </a:rPr>
              <a:t>CONVENIENCE: </a:t>
            </a:r>
          </a:p>
          <a:p>
            <a:r>
              <a:rPr lang="en-US" sz="900" b="1" dirty="0">
                <a:solidFill>
                  <a:schemeClr val="accent3"/>
                </a:solidFill>
                <a:latin typeface="Verdana"/>
              </a:rPr>
              <a:t>ALL CHAINS = 31% OF TOTAL STORES</a:t>
            </a:r>
            <a:endParaRPr lang="en-US" sz="900" b="1" i="1" dirty="0">
              <a:solidFill>
                <a:schemeClr val="accent3"/>
              </a:solidFill>
              <a:latin typeface="Verdana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66A22AFB-F40C-2368-11A1-B961E9C6B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114" y="2571750"/>
            <a:ext cx="2697216" cy="187065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97A47FE5-8E72-123F-3BF5-3497BF028F73}"/>
              </a:ext>
            </a:extLst>
          </p:cNvPr>
          <p:cNvGrpSpPr/>
          <p:nvPr/>
        </p:nvGrpSpPr>
        <p:grpSpPr>
          <a:xfrm>
            <a:off x="4828883" y="2167372"/>
            <a:ext cx="2556910" cy="2333732"/>
            <a:chOff x="4914510" y="2797463"/>
            <a:chExt cx="3409213" cy="3111643"/>
          </a:xfrm>
        </p:grpSpPr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970AAC87-A661-B0E3-6082-ECD9250CA805}"/>
                </a:ext>
              </a:extLst>
            </p:cNvPr>
            <p:cNvSpPr/>
            <p:nvPr/>
          </p:nvSpPr>
          <p:spPr>
            <a:xfrm rot="5400000">
              <a:off x="3492233" y="4219740"/>
              <a:ext cx="3111643" cy="26709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FBC49DA-DB67-2979-6F42-9BA24AD5F594}"/>
                </a:ext>
              </a:extLst>
            </p:cNvPr>
            <p:cNvSpPr/>
            <p:nvPr/>
          </p:nvSpPr>
          <p:spPr>
            <a:xfrm>
              <a:off x="5474569" y="3050203"/>
              <a:ext cx="2849154" cy="272298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CONVENIENCE:</a:t>
              </a:r>
            </a:p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INDEPENDENTS = 69% OF TOTAL STORES</a:t>
              </a:r>
            </a:p>
            <a:p>
              <a:pPr algn="ctr"/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endParaRPr lang="en-US" sz="900" b="1" dirty="0">
                <a:solidFill>
                  <a:schemeClr val="bg1"/>
                </a:solidFill>
              </a:endParaRPr>
            </a:p>
          </p:txBody>
        </p:sp>
        <p:pic>
          <p:nvPicPr>
            <p:cNvPr id="58" name="Picture 34" descr="Image result for store icon white">
              <a:extLst>
                <a:ext uri="{FF2B5EF4-FFF2-40B4-BE49-F238E27FC236}">
                  <a16:creationId xmlns:a16="http://schemas.microsoft.com/office/drawing/2014/main" id="{C69350E4-CD90-CBA0-F83E-E77D05F67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1328" y="4459696"/>
              <a:ext cx="411689" cy="411689"/>
            </a:xfrm>
            <a:prstGeom prst="rect">
              <a:avLst/>
            </a:prstGeom>
            <a:solidFill>
              <a:srgbClr val="00B0F0"/>
            </a:solidFill>
          </p:spPr>
        </p:pic>
        <p:pic>
          <p:nvPicPr>
            <p:cNvPr id="59" name="Picture 35">
              <a:extLst>
                <a:ext uri="{FF2B5EF4-FFF2-40B4-BE49-F238E27FC236}">
                  <a16:creationId xmlns:a16="http://schemas.microsoft.com/office/drawing/2014/main" id="{38013236-3465-8350-9B8B-5DC48C8D6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896" y="4303224"/>
              <a:ext cx="407987" cy="407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36">
              <a:extLst>
                <a:ext uri="{FF2B5EF4-FFF2-40B4-BE49-F238E27FC236}">
                  <a16:creationId xmlns:a16="http://schemas.microsoft.com/office/drawing/2014/main" id="{2C823DE7-1899-3802-44DA-3062B16AE6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903" y="4788917"/>
              <a:ext cx="407987" cy="407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37">
              <a:extLst>
                <a:ext uri="{FF2B5EF4-FFF2-40B4-BE49-F238E27FC236}">
                  <a16:creationId xmlns:a16="http://schemas.microsoft.com/office/drawing/2014/main" id="{6B0474C3-B21E-BE4D-0D50-01946C771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030" y="5312229"/>
              <a:ext cx="407987" cy="407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38">
              <a:extLst>
                <a:ext uri="{FF2B5EF4-FFF2-40B4-BE49-F238E27FC236}">
                  <a16:creationId xmlns:a16="http://schemas.microsoft.com/office/drawing/2014/main" id="{CF1D6117-61CE-9CD1-291F-117DD44CA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1328" y="5040454"/>
              <a:ext cx="407987" cy="407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39">
              <a:extLst>
                <a:ext uri="{FF2B5EF4-FFF2-40B4-BE49-F238E27FC236}">
                  <a16:creationId xmlns:a16="http://schemas.microsoft.com/office/drawing/2014/main" id="{BB5692D3-B60D-3368-B835-18C116371E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660" y="4843181"/>
              <a:ext cx="407987" cy="407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40">
              <a:extLst>
                <a:ext uri="{FF2B5EF4-FFF2-40B4-BE49-F238E27FC236}">
                  <a16:creationId xmlns:a16="http://schemas.microsoft.com/office/drawing/2014/main" id="{765F441C-B94C-1757-8BA1-F7E3B4E5E1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037" y="4294737"/>
              <a:ext cx="407987" cy="407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41">
              <a:extLst>
                <a:ext uri="{FF2B5EF4-FFF2-40B4-BE49-F238E27FC236}">
                  <a16:creationId xmlns:a16="http://schemas.microsoft.com/office/drawing/2014/main" id="{148D87FC-E218-6332-EE62-6687F29D10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0013" y="4843086"/>
              <a:ext cx="407987" cy="407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42">
              <a:extLst>
                <a:ext uri="{FF2B5EF4-FFF2-40B4-BE49-F238E27FC236}">
                  <a16:creationId xmlns:a16="http://schemas.microsoft.com/office/drawing/2014/main" id="{B8A5990E-0A41-CFAE-E6CF-04B1A77E05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3013" y="5307012"/>
              <a:ext cx="407987" cy="407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43">
              <a:extLst>
                <a:ext uri="{FF2B5EF4-FFF2-40B4-BE49-F238E27FC236}">
                  <a16:creationId xmlns:a16="http://schemas.microsoft.com/office/drawing/2014/main" id="{5A7FA485-E817-2C76-3A4C-F3163746E3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8249" y="4837455"/>
              <a:ext cx="407987" cy="407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44">
              <a:extLst>
                <a:ext uri="{FF2B5EF4-FFF2-40B4-BE49-F238E27FC236}">
                  <a16:creationId xmlns:a16="http://schemas.microsoft.com/office/drawing/2014/main" id="{6B8F7353-BE96-6AD6-242E-5DD6BD9652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6020" y="5301297"/>
              <a:ext cx="407987" cy="407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45">
              <a:extLst>
                <a:ext uri="{FF2B5EF4-FFF2-40B4-BE49-F238E27FC236}">
                  <a16:creationId xmlns:a16="http://schemas.microsoft.com/office/drawing/2014/main" id="{6E2F053E-8D5B-6FA5-C5D2-6E5B0712F9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929" y="4366409"/>
              <a:ext cx="407987" cy="407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184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453D5C57-B285-0028-F384-21062AB3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Convenience is projected to the NACS c-store universe definition</a:t>
            </a:r>
          </a:p>
        </p:txBody>
      </p:sp>
      <p:graphicFrame>
        <p:nvGraphicFramePr>
          <p:cNvPr id="10" name="Group 41">
            <a:extLst>
              <a:ext uri="{FF2B5EF4-FFF2-40B4-BE49-F238E27FC236}">
                <a16:creationId xmlns:a16="http://schemas.microsoft.com/office/drawing/2014/main" id="{6A6F902C-9AAB-8CA8-5E24-01396583F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380556"/>
              </p:ext>
            </p:extLst>
          </p:nvPr>
        </p:nvGraphicFramePr>
        <p:xfrm>
          <a:off x="613833" y="1229203"/>
          <a:ext cx="2535767" cy="330675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02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17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pitchFamily="34" charset="0"/>
                        </a:rPr>
                        <a:t>PROJECTED OUTLET</a:t>
                      </a:r>
                    </a:p>
                  </a:txBody>
                  <a:tcPr marL="63305" marR="63305" marT="34290" marB="34290" anchor="ctr" horzOverflow="overflow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3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pitchFamily="34" charset="0"/>
                        </a:rPr>
                        <a:t>Circana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pitchFamily="34" charset="0"/>
                        </a:rPr>
                        <a:t> Convenience</a:t>
                      </a:r>
                    </a:p>
                  </a:txBody>
                  <a:tcPr marL="63305" marR="63305" marT="34290" marB="34290" anchor="ctr" horzOverflow="overflow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3305" marR="63305" marT="34290" marB="34290" anchor="ctr" horzOverflow="overflow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5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Universe Definition (within contiguous U.S.) </a:t>
                      </a:r>
                    </a:p>
                  </a:txBody>
                  <a:tcPr marL="63305" marR="63305" marT="34290" marB="34290" anchor="ctr" horzOverflow="overflow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~150,000 stores              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- Chains &amp; Independents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- NACS definition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- Non-gas ACV</a:t>
                      </a:r>
                    </a:p>
                  </a:txBody>
                  <a:tcPr marL="63305" marR="63305" marT="34290" marB="34290" anchor="ctr" horzOverflow="overflow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Sample Size </a:t>
                      </a:r>
                    </a:p>
                  </a:txBody>
                  <a:tcPr marL="63305" marR="63305" marT="34290" marB="34290" anchor="ctr" horzOverflow="overflow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32,700+</a:t>
                      </a:r>
                    </a:p>
                  </a:txBody>
                  <a:tcPr marL="63305" marR="63305" marT="34290" marB="3429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2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% Coverage of the </a:t>
                      </a: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Circana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defined outlet as stated</a:t>
                      </a:r>
                    </a:p>
                  </a:txBody>
                  <a:tcPr marL="63305" marR="63305" marT="34290" marB="34290" anchor="ctr" horzOverflow="overflow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63305" marR="63305" marT="34290" marB="34290" anchor="ctr" horzOverflow="overflow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8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% ACV Represented by Census </a:t>
                      </a:r>
                    </a:p>
                  </a:txBody>
                  <a:tcPr marL="63305" marR="63305" marT="34290" marB="34290" anchor="ctr" horzOverflow="overflow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30%</a:t>
                      </a:r>
                    </a:p>
                  </a:txBody>
                  <a:tcPr marL="63305" marR="63305" marT="34290" marB="34290" anchor="ctr" horzOverflow="overflow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Causal Sample</a:t>
                      </a:r>
                    </a:p>
                  </a:txBody>
                  <a:tcPr marL="63305" marR="63305" marT="34290" marB="34290" anchor="ctr" horzOverflow="overflow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1,450+</a:t>
                      </a:r>
                    </a:p>
                  </a:txBody>
                  <a:tcPr marL="63305" marR="63305" marT="34290" marB="34290" anchor="ctr" horzOverflow="overflow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ight Arrow 4">
            <a:extLst>
              <a:ext uri="{FF2B5EF4-FFF2-40B4-BE49-F238E27FC236}">
                <a16:creationId xmlns:a16="http://schemas.microsoft.com/office/drawing/2014/main" id="{C56C12C9-3478-C537-9F04-9BC4B0778E0E}"/>
              </a:ext>
            </a:extLst>
          </p:cNvPr>
          <p:cNvSpPr/>
          <p:nvPr/>
        </p:nvSpPr>
        <p:spPr>
          <a:xfrm>
            <a:off x="3367617" y="1986969"/>
            <a:ext cx="342900" cy="45720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31FE56-DDB3-9F9B-85E2-427F470C00E9}"/>
              </a:ext>
            </a:extLst>
          </p:cNvPr>
          <p:cNvSpPr/>
          <p:nvPr/>
        </p:nvSpPr>
        <p:spPr>
          <a:xfrm>
            <a:off x="3831167" y="1359252"/>
            <a:ext cx="4881034" cy="30466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bg1"/>
                </a:solidFill>
              </a:rPr>
              <a:t>NACS definition = Conventional Convenience Stores</a:t>
            </a:r>
          </a:p>
          <a:p>
            <a:pPr marL="571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Does not include Gas Station Kiosks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bg1"/>
              </a:solidFill>
            </a:endParaRPr>
          </a:p>
          <a:p>
            <a:r>
              <a:rPr lang="en-US" sz="900" dirty="0">
                <a:solidFill>
                  <a:schemeClr val="bg1"/>
                </a:solidFill>
              </a:rPr>
              <a:t>According to NACS Constitution and Bylaws, the NACS Definition of a Convenience Store is: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bg1"/>
              </a:solidFill>
            </a:endParaRPr>
          </a:p>
          <a:p>
            <a:r>
              <a:rPr lang="en-US" sz="900" dirty="0">
                <a:solidFill>
                  <a:schemeClr val="bg1"/>
                </a:solidFill>
              </a:rPr>
              <a:t>"...a retail business with primary emphasis placed on providing the public a convenient location to quickly purchase from a wide array of consumable products (predominantly food or food and gasoline) and services."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bg1"/>
              </a:solidFill>
            </a:endParaRPr>
          </a:p>
          <a:p>
            <a:r>
              <a:rPr lang="en-US" sz="900" dirty="0">
                <a:solidFill>
                  <a:schemeClr val="bg1"/>
                </a:solidFill>
              </a:rPr>
              <a:t>While such operating features are not a required condition of membership, convenience stores have the following characteristics: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While building size may vary significantly, typically the size will be less than 5,000 sq ft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Off-street parking and/or convenient pedestrian access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Extended hours of operation with many open 24 hours, seven days a week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Convenience stores stock at least 500 SKUs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Product mix includes grocery type items, and also includes items from the following groups: beverages, snacks (including confectionery) and tobacco</a:t>
            </a:r>
          </a:p>
        </p:txBody>
      </p:sp>
    </p:spTree>
    <p:extLst>
      <p:ext uri="{BB962C8B-B14F-4D97-AF65-F5344CB8AC3E}">
        <p14:creationId xmlns:p14="http://schemas.microsoft.com/office/powerpoint/2010/main" val="1188415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453D5C57-B285-0028-F384-21062AB3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Capturing value and generating growth within Convenience</a:t>
            </a:r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F22407-7274-D6C7-EA59-D625821A7A92}"/>
              </a:ext>
            </a:extLst>
          </p:cNvPr>
          <p:cNvSpPr/>
          <p:nvPr/>
        </p:nvSpPr>
        <p:spPr>
          <a:xfrm>
            <a:off x="745067" y="1025236"/>
            <a:ext cx="76284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Complete Market Convenience has solved the market fragmentation and data availability challenges by building and expanding its </a:t>
            </a:r>
            <a:r>
              <a:rPr lang="en-US" sz="1400" b="1" dirty="0">
                <a:solidFill>
                  <a:schemeClr val="accent3"/>
                </a:solidFill>
              </a:rPr>
              <a:t>100 percent POS-scan-based 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This solution generates </a:t>
            </a:r>
            <a:r>
              <a:rPr lang="en-US" sz="1400" b="1" dirty="0">
                <a:solidFill>
                  <a:schemeClr val="accent3"/>
                </a:solidFill>
              </a:rPr>
              <a:t>unprecedented insights</a:t>
            </a:r>
            <a:r>
              <a:rPr lang="en-US" sz="1400" dirty="0"/>
              <a:t> and is able to provide standalone information or work in </a:t>
            </a:r>
            <a:r>
              <a:rPr lang="en-US" sz="1400" b="1" dirty="0">
                <a:solidFill>
                  <a:schemeClr val="accent3"/>
                </a:solidFill>
              </a:rPr>
              <a:t>combination with Complete Market Multi Outlet</a:t>
            </a:r>
            <a:r>
              <a:rPr lang="en-US" sz="1400" dirty="0"/>
              <a:t> POS tracking solutions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Circana</a:t>
            </a:r>
            <a:r>
              <a:rPr lang="en-US" sz="1400" dirty="0"/>
              <a:t> has </a:t>
            </a:r>
            <a:r>
              <a:rPr lang="en-US" sz="1400" b="1" dirty="0">
                <a:solidFill>
                  <a:schemeClr val="accent3"/>
                </a:solidFill>
              </a:rPr>
              <a:t>invested heavily in growing our sample</a:t>
            </a:r>
            <a:r>
              <a:rPr lang="en-US" sz="1400" dirty="0"/>
              <a:t> size, which now stands at </a:t>
            </a:r>
            <a:r>
              <a:rPr lang="en-US" sz="1400" b="1" dirty="0">
                <a:solidFill>
                  <a:schemeClr val="accent3"/>
                </a:solidFill>
              </a:rPr>
              <a:t>over 32,700 stores</a:t>
            </a:r>
            <a:r>
              <a:rPr lang="en-US" sz="1400" dirty="0"/>
              <a:t>, representing more than 65 percent growth since 2013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Circana</a:t>
            </a:r>
            <a:r>
              <a:rPr lang="en-US" sz="1400" dirty="0"/>
              <a:t> has formed partnerships with </a:t>
            </a:r>
            <a:r>
              <a:rPr lang="en-US" sz="1400" b="1" dirty="0">
                <a:solidFill>
                  <a:schemeClr val="accent3"/>
                </a:solidFill>
              </a:rPr>
              <a:t>top convenience chains</a:t>
            </a:r>
            <a:r>
              <a:rPr lang="en-US" sz="1400" dirty="0"/>
              <a:t> and now has access to POS data from all top 10 retailers and </a:t>
            </a:r>
            <a:r>
              <a:rPr lang="en-US" sz="1400" b="1" dirty="0">
                <a:solidFill>
                  <a:schemeClr val="accent3"/>
                </a:solidFill>
              </a:rPr>
              <a:t>17 of top 20 retailers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Our pursuit of retailer partnerships with </a:t>
            </a:r>
            <a:r>
              <a:rPr lang="en-US" sz="1400" b="1" dirty="0">
                <a:solidFill>
                  <a:schemeClr val="accent3"/>
                </a:solidFill>
              </a:rPr>
              <a:t>top convenience chains </a:t>
            </a:r>
            <a:r>
              <a:rPr lang="en-US" sz="1400" dirty="0"/>
              <a:t>has </a:t>
            </a:r>
            <a:r>
              <a:rPr lang="en-US" sz="1400" b="1" dirty="0">
                <a:solidFill>
                  <a:schemeClr val="accent3"/>
                </a:solidFill>
              </a:rPr>
              <a:t>grown our fully census ACV coverage</a:t>
            </a:r>
            <a:r>
              <a:rPr lang="en-US" sz="1400" dirty="0"/>
              <a:t> in sample to </a:t>
            </a:r>
            <a:r>
              <a:rPr lang="en-US" sz="1400" b="1" dirty="0">
                <a:solidFill>
                  <a:schemeClr val="accent3"/>
                </a:solidFill>
              </a:rPr>
              <a:t>30%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Circana</a:t>
            </a:r>
            <a:r>
              <a:rPr lang="en-US" sz="1400" dirty="0"/>
              <a:t> offers the most </a:t>
            </a:r>
            <a:r>
              <a:rPr lang="en-US" sz="1400" b="1" dirty="0">
                <a:solidFill>
                  <a:schemeClr val="accent3"/>
                </a:solidFill>
              </a:rPr>
              <a:t>comprehensive, granular and accurate</a:t>
            </a:r>
            <a:r>
              <a:rPr lang="en-US" sz="1400" dirty="0"/>
              <a:t> market read available</a:t>
            </a:r>
          </a:p>
        </p:txBody>
      </p:sp>
    </p:spTree>
    <p:extLst>
      <p:ext uri="{BB962C8B-B14F-4D97-AF65-F5344CB8AC3E}">
        <p14:creationId xmlns:p14="http://schemas.microsoft.com/office/powerpoint/2010/main" val="276352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453D5C57-B285-0028-F384-21062AB3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435601"/>
            <a:ext cx="8482286" cy="411480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Top CPG manufacturers relying on Complete Market Convenience insights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Picture 4" descr="https://www.pepsico.com/images/default-source/pepsico-logo/pepsicolockupbrands_2line.png">
            <a:extLst>
              <a:ext uri="{FF2B5EF4-FFF2-40B4-BE49-F238E27FC236}">
                <a16:creationId xmlns:a16="http://schemas.microsoft.com/office/drawing/2014/main" id="{985F92A6-EEEA-4D82-5146-CA5E64762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81" y="1449826"/>
            <a:ext cx="1677458" cy="67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hershey logo">
            <a:extLst>
              <a:ext uri="{FF2B5EF4-FFF2-40B4-BE49-F238E27FC236}">
                <a16:creationId xmlns:a16="http://schemas.microsoft.com/office/drawing/2014/main" id="{83AA7770-119E-B228-A5D5-EDB2579A9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828" y="1832901"/>
            <a:ext cx="1194358" cy="43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mage result for red bull logo">
            <a:extLst>
              <a:ext uri="{FF2B5EF4-FFF2-40B4-BE49-F238E27FC236}">
                <a16:creationId xmlns:a16="http://schemas.microsoft.com/office/drawing/2014/main" id="{F6017AC5-CA26-CA38-7AD5-DC63468E0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450" y="872329"/>
            <a:ext cx="939221" cy="55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s://upload.wikimedia.org/wikipedia/de/thumb/4/42/Dr_Pepper_Snapple_Group_logo.svg/2000px-Dr_Pepper_Snapple_Group_logo.svg.png">
            <a:extLst>
              <a:ext uri="{FF2B5EF4-FFF2-40B4-BE49-F238E27FC236}">
                <a16:creationId xmlns:a16="http://schemas.microsoft.com/office/drawing/2014/main" id="{B36FFC4B-E318-6B86-52E8-9F8AE6AA1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209" y="2047193"/>
            <a:ext cx="1538110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Image result for altria logo">
            <a:extLst>
              <a:ext uri="{FF2B5EF4-FFF2-40B4-BE49-F238E27FC236}">
                <a16:creationId xmlns:a16="http://schemas.microsoft.com/office/drawing/2014/main" id="{4A802D0B-5A4E-77D1-B283-091878B5D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35" y="1674943"/>
            <a:ext cx="1289208" cy="53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Image result for rj reynolds tobacco logo">
            <a:extLst>
              <a:ext uri="{FF2B5EF4-FFF2-40B4-BE49-F238E27FC236}">
                <a16:creationId xmlns:a16="http://schemas.microsoft.com/office/drawing/2014/main" id="{95B32E19-23EC-6E07-2A54-D634138E9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228" y="1808882"/>
            <a:ext cx="1132816" cy="47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Image result for constellation brands logo png">
            <a:extLst>
              <a:ext uri="{FF2B5EF4-FFF2-40B4-BE49-F238E27FC236}">
                <a16:creationId xmlns:a16="http://schemas.microsoft.com/office/drawing/2014/main" id="{4A92674F-7A27-9F99-9C08-52BBB883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366" y="772915"/>
            <a:ext cx="1186970" cy="7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6" descr="Image result for nestle logo png">
            <a:extLst>
              <a:ext uri="{FF2B5EF4-FFF2-40B4-BE49-F238E27FC236}">
                <a16:creationId xmlns:a16="http://schemas.microsoft.com/office/drawing/2014/main" id="{F88DEDF5-F972-356A-24BE-CC7E4E7B0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75" y="847081"/>
            <a:ext cx="823380" cy="82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9E88BF-425E-8BD4-C31C-E1C375BC22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86" y="866744"/>
            <a:ext cx="1329833" cy="583081"/>
          </a:xfrm>
          <a:prstGeom prst="rect">
            <a:avLst/>
          </a:prstGeom>
        </p:spPr>
      </p:pic>
      <p:pic>
        <p:nvPicPr>
          <p:cNvPr id="19" name="Picture 2" descr="Image result for boston beer company">
            <a:extLst>
              <a:ext uri="{FF2B5EF4-FFF2-40B4-BE49-F238E27FC236}">
                <a16:creationId xmlns:a16="http://schemas.microsoft.com/office/drawing/2014/main" id="{E72BF1B2-ECD5-AE7C-A4D9-395CCF3B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52" y="759312"/>
            <a:ext cx="1119009" cy="73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abinbev">
            <a:extLst>
              <a:ext uri="{FF2B5EF4-FFF2-40B4-BE49-F238E27FC236}">
                <a16:creationId xmlns:a16="http://schemas.microsoft.com/office/drawing/2014/main" id="{5E8A46AE-1726-00ED-81B7-8ED5E665C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8" y="761320"/>
            <a:ext cx="1408405" cy="61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mage result for fifco logo">
            <a:extLst>
              <a:ext uri="{FF2B5EF4-FFF2-40B4-BE49-F238E27FC236}">
                <a16:creationId xmlns:a16="http://schemas.microsoft.com/office/drawing/2014/main" id="{533AF80A-0ABD-7295-9886-104E31109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32" y="1544551"/>
            <a:ext cx="973817" cy="36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unilever logo">
            <a:extLst>
              <a:ext uri="{FF2B5EF4-FFF2-40B4-BE49-F238E27FC236}">
                <a16:creationId xmlns:a16="http://schemas.microsoft.com/office/drawing/2014/main" id="{1FFB41C5-233B-5BA9-4D1A-9717A7A2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54" y="847081"/>
            <a:ext cx="1160087" cy="76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95E3F98-62AD-C1E5-15AC-6A2998338C8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14557" y="1510525"/>
            <a:ext cx="996576" cy="4766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4E39EC-274A-1126-3474-1609261224E2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434" t="8455" r="3840" b="8289"/>
          <a:stretch/>
        </p:blipFill>
        <p:spPr>
          <a:xfrm>
            <a:off x="5706636" y="2324073"/>
            <a:ext cx="1459017" cy="5959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864C4D-E004-B4B0-1BFD-22C230F72B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90917" y="2304391"/>
            <a:ext cx="1200380" cy="4984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5CC194-F0E1-F04C-F481-B95A338ABCC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0951" y="2237154"/>
            <a:ext cx="1223481" cy="666407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BCFCBAE6-E793-9012-E7EC-AF73949F5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09" y="2375155"/>
            <a:ext cx="1342217" cy="39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2">
            <a:extLst>
              <a:ext uri="{FF2B5EF4-FFF2-40B4-BE49-F238E27FC236}">
                <a16:creationId xmlns:a16="http://schemas.microsoft.com/office/drawing/2014/main" id="{2DCD3ED8-AF09-6B0C-0FD2-B2CA08E23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74" y="2860575"/>
            <a:ext cx="1943850" cy="4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7FBD5EDE-5435-3B60-3F8E-85D8544DC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49" y="2412555"/>
            <a:ext cx="830497" cy="83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Image result for energizer logo">
            <a:extLst>
              <a:ext uri="{FF2B5EF4-FFF2-40B4-BE49-F238E27FC236}">
                <a16:creationId xmlns:a16="http://schemas.microsoft.com/office/drawing/2014/main" id="{A1ADEC8C-59CE-E367-A260-3415DE918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946" y="2622044"/>
            <a:ext cx="1486388" cy="37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BFC3C9B-E1F3-E45C-B1A6-05D26FE2AC2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7302" y="3098693"/>
            <a:ext cx="1290979" cy="5379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1168415-31DA-A6AD-C1CD-83D2303CED7D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8529" t="36743" r="6788" b="29690"/>
          <a:stretch/>
        </p:blipFill>
        <p:spPr>
          <a:xfrm>
            <a:off x="4165173" y="2827803"/>
            <a:ext cx="1758192" cy="390265"/>
          </a:xfrm>
          <a:prstGeom prst="rect">
            <a:avLst/>
          </a:prstGeom>
        </p:spPr>
      </p:pic>
      <p:pic>
        <p:nvPicPr>
          <p:cNvPr id="33" name="Picture 4" descr="Image result for danone logo">
            <a:extLst>
              <a:ext uri="{FF2B5EF4-FFF2-40B4-BE49-F238E27FC236}">
                <a16:creationId xmlns:a16="http://schemas.microsoft.com/office/drawing/2014/main" id="{48CB554B-6709-FF31-0DE6-37FD603D9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53" y="3272402"/>
            <a:ext cx="1048309" cy="49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E9CC47E-0560-FBE0-0839-C6BE94CA788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69264" y="3182300"/>
            <a:ext cx="951845" cy="5281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3081D89-EF8A-564A-DB8B-F6CA0569D76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14073" y="3784964"/>
            <a:ext cx="653976" cy="645295"/>
          </a:xfrm>
          <a:prstGeom prst="rect">
            <a:avLst/>
          </a:prstGeom>
        </p:spPr>
      </p:pic>
      <p:pic>
        <p:nvPicPr>
          <p:cNvPr id="36" name="Picture 6" descr="Image result for lala logo">
            <a:extLst>
              <a:ext uri="{FF2B5EF4-FFF2-40B4-BE49-F238E27FC236}">
                <a16:creationId xmlns:a16="http://schemas.microsoft.com/office/drawing/2014/main" id="{65A1CB31-5B74-C33E-4A57-070C339AF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5007" r="8445" b="1072"/>
          <a:stretch/>
        </p:blipFill>
        <p:spPr bwMode="auto">
          <a:xfrm>
            <a:off x="5277791" y="3190967"/>
            <a:ext cx="1090231" cy="79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4F628BEC-6110-C899-7729-CB8C9C6A5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2" r="53901" b="20999"/>
          <a:stretch/>
        </p:blipFill>
        <p:spPr bwMode="auto">
          <a:xfrm>
            <a:off x="7190949" y="3320930"/>
            <a:ext cx="796830" cy="50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104EBDC-FCF1-7ACB-8CC2-F500C8F0656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800743" y="3471863"/>
            <a:ext cx="1195391" cy="463586"/>
          </a:xfrm>
          <a:prstGeom prst="rect">
            <a:avLst/>
          </a:prstGeom>
        </p:spPr>
      </p:pic>
      <p:pic>
        <p:nvPicPr>
          <p:cNvPr id="39" name="Picture 8" descr="Image result for welch's logo">
            <a:extLst>
              <a:ext uri="{FF2B5EF4-FFF2-40B4-BE49-F238E27FC236}">
                <a16:creationId xmlns:a16="http://schemas.microsoft.com/office/drawing/2014/main" id="{3B540F12-3EE9-076C-061B-B4A2976D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3" y="3721460"/>
            <a:ext cx="831119" cy="50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9C8E187-F07C-CD88-3B9A-658087B3724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644215" y="3487039"/>
            <a:ext cx="956684" cy="594953"/>
          </a:xfrm>
          <a:prstGeom prst="rect">
            <a:avLst/>
          </a:prstGeom>
        </p:spPr>
      </p:pic>
      <p:pic>
        <p:nvPicPr>
          <p:cNvPr id="41" name="Picture 10" descr="Image result for saputo logo">
            <a:extLst>
              <a:ext uri="{FF2B5EF4-FFF2-40B4-BE49-F238E27FC236}">
                <a16:creationId xmlns:a16="http://schemas.microsoft.com/office/drawing/2014/main" id="{1C3FDF98-50CD-BE4B-E1E3-B9BDF5C3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28" y="4049709"/>
            <a:ext cx="1242240" cy="44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>
            <a:extLst>
              <a:ext uri="{FF2B5EF4-FFF2-40B4-BE49-F238E27FC236}">
                <a16:creationId xmlns:a16="http://schemas.microsoft.com/office/drawing/2014/main" id="{07DDD28F-78BC-E9E7-F93C-E3466FD66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395" y="4193750"/>
            <a:ext cx="2135519" cy="2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B2E3B1A5-D284-AF49-8F1A-6AD5BC3BA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7" t="15466" r="19278" b="22883"/>
          <a:stretch/>
        </p:blipFill>
        <p:spPr bwMode="auto">
          <a:xfrm>
            <a:off x="6429382" y="3045913"/>
            <a:ext cx="823321" cy="64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7D0E283-E3DF-9F9C-CC1F-8A03FE385725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t="30767" r="2652" b="32288"/>
          <a:stretch/>
        </p:blipFill>
        <p:spPr>
          <a:xfrm>
            <a:off x="1903607" y="4270479"/>
            <a:ext cx="951319" cy="39816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7594A17-16CB-5643-20F4-CEB69750E664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1" t="33084" r="1374" b="33083"/>
          <a:stretch/>
        </p:blipFill>
        <p:spPr>
          <a:xfrm>
            <a:off x="484684" y="4250986"/>
            <a:ext cx="1331033" cy="278417"/>
          </a:xfrm>
          <a:prstGeom prst="rect">
            <a:avLst/>
          </a:prstGeom>
        </p:spPr>
      </p:pic>
      <p:pic>
        <p:nvPicPr>
          <p:cNvPr id="48" name="Picture 12" descr="Image result for hp hood logo">
            <a:extLst>
              <a:ext uri="{FF2B5EF4-FFF2-40B4-BE49-F238E27FC236}">
                <a16:creationId xmlns:a16="http://schemas.microsoft.com/office/drawing/2014/main" id="{46A406A0-BAA5-82A6-5A41-8591B65D2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519" y="4049853"/>
            <a:ext cx="1069909" cy="55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50169"/>
      </p:ext>
    </p:extLst>
  </p:cSld>
  <p:clrMapOvr>
    <a:masterClrMapping/>
  </p:clrMapOvr>
</p:sld>
</file>

<file path=ppt/theme/theme1.xml><?xml version="1.0" encoding="utf-8"?>
<a:theme xmlns:a="http://schemas.openxmlformats.org/drawingml/2006/main" name="IRI Template Redesign - 2019 - 16.9">
  <a:themeElements>
    <a:clrScheme name="IRi Documents">
      <a:dk1>
        <a:srgbClr val="616365"/>
      </a:dk1>
      <a:lt1>
        <a:sysClr val="window" lastClr="FFFFFF"/>
      </a:lt1>
      <a:dk2>
        <a:srgbClr val="616365"/>
      </a:dk2>
      <a:lt2>
        <a:srgbClr val="E0E1DD"/>
      </a:lt2>
      <a:accent1>
        <a:srgbClr val="002776"/>
      </a:accent1>
      <a:accent2>
        <a:srgbClr val="D2492A"/>
      </a:accent2>
      <a:accent3>
        <a:srgbClr val="009FDA"/>
      </a:accent3>
      <a:accent4>
        <a:srgbClr val="002776"/>
      </a:accent4>
      <a:accent5>
        <a:srgbClr val="D2492A"/>
      </a:accent5>
      <a:accent6>
        <a:srgbClr val="009FDA"/>
      </a:accent6>
      <a:hlink>
        <a:srgbClr val="009FDA"/>
      </a:hlink>
      <a:folHlink>
        <a:srgbClr val="00277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rcana Template 2023">
  <a:themeElements>
    <a:clrScheme name="Custom 8">
      <a:dk1>
        <a:srgbClr val="000000"/>
      </a:dk1>
      <a:lt1>
        <a:srgbClr val="FFFFFF"/>
      </a:lt1>
      <a:dk2>
        <a:srgbClr val="4E106F"/>
      </a:dk2>
      <a:lt2>
        <a:srgbClr val="FFFFFF"/>
      </a:lt2>
      <a:accent1>
        <a:srgbClr val="4E106F"/>
      </a:accent1>
      <a:accent2>
        <a:srgbClr val="EF2A79"/>
      </a:accent2>
      <a:accent3>
        <a:srgbClr val="FF9971"/>
      </a:accent3>
      <a:accent4>
        <a:srgbClr val="FDD900"/>
      </a:accent4>
      <a:accent5>
        <a:srgbClr val="7A4C93"/>
      </a:accent5>
      <a:accent6>
        <a:srgbClr val="A687B7"/>
      </a:accent6>
      <a:hlink>
        <a:srgbClr val="EF2A79"/>
      </a:hlink>
      <a:folHlink>
        <a:srgbClr val="EF2A79"/>
      </a:folHlink>
    </a:clrScheme>
    <a:fontScheme name="IRI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Gray">
      <a:srgbClr val="3F3F3F"/>
    </a:custClr>
    <a:custClr name="Mid Gray">
      <a:srgbClr val="7F7F7F"/>
    </a:custClr>
    <a:custClr name="Light Gray">
      <a:srgbClr val="BFBFB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duct" ma:contentTypeID="0x0101000349AA835548BA4AB893DBEA448A7F1D00D9F9A04A3644424BA68756945DA1C9CC" ma:contentTypeVersion="19" ma:contentTypeDescription="" ma:contentTypeScope="" ma:versionID="abd64c5976760fe2d5043fac19b7cb16">
  <xsd:schema xmlns:xsd="http://www.w3.org/2001/XMLSchema" xmlns:xs="http://www.w3.org/2001/XMLSchema" xmlns:p="http://schemas.microsoft.com/office/2006/metadata/properties" xmlns:ns2="f21c16af-adeb-40f3-8fd8-863a96a30d0e" xmlns:ns3="4c3689a5-07d3-491d-b3da-fcd0d3d3ce56" targetNamespace="http://schemas.microsoft.com/office/2006/metadata/properties" ma:root="true" ma:fieldsID="566a10dc20d56e99a37721a5b4245df9" ns2:_="" ns3:_="">
    <xsd:import namespace="f21c16af-adeb-40f3-8fd8-863a96a30d0e"/>
    <xsd:import namespace="4c3689a5-07d3-491d-b3da-fcd0d3d3ce56"/>
    <xsd:element name="properties">
      <xsd:complexType>
        <xsd:sequence>
          <xsd:element name="documentManagement">
            <xsd:complexType>
              <xsd:all>
                <xsd:element ref="ns2:Product_x0020_Type" minOccurs="0"/>
                <xsd:element ref="ns2:Related_x0020_Product" minOccurs="0"/>
                <xsd:element ref="ns3:Document_x0020_Category"/>
                <xsd:element ref="ns2:Materials_x0020_Grouping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XX_x003a_Note_x0028_beginwithyour2_x002d_letterinitial_x0029_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c16af-adeb-40f3-8fd8-863a96a30d0e" elementFormDefault="qualified">
    <xsd:import namespace="http://schemas.microsoft.com/office/2006/documentManagement/types"/>
    <xsd:import namespace="http://schemas.microsoft.com/office/infopath/2007/PartnerControls"/>
    <xsd:element name="Product_x0020_Type" ma:index="1" nillable="true" ma:displayName="Product Type" ma:list="{5a9bd9e1-6a57-4a5c-9a79-6f6c5dc46ba6}" ma:internalName="Product_x0020_Type" ma:readOnly="false" ma:showField="Title">
      <xsd:simpleType>
        <xsd:restriction base="dms:Lookup"/>
      </xsd:simpleType>
    </xsd:element>
    <xsd:element name="Related_x0020_Product" ma:index="2" nillable="true" ma:displayName="Related Product" ma:list="{fd50011b-e11b-4389-a03d-69a59e9d5cad}" ma:internalName="Related_x0020_Product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terials_x0020_Grouping" ma:index="4" nillable="true" ma:displayName="Materials Grouping" ma:list="{d2812a44-0365-42c2-88be-57f29bbb353a}" ma:internalName="Materials_x0020_Grouping" ma:readOnly="false" ma:showField="Title">
      <xsd:simpleType>
        <xsd:restriction base="dms:Lookup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XX_x003a_Note_x0028_beginwithyour2_x002d_letterinitial_x0029_" ma:index="18" nillable="true" ma:displayName="XX: Note (begin with your 2-letter initial)" ma:format="Dropdown" ma:internalName="XX_x003a_Note_x0028_beginwithyour2_x002d_letterinitial_x0029_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3689a5-07d3-491d-b3da-fcd0d3d3ce56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3" ma:displayName="Document Category" ma:format="Dropdown" ma:internalName="Document_x0020_Category" ma:readOnly="false">
      <xsd:simpleType>
        <xsd:restriction base="dms:Choice">
          <xsd:enumeration value="Core"/>
          <xsd:enumeration value="Additional"/>
          <xsd:enumeration value="Supporting Materials"/>
        </xsd:restriction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duct_x0020_Type xmlns="f21c16af-adeb-40f3-8fd8-863a96a30d0e" xsi:nil="true"/>
    <Materials_x0020_Grouping xmlns="f21c16af-adeb-40f3-8fd8-863a96a30d0e" xsi:nil="true"/>
    <Document_x0020_Category xmlns="4c3689a5-07d3-491d-b3da-fcd0d3d3ce56">Supporting Materials</Document_x0020_Category>
    <Related_x0020_Product xmlns="f21c16af-adeb-40f3-8fd8-863a96a30d0e">
      <Value>10</Value>
    </Related_x0020_Product>
    <XX_x003a_Note_x0028_beginwithyour2_x002d_letterinitial_x0029_ xmlns="f21c16af-adeb-40f3-8fd8-863a96a30d0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CD2AE5-C857-40CF-A0CB-44F4E1838F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1c16af-adeb-40f3-8fd8-863a96a30d0e"/>
    <ds:schemaRef ds:uri="4c3689a5-07d3-491d-b3da-fcd0d3d3ce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69CDCB-ACD1-431A-9374-E10CFD75BE05}">
  <ds:schemaRefs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4c3689a5-07d3-491d-b3da-fcd0d3d3ce56"/>
    <ds:schemaRef ds:uri="f21c16af-adeb-40f3-8fd8-863a96a30d0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34E11C8-92AD-4062-82A3-14D43FB108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34922</TotalTime>
  <Words>1303</Words>
  <Application>Microsoft Office PowerPoint</Application>
  <PresentationFormat>On-screen Show (16:9)</PresentationFormat>
  <Paragraphs>331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IRI Template Redesign - 2019 - 16.9</vt:lpstr>
      <vt:lpstr>Circana Template 2023</vt:lpstr>
      <vt:lpstr>Complete Market Convenience Solution</vt:lpstr>
      <vt:lpstr>Convenience stores are a powerful retail channel</vt:lpstr>
      <vt:lpstr>Complete Market: an unrivaled view of the truth</vt:lpstr>
      <vt:lpstr>Our investment in expanding sample</vt:lpstr>
      <vt:lpstr>We help retailers and manufacturers measure demand and accelerate demand</vt:lpstr>
      <vt:lpstr>Convenience channel is fragmented and dominated by independent operators</vt:lpstr>
      <vt:lpstr>Convenience is projected to the NACS c-store universe definition</vt:lpstr>
      <vt:lpstr>Capturing value and generating growth within Convenience</vt:lpstr>
      <vt:lpstr>Top CPG manufacturers relying on Complete Market Convenience insights</vt:lpstr>
      <vt:lpstr>Complete Market Convenience features partnerships with top convenience retail chains</vt:lpstr>
      <vt:lpstr>Complete Market Convenience coverage and available geographies</vt:lpstr>
      <vt:lpstr>Complete Market Convenience syndicated geography offerings: 18 Regions</vt:lpstr>
      <vt:lpstr>Complete Market Convenience syndicated geography offerings: 45 States</vt:lpstr>
      <vt:lpstr>Complete Market Convenience syndicated geography offerings: 43 Markets</vt:lpstr>
      <vt:lpstr>Complete Market Convenience syndicated geography offerings: 300+ RMAs/SRMAs and 200+ CRMAs</vt:lpstr>
      <vt:lpstr>Expanded Complete Market Convenience Independent Geographies</vt:lpstr>
    </vt:vector>
  </TitlesOfParts>
  <Company>sgdp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 16.9 Template - 2018</dc:title>
  <dc:creator>Amy.Smith@iriworldwide.com</dc:creator>
  <cp:lastModifiedBy>Roder, Jennifer</cp:lastModifiedBy>
  <cp:revision>900</cp:revision>
  <dcterms:created xsi:type="dcterms:W3CDTF">2014-07-24T14:31:25Z</dcterms:created>
  <dcterms:modified xsi:type="dcterms:W3CDTF">2024-05-17T13:21:21Z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9aefe13c-f9e7-4311-a42c-1e656a0d8a6f</vt:lpwstr>
  </property>
  <property fmtid="{D5CDD505-2E9C-101B-9397-08002B2CF9AE}" pid="3" name="ContentTypeId">
    <vt:lpwstr>0x0101000349AA835548BA4AB893DBEA448A7F1D00D9F9A04A3644424BA68756945DA1C9CC</vt:lpwstr>
  </property>
  <property fmtid="{D5CDD505-2E9C-101B-9397-08002B2CF9AE}" pid="4" name="Legal Type">
    <vt:lpwstr/>
  </property>
  <property fmtid="{D5CDD505-2E9C-101B-9397-08002B2CF9AE}" pid="5" name="Order">
    <vt:r8>875900</vt:r8>
  </property>
  <property fmtid="{D5CDD505-2E9C-101B-9397-08002B2CF9AE}" pid="6" name="URL">
    <vt:lpwstr/>
  </property>
  <property fmtid="{D5CDD505-2E9C-101B-9397-08002B2CF9AE}" pid="7" name="Pricing Type">
    <vt:lpwstr/>
  </property>
</Properties>
</file>