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sdx" ContentType="application/vnd.ms-visio.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583" r:id="rId2"/>
    <p:sldId id="585" r:id="rId3"/>
    <p:sldId id="650" r:id="rId4"/>
    <p:sldId id="651"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2" autoAdjust="0"/>
    <p:restoredTop sz="94660"/>
  </p:normalViewPr>
  <p:slideViewPr>
    <p:cSldViewPr snapToGrid="0">
      <p:cViewPr varScale="1">
        <p:scale>
          <a:sx n="54" d="100"/>
          <a:sy n="54" d="100"/>
        </p:scale>
        <p:origin x="102" y="7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BB20C4-3981-4528-8F0F-8D06B81D641B}" type="datetimeFigureOut">
              <a:rPr lang="en-US" smtClean="0"/>
              <a:t>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6177B3-99CE-42CF-9613-1FE0662900F6}" type="slidenum">
              <a:rPr lang="en-US" smtClean="0"/>
              <a:t>‹#›</a:t>
            </a:fld>
            <a:endParaRPr lang="en-US"/>
          </a:p>
        </p:txBody>
      </p:sp>
    </p:spTree>
    <p:extLst>
      <p:ext uri="{BB962C8B-B14F-4D97-AF65-F5344CB8AC3E}">
        <p14:creationId xmlns:p14="http://schemas.microsoft.com/office/powerpoint/2010/main" val="17359787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pPr marL="0" marR="0">
              <a:spcBef>
                <a:spcPts val="0"/>
              </a:spcBef>
              <a:spcAft>
                <a:spcPts val="0"/>
              </a:spcAft>
            </a:pPr>
            <a:r>
              <a:rPr lang="en-US" sz="1200" b="1" i="1" kern="1200">
                <a:solidFill>
                  <a:schemeClr val="tx1"/>
                </a:solidFill>
                <a:effectLst/>
                <a:latin typeface="+mn-lt"/>
                <a:ea typeface="+mn-ea"/>
                <a:cs typeface="+mn-cs"/>
              </a:rPr>
              <a:t>Rite Aid 37.0</a:t>
            </a:r>
          </a:p>
          <a:p>
            <a:pPr marL="171450" marR="0" lvl="0" indent="-171450" algn="l" defTabSz="1219170" rtl="0" eaLnBrk="1" latinLnBrk="0" hangingPunct="1">
              <a:spcBef>
                <a:spcPts val="0"/>
              </a:spcBef>
              <a:spcAft>
                <a:spcPts val="0"/>
              </a:spcAft>
              <a:buFont typeface="Wingdings" panose="05000000000000000000" pitchFamily="2" charset="2"/>
              <a:buChar char="Ø"/>
            </a:pPr>
            <a:r>
              <a:rPr lang="en-US" sz="1200" i="0" kern="1200">
                <a:solidFill>
                  <a:schemeClr val="tx1"/>
                </a:solidFill>
                <a:effectLst/>
                <a:latin typeface="+mn-lt"/>
                <a:ea typeface="+mn-ea"/>
                <a:cs typeface="+mn-cs"/>
              </a:rPr>
              <a:t>Bring in back data for recently created Bartell RMA</a:t>
            </a:r>
          </a:p>
          <a:p>
            <a:pPr marL="171450" marR="0" lvl="0" indent="-171450" algn="l" defTabSz="1219170" rtl="0" eaLnBrk="1" latinLnBrk="0" hangingPunct="1">
              <a:spcBef>
                <a:spcPts val="0"/>
              </a:spcBef>
              <a:spcAft>
                <a:spcPts val="0"/>
              </a:spcAft>
              <a:buFont typeface="Wingdings" panose="05000000000000000000" pitchFamily="2" charset="2"/>
              <a:buChar char="Ø"/>
            </a:pPr>
            <a:r>
              <a:rPr lang="en-US" sz="1200" i="0" kern="1200">
                <a:solidFill>
                  <a:schemeClr val="tx1"/>
                </a:solidFill>
                <a:effectLst/>
                <a:latin typeface="+mn-lt"/>
                <a:ea typeface="+mn-ea"/>
                <a:cs typeface="+mn-cs"/>
              </a:rPr>
              <a:t>Bartell's included in applicable CRMAs</a:t>
            </a:r>
          </a:p>
          <a:p>
            <a:pPr marL="171450" marR="0" lvl="0" indent="-171450" algn="l" defTabSz="1219170" rtl="0" eaLnBrk="1" latinLnBrk="0" hangingPunct="1">
              <a:spcBef>
                <a:spcPts val="0"/>
              </a:spcBef>
              <a:spcAft>
                <a:spcPts val="0"/>
              </a:spcAft>
              <a:buFont typeface="Wingdings" panose="05000000000000000000" pitchFamily="2" charset="2"/>
              <a:buChar char="Ø"/>
            </a:pPr>
            <a:r>
              <a:rPr lang="en-US" sz="1200" i="0" kern="1200">
                <a:solidFill>
                  <a:schemeClr val="tx1"/>
                </a:solidFill>
                <a:effectLst/>
                <a:latin typeface="+mn-lt"/>
                <a:ea typeface="+mn-ea"/>
                <a:cs typeface="+mn-cs"/>
              </a:rPr>
              <a:t>Closed/Sold stores are excluded</a:t>
            </a:r>
          </a:p>
          <a:p>
            <a:pPr marL="171450" marR="0" lvl="0" indent="-171450" algn="l" defTabSz="1219170" rtl="0" eaLnBrk="1" latinLnBrk="0" hangingPunct="1">
              <a:spcBef>
                <a:spcPts val="0"/>
              </a:spcBef>
              <a:spcAft>
                <a:spcPts val="0"/>
              </a:spcAft>
              <a:buFont typeface="Wingdings" panose="05000000000000000000" pitchFamily="2" charset="2"/>
              <a:buChar char="Ø"/>
            </a:pPr>
            <a:endParaRPr lang="en-US" sz="1200" b="1" i="1" kern="1200">
              <a:solidFill>
                <a:schemeClr val="tx1"/>
              </a:solidFill>
              <a:effectLst/>
              <a:latin typeface="+mn-lt"/>
              <a:ea typeface="+mn-ea"/>
              <a:cs typeface="+mn-cs"/>
            </a:endParaRPr>
          </a:p>
          <a:p>
            <a:pPr marL="0" marR="0">
              <a:spcBef>
                <a:spcPts val="0"/>
              </a:spcBef>
              <a:spcAft>
                <a:spcPts val="0"/>
              </a:spcAft>
            </a:pPr>
            <a:r>
              <a:rPr lang="en-US" sz="1200" b="1" i="1" kern="1200">
                <a:solidFill>
                  <a:schemeClr val="tx1"/>
                </a:solidFill>
                <a:effectLst/>
                <a:latin typeface="+mn-lt"/>
                <a:ea typeface="+mn-ea"/>
                <a:cs typeface="+mn-cs"/>
              </a:rPr>
              <a:t>Rite Aid 36.0</a:t>
            </a:r>
          </a:p>
          <a:p>
            <a:pPr marL="171450" marR="0" lvl="0" indent="-171450" algn="l" defTabSz="1219170" rtl="0" eaLnBrk="1" latinLnBrk="0" hangingPunct="1">
              <a:spcBef>
                <a:spcPts val="0"/>
              </a:spcBef>
              <a:spcAft>
                <a:spcPts val="0"/>
              </a:spcAft>
              <a:buFont typeface="Wingdings" panose="05000000000000000000" pitchFamily="2" charset="2"/>
              <a:buChar char="Ø"/>
            </a:pPr>
            <a:r>
              <a:rPr lang="en-US" sz="1200" i="0" kern="1200">
                <a:solidFill>
                  <a:schemeClr val="tx1"/>
                </a:solidFill>
                <a:effectLst/>
                <a:latin typeface="+mn-lt"/>
                <a:ea typeface="+mn-ea"/>
                <a:cs typeface="+mn-cs"/>
              </a:rPr>
              <a:t>NEW geographies– </a:t>
            </a:r>
          </a:p>
          <a:p>
            <a:pPr marL="781035" marR="0" lvl="1" indent="-171450" algn="l" defTabSz="1219170" rtl="0" eaLnBrk="1" latinLnBrk="0" hangingPunct="1">
              <a:spcBef>
                <a:spcPts val="0"/>
              </a:spcBef>
              <a:spcAft>
                <a:spcPts val="0"/>
              </a:spcAft>
              <a:buFont typeface="Courier New" panose="02070309020205020404" pitchFamily="49" charset="0"/>
              <a:buChar char="o"/>
            </a:pPr>
            <a:r>
              <a:rPr lang="en-US" sz="1200" i="0" kern="1200">
                <a:solidFill>
                  <a:schemeClr val="tx1"/>
                </a:solidFill>
                <a:effectLst/>
                <a:latin typeface="+mn-lt"/>
                <a:ea typeface="+mn-ea"/>
                <a:cs typeface="+mn-cs"/>
              </a:rPr>
              <a:t>A new Bartell RMA was created at the lowest level in addition to aggregate WA/OR w/ Bartell, West w/ Bartell and Total Corp w/ Bartell RMAs.</a:t>
            </a:r>
          </a:p>
          <a:p>
            <a:pPr marL="171450" marR="0" lvl="0" indent="-171450" algn="l" defTabSz="1219170" rtl="0" eaLnBrk="1" latinLnBrk="0" hangingPunct="1">
              <a:spcBef>
                <a:spcPts val="0"/>
              </a:spcBef>
              <a:spcAft>
                <a:spcPts val="0"/>
              </a:spcAft>
              <a:buFont typeface="Wingdings" panose="05000000000000000000" pitchFamily="2" charset="2"/>
              <a:buChar char="Ø"/>
            </a:pPr>
            <a:r>
              <a:rPr lang="en-US" sz="1200" i="0" kern="1200">
                <a:solidFill>
                  <a:schemeClr val="tx1"/>
                </a:solidFill>
                <a:effectLst/>
                <a:latin typeface="+mn-lt"/>
                <a:ea typeface="+mn-ea"/>
                <a:cs typeface="+mn-cs"/>
              </a:rPr>
              <a:t>County changes were made to remove counties where the retailer is no longer present.</a:t>
            </a:r>
          </a:p>
          <a:p>
            <a:pPr marL="171450" marR="0" lvl="0" indent="-171450" algn="l" defTabSz="121917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kern="1200">
                <a:solidFill>
                  <a:schemeClr val="tx1"/>
                </a:solidFill>
                <a:latin typeface="+mn-lt"/>
                <a:ea typeface="+mn-ea"/>
                <a:cs typeface="+mn-cs"/>
              </a:rPr>
              <a:t>Stores that have been closed through October 10, 2021 are </a:t>
            </a:r>
            <a:r>
              <a:rPr lang="en-US" sz="1200" b="1" i="1" kern="1200">
                <a:solidFill>
                  <a:schemeClr val="tx1"/>
                </a:solidFill>
                <a:latin typeface="+mn-lt"/>
                <a:ea typeface="+mn-ea"/>
                <a:cs typeface="+mn-cs"/>
              </a:rPr>
              <a:t>excluded</a:t>
            </a:r>
            <a:r>
              <a:rPr lang="en-US" sz="1200" kern="1200">
                <a:solidFill>
                  <a:schemeClr val="tx1"/>
                </a:solidFill>
                <a:latin typeface="+mn-lt"/>
                <a:ea typeface="+mn-ea"/>
                <a:cs typeface="+mn-cs"/>
              </a:rPr>
              <a:t> from the RMA back data.</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US" sz="1200" b="1" i="1" kern="1200">
              <a:solidFill>
                <a:schemeClr val="tx1"/>
              </a:solidFill>
              <a:effectLst/>
              <a:latin typeface="+mn-lt"/>
              <a:ea typeface="+mn-ea"/>
              <a:cs typeface="+mn-cs"/>
            </a:endParaRPr>
          </a:p>
          <a:p>
            <a:pPr marL="0" marR="0" lvl="0" indent="0" algn="l" defTabSz="1219170" rtl="0" eaLnBrk="1" fontAlgn="auto" latinLnBrk="0" hangingPunct="1">
              <a:lnSpc>
                <a:spcPct val="100000"/>
              </a:lnSpc>
              <a:spcBef>
                <a:spcPts val="0"/>
              </a:spcBef>
              <a:spcAft>
                <a:spcPts val="0"/>
              </a:spcAft>
              <a:buClrTx/>
              <a:buSzTx/>
              <a:buFontTx/>
              <a:buNone/>
              <a:tabLst/>
              <a:defRPr/>
            </a:pPr>
            <a:r>
              <a:rPr lang="en-US" sz="1200" b="1" i="1" kern="1200">
                <a:solidFill>
                  <a:schemeClr val="tx1"/>
                </a:solidFill>
                <a:effectLst/>
                <a:latin typeface="+mn-lt"/>
                <a:ea typeface="+mn-ea"/>
                <a:cs typeface="+mn-cs"/>
              </a:rPr>
              <a:t>Rite Aid</a:t>
            </a:r>
            <a:r>
              <a:rPr lang="en-US" sz="1200" b="1" i="1" kern="1200" baseline="0">
                <a:solidFill>
                  <a:schemeClr val="tx1"/>
                </a:solidFill>
                <a:effectLst/>
                <a:latin typeface="+mn-lt"/>
                <a:ea typeface="+mn-ea"/>
                <a:cs typeface="+mn-cs"/>
              </a:rPr>
              <a:t> 34.01</a:t>
            </a:r>
            <a:endParaRPr lang="en-US" sz="1200" kern="1200">
              <a:solidFill>
                <a:schemeClr val="tx1"/>
              </a:solidFill>
              <a:effectLst/>
              <a:latin typeface="+mn-lt"/>
              <a:ea typeface="+mn-ea"/>
              <a:cs typeface="+mn-cs"/>
            </a:endParaRPr>
          </a:p>
          <a:p>
            <a:pPr marL="171450" lvl="0" indent="-171450" algn="l" defTabSz="1219170" rtl="0" eaLnBrk="1" latinLnBrk="0" hangingPunct="1">
              <a:buFont typeface="Wingdings" panose="05000000000000000000" pitchFamily="2" charset="2"/>
              <a:buChar char="Ø"/>
            </a:pPr>
            <a:r>
              <a:rPr lang="en-US" sz="1200" i="0" kern="1200">
                <a:solidFill>
                  <a:schemeClr val="tx1"/>
                </a:solidFill>
                <a:effectLst/>
                <a:latin typeface="+mn-lt"/>
                <a:ea typeface="+mn-ea"/>
                <a:cs typeface="+mn-cs"/>
              </a:rPr>
              <a:t>NEW geographies and revised reporting structure – </a:t>
            </a:r>
          </a:p>
          <a:p>
            <a:pPr marL="781035" lvl="1" indent="-171450" algn="l" defTabSz="1219170" rtl="0" eaLnBrk="1" latinLnBrk="0" hangingPunct="1">
              <a:buFont typeface="Courier New" panose="02070309020205020404" pitchFamily="49" charset="0"/>
              <a:buChar char="o"/>
            </a:pPr>
            <a:r>
              <a:rPr lang="en-US" sz="1200" i="0" kern="1200">
                <a:solidFill>
                  <a:schemeClr val="tx1"/>
                </a:solidFill>
                <a:effectLst/>
                <a:latin typeface="+mn-lt"/>
                <a:ea typeface="+mn-ea"/>
                <a:cs typeface="+mn-cs"/>
              </a:rPr>
              <a:t>Rite Aid has revised their 17 regions that aggregated to 3 divisions to now 11 regions that aggregate to East and West.</a:t>
            </a:r>
          </a:p>
          <a:p>
            <a:pPr marL="781035" lvl="1" indent="-171450" algn="l" defTabSz="1219170" rtl="0" eaLnBrk="1" latinLnBrk="0" hangingPunct="1">
              <a:buFont typeface="Courier New" panose="02070309020205020404" pitchFamily="49" charset="0"/>
              <a:buChar char="o"/>
            </a:pPr>
            <a:r>
              <a:rPr lang="en-US" sz="1200" i="0" kern="1200">
                <a:solidFill>
                  <a:schemeClr val="tx1"/>
                </a:solidFill>
                <a:effectLst/>
                <a:latin typeface="+mn-lt"/>
                <a:ea typeface="+mn-ea"/>
                <a:cs typeface="+mn-cs"/>
              </a:rPr>
              <a:t>County changes were made to remove 8 counties where the retailer is no longer present.</a:t>
            </a:r>
          </a:p>
          <a:p>
            <a:pPr marL="171450" lvl="0" indent="-171450" algn="l" defTabSz="1219170" rtl="0" eaLnBrk="1" latinLnBrk="0" hangingPunct="1">
              <a:buFont typeface="Wingdings" panose="05000000000000000000" pitchFamily="2" charset="2"/>
              <a:buChar char="Ø"/>
            </a:pPr>
            <a:r>
              <a:rPr lang="en-US" sz="1200" i="0" kern="1200">
                <a:solidFill>
                  <a:schemeClr val="tx1"/>
                </a:solidFill>
                <a:effectLst/>
                <a:latin typeface="+mn-lt"/>
                <a:ea typeface="+mn-ea"/>
                <a:cs typeface="+mn-cs"/>
              </a:rPr>
              <a:t>The stand-alone RMA only geography, Rite Aid Divested Stores, continues to include the stores which were sold to Walgreens. Stores are present in the Rite Aid Divested Stores RMA up until 13 months prior to the ownership change to Walgreens. Legal ownership changes took place from October 2017 to March 2018. These stores continue to be excluded from all other Rite Aid RMAs.</a:t>
            </a:r>
          </a:p>
          <a:p>
            <a:pPr marL="171450" lvl="0" indent="-171450" algn="l" defTabSz="1219170" rtl="0" eaLnBrk="1" latinLnBrk="0" hangingPunct="1">
              <a:buFont typeface="Wingdings" panose="05000000000000000000" pitchFamily="2" charset="2"/>
              <a:buChar char="Ø"/>
            </a:pPr>
            <a:r>
              <a:rPr lang="en-US" sz="1200" i="0" kern="1200">
                <a:solidFill>
                  <a:schemeClr val="tx1"/>
                </a:solidFill>
                <a:effectLst/>
                <a:latin typeface="+mn-lt"/>
                <a:ea typeface="+mn-ea"/>
                <a:cs typeface="+mn-cs"/>
              </a:rPr>
              <a:t>PLEASE NOTE: As with previous systems, the county composition for the Rite Aid RMAs will remain identical until the next redefinition to keep the RMAs and CRMAs aligned. If Rite Aid opens new stores outside of their existing geographies, the RMAs will not be expanded, and these stores will not be included in any Rite Aid RMAs or CRMAs.</a:t>
            </a:r>
          </a:p>
          <a:p>
            <a:pPr marL="171450" lvl="0" indent="-171450" algn="l" defTabSz="1219170" rtl="0" eaLnBrk="1" latinLnBrk="0" hangingPunct="1">
              <a:buFont typeface="Wingdings" panose="05000000000000000000" pitchFamily="2" charset="2"/>
              <a:buChar char="Ø"/>
            </a:pPr>
            <a:r>
              <a:rPr lang="en-US" sz="1200" i="0" kern="1200">
                <a:solidFill>
                  <a:schemeClr val="tx1"/>
                </a:solidFill>
                <a:effectLst/>
                <a:latin typeface="+mn-lt"/>
                <a:ea typeface="+mn-ea"/>
                <a:cs typeface="+mn-cs"/>
              </a:rPr>
              <a:t>Closed and sold stores will continue to be </a:t>
            </a:r>
            <a:r>
              <a:rPr lang="en-US" sz="1200" b="1" i="1" kern="1200">
                <a:solidFill>
                  <a:schemeClr val="tx1"/>
                </a:solidFill>
                <a:effectLst/>
                <a:latin typeface="+mn-lt"/>
                <a:ea typeface="+mn-ea"/>
                <a:cs typeface="+mn-cs"/>
              </a:rPr>
              <a:t>included</a:t>
            </a:r>
            <a:r>
              <a:rPr lang="en-US" sz="1200" i="0" kern="1200">
                <a:solidFill>
                  <a:schemeClr val="tx1"/>
                </a:solidFill>
                <a:effectLst/>
                <a:latin typeface="+mn-lt"/>
                <a:ea typeface="+mn-ea"/>
                <a:cs typeface="+mn-cs"/>
              </a:rPr>
              <a:t> in the RMA back data.  However, this decision does not apply to the stores sold to Walgreens or to the stores that were in the 8 counties removed from their definitions; those stores are not included in the RMA back data.</a:t>
            </a:r>
          </a:p>
          <a:p>
            <a:endParaRPr lang="en-US" sz="1200" b="1" i="1" kern="1200">
              <a:solidFill>
                <a:schemeClr val="tx1"/>
              </a:solidFill>
              <a:effectLst/>
              <a:latin typeface="+mn-lt"/>
              <a:ea typeface="+mn-ea"/>
              <a:cs typeface="+mn-cs"/>
            </a:endParaRPr>
          </a:p>
          <a:p>
            <a:r>
              <a:rPr lang="en-US" sz="1200" b="1" i="1" kern="1200">
                <a:solidFill>
                  <a:schemeClr val="tx1"/>
                </a:solidFill>
                <a:effectLst/>
                <a:latin typeface="+mn-lt"/>
                <a:ea typeface="+mn-ea"/>
                <a:cs typeface="+mn-cs"/>
              </a:rPr>
              <a:t>Rite Aid</a:t>
            </a:r>
            <a:r>
              <a:rPr lang="en-US" sz="1200" b="1" i="1" kern="1200" baseline="0">
                <a:solidFill>
                  <a:schemeClr val="tx1"/>
                </a:solidFill>
                <a:effectLst/>
                <a:latin typeface="+mn-lt"/>
                <a:ea typeface="+mn-ea"/>
                <a:cs typeface="+mn-cs"/>
              </a:rPr>
              <a:t> </a:t>
            </a:r>
            <a:r>
              <a:rPr lang="en-US" sz="1200" b="1" i="1" kern="1200">
                <a:solidFill>
                  <a:schemeClr val="tx1"/>
                </a:solidFill>
                <a:effectLst/>
                <a:latin typeface="+mn-lt"/>
                <a:ea typeface="+mn-ea"/>
                <a:cs typeface="+mn-cs"/>
              </a:rPr>
              <a:t>29.0</a:t>
            </a:r>
            <a:endParaRPr lang="en-US" sz="1200" kern="1200">
              <a:solidFill>
                <a:schemeClr val="tx1"/>
              </a:solidFill>
              <a:effectLst/>
              <a:latin typeface="+mn-lt"/>
              <a:ea typeface="+mn-ea"/>
              <a:cs typeface="+mn-cs"/>
            </a:endParaRPr>
          </a:p>
          <a:p>
            <a:pPr marL="171450" lvl="0" indent="-171450">
              <a:buFont typeface="Wingdings" panose="05000000000000000000" pitchFamily="2" charset="2"/>
              <a:buChar char="Ø"/>
            </a:pPr>
            <a:r>
              <a:rPr lang="en-US" sz="1200" i="0" kern="1200">
                <a:solidFill>
                  <a:schemeClr val="tx1"/>
                </a:solidFill>
                <a:effectLst/>
                <a:latin typeface="+mn-lt"/>
                <a:ea typeface="+mn-ea"/>
                <a:cs typeface="+mn-cs"/>
              </a:rPr>
              <a:t>NEW geographies and revised reporting structure –  </a:t>
            </a:r>
          </a:p>
          <a:p>
            <a:pPr marL="781035" lvl="1" indent="-171450">
              <a:buFont typeface="Courier New" panose="02070309020205020404" pitchFamily="49" charset="0"/>
              <a:buChar char="o"/>
            </a:pPr>
            <a:r>
              <a:rPr lang="en-US" sz="1200" i="0" kern="1200">
                <a:solidFill>
                  <a:schemeClr val="tx1"/>
                </a:solidFill>
                <a:effectLst/>
                <a:latin typeface="+mn-lt"/>
                <a:ea typeface="+mn-ea"/>
                <a:cs typeface="+mn-cs"/>
              </a:rPr>
              <a:t>Rite Aid has revised their 23 regions that aggregated to 5 divisions to now 17 regions that aggregate to 3 divisions as a result of divesting a significant portion of their business to Walgreens Boot Alliance (WBA).</a:t>
            </a:r>
          </a:p>
          <a:p>
            <a:pPr marL="781035" lvl="1" indent="-171450">
              <a:buFont typeface="Courier New" panose="02070309020205020404" pitchFamily="49" charset="0"/>
              <a:buChar char="o"/>
            </a:pPr>
            <a:r>
              <a:rPr lang="en-US" sz="1200" i="0" kern="1200">
                <a:solidFill>
                  <a:schemeClr val="tx1"/>
                </a:solidFill>
                <a:effectLst/>
                <a:latin typeface="+mn-lt"/>
                <a:ea typeface="+mn-ea"/>
                <a:cs typeface="+mn-cs"/>
              </a:rPr>
              <a:t>A new stand-alone RMA only geography, Rite Aid Divested Stores, includes the stores which were sold to Walgreens. Stores are present in the Rite Aid Divested Stores RMA up until 13 months prior to the ownership change to Walgreens. Legal ownership changes took place from October 2017 to March 2018. These stores will not be included in the Rite Aid Regions, Divisions, or Total with 29.0.</a:t>
            </a:r>
          </a:p>
          <a:p>
            <a:pPr marL="171450" lvl="0" indent="-171450">
              <a:buFont typeface="Wingdings" panose="05000000000000000000" pitchFamily="2" charset="2"/>
              <a:buChar char="Ø"/>
            </a:pPr>
            <a:r>
              <a:rPr lang="en-US" sz="1200" i="0" kern="1200">
                <a:solidFill>
                  <a:schemeClr val="tx1"/>
                </a:solidFill>
                <a:effectLst/>
                <a:latin typeface="+mn-lt"/>
                <a:ea typeface="+mn-ea"/>
                <a:cs typeface="+mn-cs"/>
              </a:rPr>
              <a:t>PLEASE NOTE:  Similar to previous systems, the county composition for the Rite Aid RMAs and CRMAs will remain identical until the next redefinition to keep the RMAs and CRMAs aligned. If Rite Aid opens new stores outside of their existing 29.0 geographies, the RMAs will not be expanded, and these stores will not be included in any Rite Aid 29.0 RMAs or CRMAs.</a:t>
            </a:r>
          </a:p>
          <a:p>
            <a:pPr marL="171450" lvl="0" indent="-171450">
              <a:buFont typeface="Wingdings" panose="05000000000000000000" pitchFamily="2" charset="2"/>
              <a:buChar char="Ø"/>
            </a:pPr>
            <a:r>
              <a:rPr lang="en-US" sz="1200" i="0" kern="1200">
                <a:solidFill>
                  <a:schemeClr val="tx1"/>
                </a:solidFill>
                <a:effectLst/>
                <a:latin typeface="+mn-lt"/>
                <a:ea typeface="+mn-ea"/>
                <a:cs typeface="+mn-cs"/>
              </a:rPr>
              <a:t>Closed and sold stores will continue to be </a:t>
            </a:r>
            <a:r>
              <a:rPr lang="en-US" sz="1200" b="1" i="1" kern="1200">
                <a:solidFill>
                  <a:schemeClr val="tx1"/>
                </a:solidFill>
                <a:effectLst/>
                <a:latin typeface="+mn-lt"/>
                <a:ea typeface="+mn-ea"/>
                <a:cs typeface="+mn-cs"/>
              </a:rPr>
              <a:t>included</a:t>
            </a:r>
            <a:r>
              <a:rPr lang="en-US" sz="1200" i="0" kern="1200">
                <a:solidFill>
                  <a:schemeClr val="tx1"/>
                </a:solidFill>
                <a:effectLst/>
                <a:latin typeface="+mn-lt"/>
                <a:ea typeface="+mn-ea"/>
                <a:cs typeface="+mn-cs"/>
              </a:rPr>
              <a:t> in the RMA back data. This decision does not apply to the drug stores sold to Walgreens, which have their own special handling.</a:t>
            </a:r>
          </a:p>
          <a:p>
            <a:endParaRPr lang="en-US" sz="1200" b="1" i="1" kern="1200">
              <a:solidFill>
                <a:schemeClr val="tx1"/>
              </a:solidFill>
              <a:effectLst/>
              <a:latin typeface="+mn-lt"/>
              <a:ea typeface="+mn-ea"/>
              <a:cs typeface="+mn-cs"/>
            </a:endParaRPr>
          </a:p>
          <a:p>
            <a:r>
              <a:rPr lang="en-US" sz="1200" b="1" i="1" kern="1200">
                <a:solidFill>
                  <a:schemeClr val="tx1"/>
                </a:solidFill>
                <a:effectLst/>
                <a:latin typeface="+mn-lt"/>
                <a:ea typeface="+mn-ea"/>
                <a:cs typeface="+mn-cs"/>
              </a:rPr>
              <a:t>Rite Aid</a:t>
            </a:r>
            <a:r>
              <a:rPr lang="en-US" sz="1200" b="1" i="1" kern="1200" baseline="0">
                <a:solidFill>
                  <a:schemeClr val="tx1"/>
                </a:solidFill>
                <a:effectLst/>
                <a:latin typeface="+mn-lt"/>
                <a:ea typeface="+mn-ea"/>
                <a:cs typeface="+mn-cs"/>
              </a:rPr>
              <a:t> </a:t>
            </a:r>
            <a:r>
              <a:rPr lang="en-US" sz="1200" b="1" i="1" kern="1200">
                <a:solidFill>
                  <a:schemeClr val="tx1"/>
                </a:solidFill>
                <a:effectLst/>
                <a:latin typeface="+mn-lt"/>
                <a:ea typeface="+mn-ea"/>
                <a:cs typeface="+mn-cs"/>
              </a:rPr>
              <a:t>28.0</a:t>
            </a:r>
            <a:endParaRPr lang="en-US" sz="1200" kern="1200">
              <a:solidFill>
                <a:schemeClr val="tx1"/>
              </a:solidFill>
              <a:effectLst/>
              <a:latin typeface="+mn-lt"/>
              <a:ea typeface="+mn-ea"/>
              <a:cs typeface="+mn-cs"/>
            </a:endParaRPr>
          </a:p>
          <a:p>
            <a:pPr marL="171450" lvl="0" indent="-171450">
              <a:buFont typeface="Wingdings" panose="05000000000000000000" pitchFamily="2" charset="2"/>
              <a:buChar char="Ø"/>
            </a:pPr>
            <a:r>
              <a:rPr lang="en-US" sz="1200" i="0" kern="1200">
                <a:solidFill>
                  <a:schemeClr val="tx1"/>
                </a:solidFill>
                <a:effectLst/>
                <a:latin typeface="+mn-lt"/>
                <a:ea typeface="+mn-ea"/>
                <a:cs typeface="+mn-cs"/>
              </a:rPr>
              <a:t>Caveat</a:t>
            </a:r>
            <a:r>
              <a:rPr lang="en-US" sz="1200" b="1" i="0" kern="1200">
                <a:solidFill>
                  <a:schemeClr val="tx1"/>
                </a:solidFill>
                <a:effectLst/>
                <a:latin typeface="+mn-lt"/>
                <a:ea typeface="+mn-ea"/>
                <a:cs typeface="+mn-cs"/>
              </a:rPr>
              <a:t> </a:t>
            </a:r>
            <a:r>
              <a:rPr lang="en-US" sz="1200" i="0" kern="1200">
                <a:solidFill>
                  <a:schemeClr val="tx1"/>
                </a:solidFill>
                <a:effectLst/>
                <a:latin typeface="+mn-lt"/>
                <a:ea typeface="+mn-ea"/>
                <a:cs typeface="+mn-cs"/>
              </a:rPr>
              <a:t>–</a:t>
            </a:r>
            <a:r>
              <a:rPr lang="en-US" sz="1200" b="1" i="0" kern="1200">
                <a:solidFill>
                  <a:schemeClr val="tx1"/>
                </a:solidFill>
                <a:effectLst/>
                <a:latin typeface="+mn-lt"/>
                <a:ea typeface="+mn-ea"/>
                <a:cs typeface="+mn-cs"/>
              </a:rPr>
              <a:t> </a:t>
            </a:r>
            <a:r>
              <a:rPr lang="en-US" sz="1200" i="0" kern="1200">
                <a:solidFill>
                  <a:schemeClr val="tx1"/>
                </a:solidFill>
                <a:effectLst/>
                <a:latin typeface="+mn-lt"/>
                <a:ea typeface="+mn-ea"/>
                <a:cs typeface="+mn-cs"/>
              </a:rPr>
              <a:t>The </a:t>
            </a:r>
            <a:r>
              <a:rPr lang="en-US" sz="1200" kern="1200">
                <a:solidFill>
                  <a:schemeClr val="tx1"/>
                </a:solidFill>
                <a:effectLst/>
                <a:latin typeface="+mn-lt"/>
                <a:ea typeface="+mn-ea"/>
                <a:cs typeface="+mn-cs"/>
              </a:rPr>
              <a:t>population and sample do not differ between lower level geographies and their associated aggregates.  However, what does differ is the geographic construct of the projection.  In the projected aggregates, population stores are represented by the most similar available sample store(s) without the constraint of their lower level geographies. Since the lower levels are not building blocks for their aggregates, the sum of lower levels will not be exactly equal to the aggregate total.</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US" sz="1200" kern="1200">
              <a:solidFill>
                <a:schemeClr val="tx1"/>
              </a:solidFill>
              <a:effectLst/>
              <a:latin typeface="+mn-lt"/>
              <a:ea typeface="+mn-ea"/>
              <a:cs typeface="+mn-cs"/>
            </a:endParaRPr>
          </a:p>
          <a:p>
            <a:pPr marL="0" marR="0" lvl="0" indent="0" algn="l" defTabSz="1219170" rtl="0" eaLnBrk="1" fontAlgn="auto" latinLnBrk="0" hangingPunct="1">
              <a:lnSpc>
                <a:spcPct val="100000"/>
              </a:lnSpc>
              <a:spcBef>
                <a:spcPts val="0"/>
              </a:spcBef>
              <a:spcAft>
                <a:spcPts val="0"/>
              </a:spcAft>
              <a:buClrTx/>
              <a:buSzTx/>
              <a:buFontTx/>
              <a:buNone/>
              <a:tabLst/>
              <a:defRPr/>
            </a:pPr>
            <a:endParaRPr lang="en-US" sz="2000" kern="120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89F83D9-D3A0-400E-BC17-0E11C93BCE4D}" type="slidenum">
              <a:rPr kumimoji="0" lang="en-US"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a:t>
            </a:fld>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94241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25000" lnSpcReduction="20000"/>
          </a:bodyPr>
          <a:lstStyle/>
          <a:p>
            <a:pPr marL="0" marR="0">
              <a:spcBef>
                <a:spcPts val="0"/>
              </a:spcBef>
              <a:spcAft>
                <a:spcPts val="0"/>
              </a:spcAft>
            </a:pPr>
            <a:r>
              <a:rPr lang="en-US" sz="1600" b="1" i="1" u="none" strike="noStrike" kern="1200" baseline="0">
                <a:solidFill>
                  <a:schemeClr val="tx1"/>
                </a:solidFill>
                <a:latin typeface="Verdana" panose="020B0604030504040204" pitchFamily="34" charset="0"/>
                <a:ea typeface="Verdana" panose="020B0604030504040204" pitchFamily="34" charset="0"/>
              </a:rPr>
              <a:t>Walgreens 36.0</a:t>
            </a:r>
          </a:p>
          <a:p>
            <a:pPr marL="173736" marR="0" lvl="0" indent="-173736" algn="l" defTabSz="1219170" rtl="0" eaLnBrk="1" latinLnBrk="0" hangingPunct="1">
              <a:spcBef>
                <a:spcPts val="0"/>
              </a:spcBef>
              <a:spcAft>
                <a:spcPts val="0"/>
              </a:spcAft>
              <a:buFont typeface="Wingdings" panose="05000000000000000000" pitchFamily="2" charset="2"/>
              <a:buChar char="Ø"/>
            </a:pPr>
            <a:r>
              <a:rPr lang="en-US" sz="1200" kern="1200">
                <a:solidFill>
                  <a:schemeClr val="tx1"/>
                </a:solidFill>
                <a:effectLst/>
                <a:latin typeface="+mn-lt"/>
                <a:ea typeface="+mn-ea"/>
                <a:cs typeface="+mn-cs"/>
              </a:rPr>
              <a:t>Standard descriptions have been updated to align with the retailer name change from Walgreens Boots Alliance (WBA) to Walgreens.</a:t>
            </a:r>
          </a:p>
          <a:p>
            <a:pPr marL="173736" marR="0" lvl="0" indent="-173736" algn="l" defTabSz="1219170" rtl="0" eaLnBrk="1" latinLnBrk="0" hangingPunct="1">
              <a:spcBef>
                <a:spcPts val="0"/>
              </a:spcBef>
              <a:spcAft>
                <a:spcPts val="0"/>
              </a:spcAft>
              <a:buFont typeface="Wingdings" panose="05000000000000000000" pitchFamily="2" charset="2"/>
              <a:buChar char="Ø"/>
            </a:pPr>
            <a:r>
              <a:rPr lang="en-US" sz="1200" kern="1200">
                <a:solidFill>
                  <a:schemeClr val="tx1"/>
                </a:solidFill>
                <a:effectLst/>
                <a:latin typeface="+mn-lt"/>
                <a:ea typeface="+mn-ea"/>
                <a:cs typeface="+mn-cs"/>
              </a:rPr>
              <a:t>Closed stores will continue to be </a:t>
            </a:r>
            <a:r>
              <a:rPr lang="en-US" sz="1200" b="1" i="1" kern="1200">
                <a:solidFill>
                  <a:schemeClr val="tx1"/>
                </a:solidFill>
                <a:effectLst/>
                <a:latin typeface="+mn-lt"/>
                <a:ea typeface="+mn-ea"/>
                <a:cs typeface="+mn-cs"/>
              </a:rPr>
              <a:t>included</a:t>
            </a:r>
            <a:r>
              <a:rPr lang="en-US" sz="1200" kern="1200">
                <a:solidFill>
                  <a:schemeClr val="tx1"/>
                </a:solidFill>
                <a:effectLst/>
                <a:latin typeface="+mn-lt"/>
                <a:ea typeface="+mn-ea"/>
                <a:cs typeface="+mn-cs"/>
              </a:rPr>
              <a:t> in the RMA back data. </a:t>
            </a:r>
          </a:p>
          <a:p>
            <a:pPr marL="781035" marR="0" lvl="1" indent="-171450" algn="l" defTabSz="1219170" rtl="0" eaLnBrk="1" latinLnBrk="0" hangingPunct="1">
              <a:spcBef>
                <a:spcPts val="0"/>
              </a:spcBef>
              <a:spcAft>
                <a:spcPts val="0"/>
              </a:spcAft>
              <a:buFont typeface="Courier New" panose="02070309020205020404" pitchFamily="49" charset="0"/>
              <a:buChar char="o"/>
            </a:pPr>
            <a:r>
              <a:rPr lang="en-US" sz="1200" kern="1200">
                <a:solidFill>
                  <a:srgbClr val="616365"/>
                </a:solidFill>
                <a:latin typeface="+mn-lt"/>
                <a:ea typeface="+mn-ea"/>
                <a:cs typeface="+mn-cs"/>
              </a:rPr>
              <a:t>Stores acquired from Rite Aid and closed before converting to the Walgreens banner are not included in any of Walgreens’ RMAs.</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1219170" rtl="0" eaLnBrk="1" fontAlgn="auto" latinLnBrk="0" hangingPunct="1">
              <a:lnSpc>
                <a:spcPct val="100000"/>
              </a:lnSpc>
              <a:spcBef>
                <a:spcPts val="0"/>
              </a:spcBef>
              <a:spcAft>
                <a:spcPts val="0"/>
              </a:spcAft>
              <a:buClrTx/>
              <a:buSzTx/>
              <a:buFontTx/>
              <a:buNone/>
              <a:tabLst/>
              <a:defRPr/>
            </a:pPr>
            <a:r>
              <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Walgreens Boots Alliance (WBA) 35.02</a:t>
            </a:r>
          </a:p>
          <a:p>
            <a:pPr marL="173736" lvl="0" indent="-173736" algn="l" defTabSz="1219170" rtl="0" eaLnBrk="1" latinLnBrk="0" hangingPunct="1">
              <a:buFont typeface="Wingdings" panose="05000000000000000000" pitchFamily="2" charset="2"/>
              <a:buChar char="Ø"/>
            </a:pPr>
            <a:r>
              <a:rPr lang="en-US" sz="1200" kern="1200">
                <a:solidFill>
                  <a:schemeClr val="tx1"/>
                </a:solidFill>
                <a:effectLst/>
                <a:latin typeface="+mn-lt"/>
                <a:ea typeface="+mn-ea"/>
                <a:cs typeface="+mn-cs"/>
              </a:rPr>
              <a:t>NEW geography and revised reporting structure – </a:t>
            </a:r>
          </a:p>
          <a:p>
            <a:pPr marL="781035" lvl="1" indent="-171450" algn="l" defTabSz="1219170" rtl="0" eaLnBrk="1" latinLnBrk="0" hangingPunct="1">
              <a:buFont typeface="Courier New" panose="02070309020205020404" pitchFamily="49" charset="0"/>
              <a:buChar char="o"/>
            </a:pPr>
            <a:r>
              <a:rPr lang="en-US" sz="1200" kern="1200">
                <a:solidFill>
                  <a:srgbClr val="616365"/>
                </a:solidFill>
                <a:latin typeface="+mn-lt"/>
                <a:ea typeface="+mn-ea"/>
                <a:cs typeface="+mn-cs"/>
              </a:rPr>
              <a:t>Walgreens has requested a new RMA breakout for their stores that were not acquired from Rite Aid.</a:t>
            </a:r>
          </a:p>
          <a:p>
            <a:pPr marL="781035" lvl="1" indent="-171450" algn="l" defTabSz="1219170" rtl="0" eaLnBrk="1" latinLnBrk="0" hangingPunct="1">
              <a:buFont typeface="Courier New" panose="02070309020205020404" pitchFamily="49" charset="0"/>
              <a:buChar char="o"/>
            </a:pPr>
            <a:r>
              <a:rPr lang="en-US" sz="1200" kern="1200">
                <a:solidFill>
                  <a:srgbClr val="616365"/>
                </a:solidFill>
                <a:latin typeface="+mn-lt"/>
                <a:ea typeface="+mn-ea"/>
                <a:cs typeface="+mn-cs"/>
              </a:rPr>
              <a:t>Two regions were moved from Western to Eastern and two regions were moved from Eastern to Western to align with Walgreens’ current reporting structure.</a:t>
            </a:r>
          </a:p>
          <a:p>
            <a:pPr marL="173736" lvl="0" indent="-173736" algn="l" defTabSz="1219170" rtl="0" eaLnBrk="1" latinLnBrk="0" hangingPunct="1">
              <a:buFont typeface="Wingdings" panose="05000000000000000000" pitchFamily="2" charset="2"/>
              <a:buChar char="Ø"/>
            </a:pPr>
            <a:r>
              <a:rPr lang="en-US" sz="1200" kern="1200">
                <a:solidFill>
                  <a:schemeClr val="tx1"/>
                </a:solidFill>
                <a:effectLst/>
                <a:latin typeface="+mn-lt"/>
                <a:ea typeface="+mn-ea"/>
                <a:cs typeface="+mn-cs"/>
              </a:rPr>
              <a:t>Closed stores will continue to be </a:t>
            </a:r>
            <a:r>
              <a:rPr lang="en-US" sz="1200" b="1" i="1" kern="1200">
                <a:solidFill>
                  <a:schemeClr val="tx1"/>
                </a:solidFill>
                <a:effectLst/>
                <a:latin typeface="+mn-lt"/>
                <a:ea typeface="+mn-ea"/>
                <a:cs typeface="+mn-cs"/>
              </a:rPr>
              <a:t>included</a:t>
            </a:r>
            <a:r>
              <a:rPr lang="en-US" sz="1200" kern="1200">
                <a:solidFill>
                  <a:schemeClr val="tx1"/>
                </a:solidFill>
                <a:effectLst/>
                <a:latin typeface="+mn-lt"/>
                <a:ea typeface="+mn-ea"/>
                <a:cs typeface="+mn-cs"/>
              </a:rPr>
              <a:t> in the RMA back data. </a:t>
            </a:r>
          </a:p>
          <a:p>
            <a:pPr marL="781035" lvl="1" indent="-171450" algn="l" defTabSz="1219170" rtl="0" eaLnBrk="1" latinLnBrk="0" hangingPunct="1">
              <a:buFont typeface="Courier New" panose="02070309020205020404" pitchFamily="49" charset="0"/>
              <a:buChar char="o"/>
            </a:pPr>
            <a:r>
              <a:rPr lang="en-US" sz="1200" kern="1200">
                <a:solidFill>
                  <a:srgbClr val="616365"/>
                </a:solidFill>
                <a:latin typeface="+mn-lt"/>
                <a:ea typeface="+mn-ea"/>
                <a:cs typeface="+mn-cs"/>
              </a:rPr>
              <a:t>Stores acquired from Rite Aid and closed before converting to the Walgreens banner are not included in any of Walgreens’ RMAs.</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1219170" rtl="0" eaLnBrk="1" fontAlgn="auto" latinLnBrk="0" hangingPunct="1">
              <a:lnSpc>
                <a:spcPct val="100000"/>
              </a:lnSpc>
              <a:spcBef>
                <a:spcPts val="0"/>
              </a:spcBef>
              <a:spcAft>
                <a:spcPts val="0"/>
              </a:spcAft>
              <a:buClrTx/>
              <a:buSzTx/>
              <a:buFontTx/>
              <a:buNone/>
              <a:tabLst/>
              <a:defRPr/>
            </a:pPr>
            <a:r>
              <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Walgreens Boots Alliance (WBA) 35.0</a:t>
            </a:r>
          </a:p>
          <a:p>
            <a:pPr marL="173736" lvl="0" indent="-173736" algn="l" defTabSz="1219170" rtl="0" eaLnBrk="1" latinLnBrk="0" hangingPunct="1">
              <a:buFont typeface="Wingdings" panose="05000000000000000000" pitchFamily="2" charset="2"/>
              <a:buChar char="Ø"/>
            </a:pPr>
            <a:r>
              <a:rPr lang="en-US" sz="1200" kern="1200">
                <a:solidFill>
                  <a:schemeClr val="tx1"/>
                </a:solidFill>
                <a:effectLst/>
                <a:latin typeface="+mn-lt"/>
                <a:ea typeface="+mn-ea"/>
                <a:cs typeface="+mn-cs"/>
              </a:rPr>
              <a:t>New RMA totals (WBA Corp and WBA Corp w/ AK/HI/PR) have been created and contain Walgreens’ stores as well as the history for the store acquired from Rite Aid and later converted to the Walgreens banner.  Rite Aid stores are present in these RMAs with 13 months of history prior to the ownership change.</a:t>
            </a:r>
          </a:p>
          <a:p>
            <a:pPr marL="173736" lvl="0" indent="-173736" algn="l" defTabSz="1219170" rtl="0" eaLnBrk="1" latinLnBrk="0" hangingPunct="1">
              <a:buFont typeface="Wingdings" panose="05000000000000000000" pitchFamily="2" charset="2"/>
              <a:buChar char="Ø"/>
            </a:pPr>
            <a:r>
              <a:rPr lang="en-US" sz="1200" kern="1200">
                <a:solidFill>
                  <a:schemeClr val="tx1"/>
                </a:solidFill>
                <a:effectLst/>
                <a:latin typeface="+mn-lt"/>
                <a:ea typeface="+mn-ea"/>
                <a:cs typeface="+mn-cs"/>
              </a:rPr>
              <a:t>The standard description for the other Walgreens corporate RMA (that has a corresponding CRMA) is WBA Corp w/o RAD History.  In those RMAs, stores Walgreens acquired from Rite Aid are present only once they have converted to the Walgreens banner.</a:t>
            </a:r>
          </a:p>
          <a:p>
            <a:pPr marL="781035" lvl="1" indent="-171450" algn="l" defTabSz="1219170" rtl="0" eaLnBrk="1" latinLnBrk="0" hangingPunct="1">
              <a:buFont typeface="Courier New" panose="02070309020205020404" pitchFamily="49" charset="0"/>
              <a:buChar char="o"/>
            </a:pPr>
            <a:r>
              <a:rPr lang="en-US" sz="1200" kern="1200">
                <a:solidFill>
                  <a:srgbClr val="616365"/>
                </a:solidFill>
                <a:latin typeface="+mn-lt"/>
                <a:ea typeface="+mn-ea"/>
                <a:cs typeface="+mn-cs"/>
              </a:rPr>
              <a:t>The same applies to the RMAs broken out beneath those aggregates.</a:t>
            </a:r>
          </a:p>
          <a:p>
            <a:pPr marL="173736" lvl="0" indent="-173736" algn="l" defTabSz="1219170" rtl="0" eaLnBrk="1" latinLnBrk="0" hangingPunct="1">
              <a:buFont typeface="Wingdings" panose="05000000000000000000" pitchFamily="2" charset="2"/>
              <a:buChar char="Ø"/>
            </a:pPr>
            <a:r>
              <a:rPr lang="en-US" sz="1200" kern="1200">
                <a:solidFill>
                  <a:schemeClr val="tx1"/>
                </a:solidFill>
                <a:effectLst/>
                <a:latin typeface="+mn-lt"/>
                <a:ea typeface="+mn-ea"/>
                <a:cs typeface="+mn-cs"/>
              </a:rPr>
              <a:t>Closed stores will continue to be </a:t>
            </a:r>
            <a:r>
              <a:rPr lang="en-US" sz="1200" b="1" i="1" kern="1200">
                <a:solidFill>
                  <a:schemeClr val="tx1"/>
                </a:solidFill>
                <a:effectLst/>
                <a:latin typeface="+mn-lt"/>
                <a:ea typeface="+mn-ea"/>
                <a:cs typeface="+mn-cs"/>
              </a:rPr>
              <a:t>included</a:t>
            </a:r>
            <a:r>
              <a:rPr lang="en-US" sz="1200" kern="1200">
                <a:solidFill>
                  <a:schemeClr val="tx1"/>
                </a:solidFill>
                <a:effectLst/>
                <a:latin typeface="+mn-lt"/>
                <a:ea typeface="+mn-ea"/>
                <a:cs typeface="+mn-cs"/>
              </a:rPr>
              <a:t> in the RMA back data.</a:t>
            </a:r>
          </a:p>
          <a:p>
            <a:pPr marL="781035" lvl="1" indent="-171450" algn="l" defTabSz="1219170" rtl="0" eaLnBrk="1" latinLnBrk="0" hangingPunct="1">
              <a:buFont typeface="Courier New" panose="02070309020205020404" pitchFamily="49" charset="0"/>
              <a:buChar char="o"/>
            </a:pPr>
            <a:r>
              <a:rPr lang="en-US" sz="1200" kern="1200">
                <a:solidFill>
                  <a:srgbClr val="616365"/>
                </a:solidFill>
                <a:latin typeface="+mn-lt"/>
                <a:ea typeface="+mn-ea"/>
                <a:cs typeface="+mn-cs"/>
              </a:rPr>
              <a:t>Stores acquired from Rite Aid and closed before converting to the Walgreens banner are not included in any of Walgreens’ RMAs.</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1219170" rtl="0" eaLnBrk="1" fontAlgn="auto" latinLnBrk="0" hangingPunct="1">
              <a:lnSpc>
                <a:spcPct val="100000"/>
              </a:lnSpc>
              <a:spcBef>
                <a:spcPts val="0"/>
              </a:spcBef>
              <a:spcAft>
                <a:spcPts val="0"/>
              </a:spcAft>
              <a:buClrTx/>
              <a:buSzTx/>
              <a:buFontTx/>
              <a:buNone/>
              <a:tabLst/>
              <a:defRPr/>
            </a:pPr>
            <a:r>
              <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Walgreens Boots Alliance (WBA) 34.03</a:t>
            </a:r>
          </a:p>
          <a:p>
            <a:pPr marL="173736" lvl="0" indent="-173736" algn="l" defTabSz="1219170" rtl="0" eaLnBrk="1" latinLnBrk="0" hangingPunct="1">
              <a:buFont typeface="Wingdings" panose="05000000000000000000" pitchFamily="2" charset="2"/>
              <a:buChar char="Ø"/>
            </a:pPr>
            <a:r>
              <a:rPr lang="en-US" sz="1200" kern="1200">
                <a:solidFill>
                  <a:schemeClr val="tx1"/>
                </a:solidFill>
                <a:effectLst/>
                <a:latin typeface="+mn-lt"/>
                <a:ea typeface="+mn-ea"/>
                <a:cs typeface="+mn-cs"/>
              </a:rPr>
              <a:t>NEW geographies and revised reporting structure –</a:t>
            </a:r>
          </a:p>
          <a:p>
            <a:pPr marL="781035" lvl="1" indent="-171450" algn="l" defTabSz="1219170" rtl="0" eaLnBrk="1" latinLnBrk="0" hangingPunct="1">
              <a:buFont typeface="Courier New" panose="02070309020205020404" pitchFamily="49" charset="0"/>
              <a:buChar char="o"/>
            </a:pPr>
            <a:r>
              <a:rPr lang="en-US" sz="1200" kern="1200">
                <a:solidFill>
                  <a:srgbClr val="616365"/>
                </a:solidFill>
                <a:latin typeface="+mn-lt"/>
                <a:ea typeface="+mn-ea"/>
                <a:cs typeface="+mn-cs"/>
              </a:rPr>
              <a:t>Walgreens’ existing 20 regions and 3 divisions have been replaced with 16 regions that now build to 2 divisions.</a:t>
            </a:r>
          </a:p>
          <a:p>
            <a:pPr marL="781035" lvl="1" indent="-171450" algn="l" defTabSz="1219170" rtl="0" eaLnBrk="1" latinLnBrk="0" hangingPunct="1">
              <a:buFont typeface="Courier New" panose="02070309020205020404" pitchFamily="49" charset="0"/>
              <a:buChar char="o"/>
            </a:pPr>
            <a:r>
              <a:rPr lang="en-US" sz="1200" kern="1200">
                <a:solidFill>
                  <a:srgbClr val="616365"/>
                </a:solidFill>
                <a:latin typeface="+mn-lt"/>
                <a:ea typeface="+mn-ea"/>
                <a:cs typeface="+mn-cs"/>
              </a:rPr>
              <a:t>The RMAs containing only stores that have always been Walgreens’ stores (meaning unrelated to the Rite Aid acquisition) and containing only stores that were acquired from Rite Aid once they converted to the Walgreens banner have both been removed.</a:t>
            </a:r>
          </a:p>
          <a:p>
            <a:pPr marL="781035" lvl="1" indent="-171450" algn="l" defTabSz="1219170" rtl="0" eaLnBrk="1" latinLnBrk="0" hangingPunct="1">
              <a:buFont typeface="Courier New" panose="02070309020205020404" pitchFamily="49" charset="0"/>
              <a:buChar char="o"/>
            </a:pPr>
            <a:r>
              <a:rPr lang="en-US" sz="1200" kern="1200">
                <a:solidFill>
                  <a:srgbClr val="616365"/>
                </a:solidFill>
                <a:latin typeface="+mn-lt"/>
                <a:ea typeface="+mn-ea"/>
                <a:cs typeface="+mn-cs"/>
              </a:rPr>
              <a:t>The RMA containing stores acquired from Rite Aid with 13 months of history prior to the ownership change has been removed.</a:t>
            </a:r>
          </a:p>
          <a:p>
            <a:pPr marL="173736" lvl="0" indent="-173736" algn="l" defTabSz="1219170" rtl="0" eaLnBrk="1" latinLnBrk="0" hangingPunct="1">
              <a:buFont typeface="Wingdings" panose="05000000000000000000" pitchFamily="2" charset="2"/>
              <a:buChar char="Ø"/>
            </a:pPr>
            <a:r>
              <a:rPr lang="en-US" sz="1200" kern="1200">
                <a:solidFill>
                  <a:schemeClr val="tx1"/>
                </a:solidFill>
                <a:effectLst/>
                <a:latin typeface="+mn-lt"/>
                <a:ea typeface="+mn-ea"/>
                <a:cs typeface="+mn-cs"/>
              </a:rPr>
              <a:t>Closed and sold stores will continue to be </a:t>
            </a:r>
            <a:r>
              <a:rPr lang="en-US" sz="1200" b="1" i="1" kern="1200">
                <a:solidFill>
                  <a:schemeClr val="tx1"/>
                </a:solidFill>
                <a:effectLst/>
                <a:latin typeface="+mn-lt"/>
                <a:ea typeface="+mn-ea"/>
                <a:cs typeface="+mn-cs"/>
              </a:rPr>
              <a:t>included</a:t>
            </a:r>
            <a:r>
              <a:rPr lang="en-US" sz="1200" kern="1200">
                <a:solidFill>
                  <a:schemeClr val="tx1"/>
                </a:solidFill>
                <a:effectLst/>
                <a:latin typeface="+mn-lt"/>
                <a:ea typeface="+mn-ea"/>
                <a:cs typeface="+mn-cs"/>
              </a:rPr>
              <a:t> in the RMA back data.</a:t>
            </a:r>
          </a:p>
          <a:p>
            <a:pPr marL="781035" lvl="1" indent="-171450" algn="l" defTabSz="1219170" rtl="0" eaLnBrk="1" latinLnBrk="0" hangingPunct="1">
              <a:buFont typeface="Courier New" panose="02070309020205020404" pitchFamily="49" charset="0"/>
              <a:buChar char="o"/>
            </a:pPr>
            <a:r>
              <a:rPr lang="en-US" sz="1200" kern="1200">
                <a:solidFill>
                  <a:srgbClr val="616365"/>
                </a:solidFill>
                <a:latin typeface="+mn-lt"/>
                <a:ea typeface="+mn-ea"/>
                <a:cs typeface="+mn-cs"/>
              </a:rPr>
              <a:t>Stores acquired from Rite Aid and closed before converting to the Walgreens banner are not included in any of Walgreens’ RMAs.</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121917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Walgreens Boots Alliance (WBA) 34.0</a:t>
            </a:r>
          </a:p>
          <a:p>
            <a:pPr marL="173736" lvl="0" indent="-173736">
              <a:buFont typeface="Wingdings" panose="05000000000000000000" pitchFamily="2" charset="2"/>
              <a:buChar char="Ø"/>
            </a:pPr>
            <a:r>
              <a:rPr lang="en-US" sz="1200" kern="1200">
                <a:solidFill>
                  <a:schemeClr val="tx1"/>
                </a:solidFill>
                <a:effectLst/>
                <a:latin typeface="+mn-lt"/>
                <a:ea typeface="+mn-ea"/>
                <a:cs typeface="+mn-cs"/>
              </a:rPr>
              <a:t>Additional former Rite Aid stores that have closed have been removed from Walgreens’ RMA history.</a:t>
            </a:r>
          </a:p>
          <a:p>
            <a:pPr marL="173736" lvl="0" indent="-173736">
              <a:buFont typeface="Wingdings" panose="05000000000000000000" pitchFamily="2" charset="2"/>
              <a:buChar char="Ø"/>
            </a:pPr>
            <a:r>
              <a:rPr lang="en-US" sz="1200" kern="1200">
                <a:solidFill>
                  <a:schemeClr val="tx1"/>
                </a:solidFill>
                <a:effectLst/>
                <a:latin typeface="+mn-lt"/>
                <a:ea typeface="+mn-ea"/>
                <a:cs typeface="+mn-cs"/>
              </a:rPr>
              <a:t>Closed and sold stores will continue to be </a:t>
            </a:r>
            <a:r>
              <a:rPr lang="en-US" sz="1200" b="1" i="1" kern="1200">
                <a:solidFill>
                  <a:schemeClr val="tx1"/>
                </a:solidFill>
                <a:effectLst/>
                <a:latin typeface="+mn-lt"/>
                <a:ea typeface="+mn-ea"/>
                <a:cs typeface="+mn-cs"/>
              </a:rPr>
              <a:t>included</a:t>
            </a:r>
            <a:r>
              <a:rPr lang="en-US" sz="1200" kern="1200">
                <a:solidFill>
                  <a:schemeClr val="tx1"/>
                </a:solidFill>
                <a:effectLst/>
                <a:latin typeface="+mn-lt"/>
                <a:ea typeface="+mn-ea"/>
                <a:cs typeface="+mn-cs"/>
              </a:rPr>
              <a:t> in the RMA back data. This does not apply to the formerly Rite Aid stores which Walgreens has closed, which will not be included in any of Walgreens’ RMAs.</a:t>
            </a:r>
            <a:endParaRPr lang="en-US" sz="105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Walgreens Boots Alliance (WBA) 32.0</a:t>
            </a:r>
            <a:endPar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173736" lvl="0" indent="-173736">
              <a:buFont typeface="Wingdings" panose="05000000000000000000" pitchFamily="2" charset="2"/>
              <a:buChar char="Ø"/>
            </a:pPr>
            <a:r>
              <a:rPr lang="en-US" sz="1600" kern="1200">
                <a:solidFill>
                  <a:schemeClr val="tx1"/>
                </a:solidFill>
                <a:effectLst/>
                <a:latin typeface="+mn-lt"/>
                <a:ea typeface="+mn-ea"/>
                <a:cs typeface="+mn-cs"/>
              </a:rPr>
              <a:t>NEW geographies – </a:t>
            </a:r>
            <a:endParaRPr lang="en-US" sz="2400" kern="1200">
              <a:solidFill>
                <a:schemeClr val="tx1"/>
              </a:solidFill>
              <a:effectLst/>
              <a:latin typeface="+mn-lt"/>
              <a:ea typeface="+mn-ea"/>
              <a:cs typeface="+mn-cs"/>
            </a:endParaRPr>
          </a:p>
          <a:p>
            <a:pPr marL="781035" lvl="1" indent="-171450">
              <a:buFont typeface="Courier New" panose="02070309020205020404" pitchFamily="49" charset="0"/>
              <a:buChar char="o"/>
            </a:pPr>
            <a:r>
              <a:rPr lang="en-US" sz="1200" kern="1200">
                <a:solidFill>
                  <a:srgbClr val="616365"/>
                </a:solidFill>
                <a:latin typeface="+mn-lt"/>
                <a:ea typeface="+mn-ea"/>
                <a:cs typeface="+mn-cs"/>
              </a:rPr>
              <a:t>Walgreens has requested new RMA breakouts for the stores they acquired from Rite Aid only after the stores convert to the Walgreens banner.  (With 31.0, this geography was available as a total only, for stores regardless of location). </a:t>
            </a:r>
          </a:p>
          <a:p>
            <a:pPr marL="781035" lvl="1" indent="-171450">
              <a:buFont typeface="Courier New" panose="02070309020205020404" pitchFamily="49" charset="0"/>
              <a:buChar char="o"/>
            </a:pPr>
            <a:r>
              <a:rPr lang="en-US" sz="1200" kern="1200">
                <a:solidFill>
                  <a:srgbClr val="616365"/>
                </a:solidFill>
                <a:latin typeface="+mn-lt"/>
                <a:ea typeface="+mn-ea"/>
                <a:cs typeface="+mn-cs"/>
              </a:rPr>
              <a:t>The RMA b</a:t>
            </a:r>
            <a:r>
              <a:rPr lang="en-US" sz="1600" kern="1200">
                <a:solidFill>
                  <a:schemeClr val="tx1"/>
                </a:solidFill>
                <a:effectLst/>
                <a:latin typeface="+mn-lt"/>
                <a:ea typeface="+mn-ea"/>
                <a:cs typeface="+mn-cs"/>
              </a:rPr>
              <a:t>reakouts for stores acquired from Rite Aid with 13 months of history prior to the ownership change have been removed.</a:t>
            </a:r>
            <a:endParaRPr lang="en-US" sz="2400" kern="1200">
              <a:solidFill>
                <a:schemeClr val="tx1"/>
              </a:solidFill>
              <a:effectLst/>
              <a:latin typeface="+mn-lt"/>
              <a:ea typeface="+mn-ea"/>
              <a:cs typeface="+mn-cs"/>
            </a:endParaRPr>
          </a:p>
          <a:p>
            <a:pPr marL="173736" lvl="0" indent="-173736">
              <a:buFont typeface="Wingdings" panose="05000000000000000000" pitchFamily="2" charset="2"/>
              <a:buChar char="Ø"/>
            </a:pPr>
            <a:r>
              <a:rPr lang="en-US" sz="1600" kern="1200">
                <a:solidFill>
                  <a:schemeClr val="tx1"/>
                </a:solidFill>
                <a:effectLst/>
                <a:latin typeface="+mn-lt"/>
                <a:ea typeface="+mn-ea"/>
                <a:cs typeface="+mn-cs"/>
              </a:rPr>
              <a:t>Closed and sold stores will continue to be </a:t>
            </a:r>
            <a:r>
              <a:rPr lang="en-US" sz="1600" b="1" i="1" kern="1200">
                <a:solidFill>
                  <a:schemeClr val="tx1"/>
                </a:solidFill>
                <a:effectLst/>
                <a:latin typeface="+mn-lt"/>
                <a:ea typeface="+mn-ea"/>
                <a:cs typeface="+mn-cs"/>
              </a:rPr>
              <a:t>included</a:t>
            </a:r>
            <a:r>
              <a:rPr lang="en-US" sz="1600" kern="1200">
                <a:solidFill>
                  <a:schemeClr val="tx1"/>
                </a:solidFill>
                <a:effectLst/>
                <a:latin typeface="+mn-lt"/>
                <a:ea typeface="+mn-ea"/>
                <a:cs typeface="+mn-cs"/>
              </a:rPr>
              <a:t> in the RMA back data.  This does not apply to the formerly Rite Aid stores which Walgreens has closed, which will not be included in any of Walgreens’ RMAs.</a:t>
            </a:r>
            <a:endParaRPr lang="en-US" sz="2000" kern="120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Walgreens Boots Alliance (WBA) 31.0</a:t>
            </a:r>
            <a:endPar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171450" lvl="0" indent="-171450">
              <a:buClr>
                <a:srgbClr val="616365"/>
              </a:buClr>
              <a:buFont typeface="Wingdings" panose="05000000000000000000" pitchFamily="2" charset="2"/>
              <a:buChar char="Ø"/>
            </a:pPr>
            <a:r>
              <a:rPr lang="en-US" sz="1200">
                <a:solidFill>
                  <a:srgbClr val="616365"/>
                </a:solidFill>
              </a:rPr>
              <a:t> NEW geography –  Walgreens has requested a new single RMA containing the stores they acquired from Rite Aid (regardless of location) after the stores have converted to the Walgreens banner.</a:t>
            </a:r>
          </a:p>
          <a:p>
            <a:pPr marL="171450" lvl="0" indent="-171450">
              <a:buClr>
                <a:srgbClr val="616365"/>
              </a:buClr>
              <a:buFont typeface="Wingdings" panose="05000000000000000000" pitchFamily="2" charset="2"/>
              <a:buChar char="Ø"/>
            </a:pPr>
            <a:r>
              <a:rPr lang="en-US" sz="1200">
                <a:solidFill>
                  <a:srgbClr val="616365"/>
                </a:solidFill>
              </a:rPr>
              <a:t>Closed and sold stores will continue to be </a:t>
            </a:r>
            <a:r>
              <a:rPr lang="en-US" sz="1200" b="1" i="1">
                <a:solidFill>
                  <a:srgbClr val="616365"/>
                </a:solidFill>
              </a:rPr>
              <a:t>included</a:t>
            </a:r>
            <a:r>
              <a:rPr lang="en-US" sz="1200">
                <a:solidFill>
                  <a:srgbClr val="616365"/>
                </a:solidFill>
              </a:rPr>
              <a:t> in the RMA back data.  This does not apply to the formerly Rite Aid stores which Walgreens has closed, which will not be included in any of Walgreens’ RMAs.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Walgreens Boots Alliance (WBA) 30.0</a:t>
            </a:r>
            <a:endPar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171450" lvl="0" indent="-171450">
              <a:buClr>
                <a:srgbClr val="616365"/>
              </a:buClr>
              <a:buFont typeface="Wingdings" panose="05000000000000000000" pitchFamily="2" charset="2"/>
              <a:buChar char="Ø"/>
            </a:pPr>
            <a:r>
              <a:rPr lang="en-US" sz="1200">
                <a:solidFill>
                  <a:srgbClr val="616365"/>
                </a:solidFill>
              </a:rPr>
              <a:t>NEW geographies and revised reporting structure –  With the previous system, for the stores Walgreens acquired from Rite Aid, only the stores first converted to the Walgreens banner were included in the Walgreens RMAs.  With 30.0, Walgreens is moving all stores it has converted and plans to convert to the Walgreens banner to its RMAs.  </a:t>
            </a:r>
          </a:p>
          <a:p>
            <a:pPr marL="781035" lvl="1" indent="-171450">
              <a:buClr>
                <a:srgbClr val="616365"/>
              </a:buClr>
              <a:buFont typeface="Courier New" panose="02070309020205020404" pitchFamily="49" charset="0"/>
              <a:buChar char="o"/>
            </a:pPr>
            <a:r>
              <a:rPr lang="en-US" sz="1200">
                <a:solidFill>
                  <a:srgbClr val="616365"/>
                </a:solidFill>
              </a:rPr>
              <a:t>This resulted in the creation of additional Rite Aid Acquired and Total RMAs, in addition to changes made to existing RMAs.</a:t>
            </a:r>
          </a:p>
          <a:p>
            <a:pPr marL="781035" lvl="1" indent="-171450">
              <a:buClr>
                <a:srgbClr val="616365"/>
              </a:buClr>
              <a:buFont typeface="Courier New" panose="02070309020205020404" pitchFamily="49" charset="0"/>
              <a:buChar char="o"/>
            </a:pPr>
            <a:r>
              <a:rPr lang="en-US" sz="1200">
                <a:solidFill>
                  <a:srgbClr val="616365"/>
                </a:solidFill>
              </a:rPr>
              <a:t>As all stores were moved with 30.0, the Rite Aid (RAD) Cutover (WBA RA ACQ RA) RMA and CRMA no longer exist.</a:t>
            </a:r>
          </a:p>
          <a:p>
            <a:pPr marL="781035" lvl="1" indent="-171450">
              <a:buClr>
                <a:srgbClr val="616365"/>
              </a:buClr>
              <a:buFont typeface="Courier New" panose="02070309020205020404" pitchFamily="49" charset="0"/>
              <a:buChar char="o"/>
            </a:pPr>
            <a:r>
              <a:rPr lang="en-US" sz="1200">
                <a:solidFill>
                  <a:srgbClr val="616365"/>
                </a:solidFill>
              </a:rPr>
              <a:t>Formerly Rite Aid stores continue to be included in the RMAs with 13 months of history prior to the ownership change.</a:t>
            </a:r>
          </a:p>
          <a:p>
            <a:pPr marL="171450" lvl="0" indent="-171450">
              <a:buClr>
                <a:srgbClr val="616365"/>
              </a:buClr>
              <a:buFont typeface="Wingdings" panose="05000000000000000000" pitchFamily="2" charset="2"/>
              <a:buChar char="Ø"/>
            </a:pPr>
            <a:r>
              <a:rPr lang="en-US" sz="1200">
                <a:solidFill>
                  <a:srgbClr val="616365"/>
                </a:solidFill>
              </a:rPr>
              <a:t>Closed and sold stores will continue to be </a:t>
            </a:r>
            <a:r>
              <a:rPr lang="en-US" sz="1200" b="1" i="1">
                <a:solidFill>
                  <a:srgbClr val="616365"/>
                </a:solidFill>
              </a:rPr>
              <a:t>included</a:t>
            </a:r>
            <a:r>
              <a:rPr lang="en-US" sz="1200">
                <a:solidFill>
                  <a:srgbClr val="616365"/>
                </a:solidFill>
              </a:rPr>
              <a:t> in the RMA back data.  This does not apply to the formerly Rite Aid stores which Walgreens has closed, which will not be included in any of Walgreens’ RMAs.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Walgreens Boots Alliance (WBA) 29.0</a:t>
            </a:r>
            <a:endPar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171450" lvl="0" indent="-171450">
              <a:buFont typeface="Wingdings" panose="05000000000000000000" pitchFamily="2" charset="2"/>
              <a:buChar char="Ø"/>
            </a:pPr>
            <a:r>
              <a:rPr lang="en-US" sz="1200" kern="1200">
                <a:solidFill>
                  <a:schemeClr val="tx1"/>
                </a:solidFill>
                <a:effectLst/>
                <a:latin typeface="+mn-lt"/>
                <a:ea typeface="+mn-ea"/>
                <a:cs typeface="+mn-cs"/>
              </a:rPr>
              <a:t>NEW geographies and revised reporting structure –</a:t>
            </a:r>
          </a:p>
          <a:p>
            <a:pPr marL="781035" lvl="1" indent="-171450">
              <a:buFont typeface="Courier New" panose="02070309020205020404" pitchFamily="49" charset="0"/>
              <a:buChar char="o"/>
            </a:pPr>
            <a:r>
              <a:rPr lang="en-US" sz="1200" kern="1200">
                <a:solidFill>
                  <a:schemeClr val="tx1"/>
                </a:solidFill>
                <a:effectLst/>
                <a:latin typeface="+mn-lt"/>
                <a:ea typeface="+mn-ea"/>
                <a:cs typeface="+mn-cs"/>
              </a:rPr>
              <a:t>Walgreens has revised their regions and divisions as a result of acquiring a significant portion of Rite Aid’s business.</a:t>
            </a:r>
          </a:p>
          <a:p>
            <a:pPr marL="781035" lvl="1" indent="-171450">
              <a:buFont typeface="Courier New" panose="02070309020205020404" pitchFamily="49" charset="0"/>
              <a:buChar char="o"/>
            </a:pPr>
            <a:r>
              <a:rPr lang="en-US" sz="1200" kern="1200">
                <a:solidFill>
                  <a:schemeClr val="tx1"/>
                </a:solidFill>
                <a:effectLst/>
                <a:latin typeface="+mn-lt"/>
                <a:ea typeface="+mn-ea"/>
                <a:cs typeface="+mn-cs"/>
              </a:rPr>
              <a:t>Walgreens has added RMA only WAG+RAD total geographies that contain both their Walgreens-bannered stores along with the first stores that were converted to the Walgreens banner but formerly owned by Rite Aid.  Formerly Rite Aid stores are present in this RMA with 13 months of history prior to the ownership change.</a:t>
            </a:r>
          </a:p>
          <a:p>
            <a:pPr marL="171450" lvl="0" indent="-171450">
              <a:buFont typeface="Wingdings" panose="05000000000000000000" pitchFamily="2" charset="2"/>
              <a:buChar char="Ø"/>
            </a:pPr>
            <a:r>
              <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Closed and sold stores will continue to be </a:t>
            </a: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included</a:t>
            </a:r>
            <a:r>
              <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 in the RMA back data.  This does apply to planned closures, which will not be included in the Rite Aid (RAD) Cutover RMA (WBA RA ACQ RA) (or in any Walgreens RMA).</a:t>
            </a:r>
          </a:p>
          <a:p>
            <a:pPr marL="171450" lvl="0" indent="-171450">
              <a:buFont typeface="Wingdings" panose="05000000000000000000" pitchFamily="2" charset="2"/>
              <a:buChar char="Ø"/>
            </a:pPr>
            <a:r>
              <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Walgreens Boots Alliance (WBA) will receive MULO release for 6 competitive marketing areas that are not releasable for the Drug outlet and 1 competitive marketing area that is not releasable for Food outlet.  In order for these geographies to report MULO release, we will have to turn the respective Drug and Food outlet on.  In ILD, we will place “DO NOT SELECT” on the Standard Descriptions of these geographies in order to restrict access to the competitive marketing areas within this platform.</a:t>
            </a:r>
          </a:p>
          <a:p>
            <a:pPr marL="781035" lvl="1" indent="-171450">
              <a:buFont typeface="Courier New" panose="02070309020205020404" pitchFamily="49" charset="0"/>
              <a:buChar char="o"/>
            </a:pPr>
            <a:r>
              <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Geographies Impacted:</a:t>
            </a:r>
          </a:p>
          <a:p>
            <a:pPr marL="1390620" lvl="2" indent="-171450">
              <a:buFont typeface="Courier New" panose="02070309020205020404" pitchFamily="49" charset="0"/>
              <a:buChar char="o"/>
            </a:pPr>
            <a:r>
              <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Drug Outlet: WBA CHICAGO WAG, WBA FL NORTH WAG, WBA FL SOUTH WAG, WBA MIDWEST WAG, WBA TX/OK WAG, and WBA UPPER MW WAG</a:t>
            </a:r>
          </a:p>
          <a:p>
            <a:pPr marL="1390620" lvl="2" indent="-171450">
              <a:buFont typeface="Courier New" panose="02070309020205020404" pitchFamily="49" charset="0"/>
              <a:buChar char="o"/>
            </a:pPr>
            <a:r>
              <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Food Outlet: WBA NY WAG</a:t>
            </a: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171450" lvl="0" indent="-171450">
              <a:buFont typeface="Wingdings" panose="05000000000000000000" pitchFamily="2" charset="2"/>
              <a:buChar char="Ø"/>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Walgreens Boots Alliance (WBA) 27.0</a:t>
            </a:r>
            <a:endPar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171450" lvl="0" indent="-171450">
              <a:buFont typeface="Wingdings" panose="05000000000000000000" pitchFamily="2" charset="2"/>
              <a:buChar char="Ø"/>
            </a:pPr>
            <a:r>
              <a:rPr lang="en-US" sz="1200" kern="1200">
                <a:solidFill>
                  <a:schemeClr val="tx1"/>
                </a:solidFill>
                <a:effectLst/>
                <a:latin typeface="+mn-lt"/>
                <a:ea typeface="+mn-ea"/>
                <a:cs typeface="+mn-cs"/>
              </a:rPr>
              <a:t>NEW geographies and revised reporting structure – </a:t>
            </a:r>
            <a:endParaRPr lang="en-US" sz="1800" kern="1200">
              <a:solidFill>
                <a:schemeClr val="tx1"/>
              </a:solidFill>
              <a:effectLst/>
              <a:latin typeface="+mn-lt"/>
              <a:ea typeface="+mn-ea"/>
              <a:cs typeface="+mn-cs"/>
            </a:endParaRPr>
          </a:p>
          <a:p>
            <a:pPr marL="628650" lvl="1" indent="-171450">
              <a:buFont typeface="Courier New" panose="02070309020205020404" pitchFamily="49" charset="0"/>
              <a:buChar char="o"/>
            </a:pPr>
            <a:r>
              <a:rPr lang="en-US" sz="1200" kern="1200">
                <a:solidFill>
                  <a:schemeClr val="tx1"/>
                </a:solidFill>
                <a:effectLst/>
                <a:latin typeface="+mn-lt"/>
                <a:ea typeface="+mn-ea"/>
                <a:cs typeface="+mn-cs"/>
              </a:rPr>
              <a:t>Walgreens Boots Alliance (WBA) has new CRMA geographies (which exhaust the contiguous U.S.) in addition to their existing RMAs.  </a:t>
            </a:r>
            <a:endParaRPr lang="en-US" sz="1800" kern="1200">
              <a:solidFill>
                <a:schemeClr val="tx1"/>
              </a:solidFill>
              <a:effectLst/>
              <a:latin typeface="+mn-lt"/>
              <a:ea typeface="+mn-ea"/>
              <a:cs typeface="+mn-cs"/>
            </a:endParaRPr>
          </a:p>
          <a:p>
            <a:pPr marL="628650" lvl="1" indent="-171450">
              <a:buFont typeface="Courier New" panose="02070309020205020404" pitchFamily="49" charset="0"/>
              <a:buChar char="o"/>
            </a:pPr>
            <a:r>
              <a:rPr lang="en-US" sz="1200" kern="1200">
                <a:solidFill>
                  <a:schemeClr val="tx1"/>
                </a:solidFill>
                <a:effectLst/>
                <a:latin typeface="+mn-lt"/>
                <a:ea typeface="+mn-ea"/>
                <a:cs typeface="+mn-cs"/>
              </a:rPr>
              <a:t>The Duane Reade marketing area has been removed, as Duane Reade bannered stores are now included in the same RMAs as Walgreens bannered stores.  Also, the RMAs that contained only Walgreens bannered stores without Duane Reade have been removed.</a:t>
            </a:r>
          </a:p>
          <a:p>
            <a:pPr marL="228600" lvl="0" indent="-228600">
              <a:buFont typeface="Wingdings" panose="05000000000000000000" pitchFamily="2" charset="2"/>
              <a:buChar char="Ø"/>
            </a:pPr>
            <a:r>
              <a:rPr lang="en-US" sz="1200" kern="1200">
                <a:solidFill>
                  <a:schemeClr val="tx1"/>
                </a:solidFill>
                <a:effectLst/>
                <a:latin typeface="+mn-lt"/>
                <a:ea typeface="+mn-ea"/>
                <a:cs typeface="+mn-cs"/>
              </a:rPr>
              <a:t>Closed and sold stores will continue to be </a:t>
            </a:r>
            <a:r>
              <a:rPr lang="en-US" sz="1200" b="1" i="1" kern="1200">
                <a:solidFill>
                  <a:schemeClr val="tx1"/>
                </a:solidFill>
                <a:effectLst/>
                <a:latin typeface="+mn-lt"/>
                <a:ea typeface="+mn-ea"/>
                <a:cs typeface="+mn-cs"/>
              </a:rPr>
              <a:t>included</a:t>
            </a:r>
            <a:r>
              <a:rPr lang="en-US" sz="1200" kern="1200">
                <a:solidFill>
                  <a:schemeClr val="tx1"/>
                </a:solidFill>
                <a:effectLst/>
                <a:latin typeface="+mn-lt"/>
                <a:ea typeface="+mn-ea"/>
                <a:cs typeface="+mn-cs"/>
              </a:rPr>
              <a:t> in the RMA back data.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Walgreens Boots Alliance (WBA) 26.0</a:t>
            </a:r>
            <a:endPar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171450" indent="-171450">
              <a:buFont typeface="Wingdings" panose="05000000000000000000" pitchFamily="2" charset="2"/>
              <a:buChar char="Ø"/>
            </a:pPr>
            <a:r>
              <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 NEW geographies and revised reporting structure – Walgreens Boots Alliance (WBA) has created marketing areas that reflect how they operate their business.  </a:t>
            </a:r>
          </a:p>
          <a:p>
            <a:pPr marL="171450" indent="-171450">
              <a:buFont typeface="Wingdings" panose="05000000000000000000" pitchFamily="2" charset="2"/>
              <a:buChar char="Ø"/>
            </a:pPr>
            <a:r>
              <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Closed and sold stores will continue to be </a:t>
            </a: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included</a:t>
            </a:r>
            <a:r>
              <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 in the RMA back data. </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89F83D9-D3A0-400E-BC17-0E11C93BCE4D}" type="slidenum">
              <a:rPr kumimoji="0" lang="en-US"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a:t>
            </a:fld>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706304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25000" lnSpcReduction="20000"/>
          </a:bodyPr>
          <a:lstStyle/>
          <a:p>
            <a:pPr marL="0" marR="0">
              <a:spcBef>
                <a:spcPts val="0"/>
              </a:spcBef>
              <a:spcAft>
                <a:spcPts val="0"/>
              </a:spcAft>
            </a:pPr>
            <a:r>
              <a:rPr lang="en-US" sz="1600" b="1" i="1" u="none" strike="noStrike" kern="1200" baseline="0">
                <a:solidFill>
                  <a:schemeClr val="tx1"/>
                </a:solidFill>
                <a:latin typeface="Verdana" panose="020B0604030504040204" pitchFamily="34" charset="0"/>
                <a:ea typeface="Verdana" panose="020B0604030504040204" pitchFamily="34" charset="0"/>
              </a:rPr>
              <a:t>Walgreens 36.0</a:t>
            </a:r>
          </a:p>
          <a:p>
            <a:pPr marL="173736" marR="0" lvl="0" indent="-173736" algn="l" defTabSz="1219170" rtl="0" eaLnBrk="1" latinLnBrk="0" hangingPunct="1">
              <a:spcBef>
                <a:spcPts val="0"/>
              </a:spcBef>
              <a:spcAft>
                <a:spcPts val="0"/>
              </a:spcAft>
              <a:buFont typeface="Wingdings" panose="05000000000000000000" pitchFamily="2" charset="2"/>
              <a:buChar char="Ø"/>
            </a:pPr>
            <a:r>
              <a:rPr lang="en-US" sz="1200" kern="1200">
                <a:solidFill>
                  <a:schemeClr val="tx1"/>
                </a:solidFill>
                <a:effectLst/>
                <a:latin typeface="+mn-lt"/>
                <a:ea typeface="+mn-ea"/>
                <a:cs typeface="+mn-cs"/>
              </a:rPr>
              <a:t>Standard descriptions have been updated to align with the retailer name change from Walgreens Boots Alliance (WBA) to Walgreens.</a:t>
            </a:r>
          </a:p>
          <a:p>
            <a:pPr marL="173736" marR="0" lvl="0" indent="-173736" algn="l" defTabSz="1219170" rtl="0" eaLnBrk="1" latinLnBrk="0" hangingPunct="1">
              <a:spcBef>
                <a:spcPts val="0"/>
              </a:spcBef>
              <a:spcAft>
                <a:spcPts val="0"/>
              </a:spcAft>
              <a:buFont typeface="Wingdings" panose="05000000000000000000" pitchFamily="2" charset="2"/>
              <a:buChar char="Ø"/>
            </a:pPr>
            <a:r>
              <a:rPr lang="en-US" sz="1200" kern="1200">
                <a:solidFill>
                  <a:schemeClr val="tx1"/>
                </a:solidFill>
                <a:effectLst/>
                <a:latin typeface="+mn-lt"/>
                <a:ea typeface="+mn-ea"/>
                <a:cs typeface="+mn-cs"/>
              </a:rPr>
              <a:t>Closed stores will continue to be </a:t>
            </a:r>
            <a:r>
              <a:rPr lang="en-US" sz="1200" b="1" i="1" kern="1200">
                <a:solidFill>
                  <a:schemeClr val="tx1"/>
                </a:solidFill>
                <a:effectLst/>
                <a:latin typeface="+mn-lt"/>
                <a:ea typeface="+mn-ea"/>
                <a:cs typeface="+mn-cs"/>
              </a:rPr>
              <a:t>included</a:t>
            </a:r>
            <a:r>
              <a:rPr lang="en-US" sz="1200" kern="1200">
                <a:solidFill>
                  <a:schemeClr val="tx1"/>
                </a:solidFill>
                <a:effectLst/>
                <a:latin typeface="+mn-lt"/>
                <a:ea typeface="+mn-ea"/>
                <a:cs typeface="+mn-cs"/>
              </a:rPr>
              <a:t> in the RMA back data. </a:t>
            </a:r>
          </a:p>
          <a:p>
            <a:pPr marL="781035" marR="0" lvl="1" indent="-171450" algn="l" defTabSz="1219170" rtl="0" eaLnBrk="1" latinLnBrk="0" hangingPunct="1">
              <a:spcBef>
                <a:spcPts val="0"/>
              </a:spcBef>
              <a:spcAft>
                <a:spcPts val="0"/>
              </a:spcAft>
              <a:buFont typeface="Courier New" panose="02070309020205020404" pitchFamily="49" charset="0"/>
              <a:buChar char="o"/>
            </a:pPr>
            <a:r>
              <a:rPr lang="en-US" sz="1200" kern="1200">
                <a:solidFill>
                  <a:srgbClr val="616365"/>
                </a:solidFill>
                <a:latin typeface="+mn-lt"/>
                <a:ea typeface="+mn-ea"/>
                <a:cs typeface="+mn-cs"/>
              </a:rPr>
              <a:t>Stores acquired from Rite Aid and closed before converting to the Walgreens banner are not included in any of Walgreens’ RMAs.</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1219170" rtl="0" eaLnBrk="1" fontAlgn="auto" latinLnBrk="0" hangingPunct="1">
              <a:lnSpc>
                <a:spcPct val="100000"/>
              </a:lnSpc>
              <a:spcBef>
                <a:spcPts val="0"/>
              </a:spcBef>
              <a:spcAft>
                <a:spcPts val="0"/>
              </a:spcAft>
              <a:buClrTx/>
              <a:buSzTx/>
              <a:buFontTx/>
              <a:buNone/>
              <a:tabLst/>
              <a:defRPr/>
            </a:pPr>
            <a:r>
              <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Walgreens Boots Alliance (WBA) 35.02</a:t>
            </a:r>
          </a:p>
          <a:p>
            <a:pPr marL="173736" lvl="0" indent="-173736" algn="l" defTabSz="1219170" rtl="0" eaLnBrk="1" latinLnBrk="0" hangingPunct="1">
              <a:buFont typeface="Wingdings" panose="05000000000000000000" pitchFamily="2" charset="2"/>
              <a:buChar char="Ø"/>
            </a:pPr>
            <a:r>
              <a:rPr lang="en-US" sz="1200" kern="1200">
                <a:solidFill>
                  <a:schemeClr val="tx1"/>
                </a:solidFill>
                <a:effectLst/>
                <a:latin typeface="+mn-lt"/>
                <a:ea typeface="+mn-ea"/>
                <a:cs typeface="+mn-cs"/>
              </a:rPr>
              <a:t>NEW geography and revised reporting structure – </a:t>
            </a:r>
          </a:p>
          <a:p>
            <a:pPr marL="781035" lvl="1" indent="-171450" algn="l" defTabSz="1219170" rtl="0" eaLnBrk="1" latinLnBrk="0" hangingPunct="1">
              <a:buFont typeface="Courier New" panose="02070309020205020404" pitchFamily="49" charset="0"/>
              <a:buChar char="o"/>
            </a:pPr>
            <a:r>
              <a:rPr lang="en-US" sz="1200" kern="1200">
                <a:solidFill>
                  <a:srgbClr val="616365"/>
                </a:solidFill>
                <a:latin typeface="+mn-lt"/>
                <a:ea typeface="+mn-ea"/>
                <a:cs typeface="+mn-cs"/>
              </a:rPr>
              <a:t>Walgreens has requested a new RMA breakout for their stores that were not acquired from Rite Aid.</a:t>
            </a:r>
          </a:p>
          <a:p>
            <a:pPr marL="781035" lvl="1" indent="-171450" algn="l" defTabSz="1219170" rtl="0" eaLnBrk="1" latinLnBrk="0" hangingPunct="1">
              <a:buFont typeface="Courier New" panose="02070309020205020404" pitchFamily="49" charset="0"/>
              <a:buChar char="o"/>
            </a:pPr>
            <a:r>
              <a:rPr lang="en-US" sz="1200" kern="1200">
                <a:solidFill>
                  <a:srgbClr val="616365"/>
                </a:solidFill>
                <a:latin typeface="+mn-lt"/>
                <a:ea typeface="+mn-ea"/>
                <a:cs typeface="+mn-cs"/>
              </a:rPr>
              <a:t>Two regions were moved from Western to Eastern and two regions were moved from Eastern to Western to align with Walgreens’ current reporting structure.</a:t>
            </a:r>
          </a:p>
          <a:p>
            <a:pPr marL="173736" lvl="0" indent="-173736" algn="l" defTabSz="1219170" rtl="0" eaLnBrk="1" latinLnBrk="0" hangingPunct="1">
              <a:buFont typeface="Wingdings" panose="05000000000000000000" pitchFamily="2" charset="2"/>
              <a:buChar char="Ø"/>
            </a:pPr>
            <a:r>
              <a:rPr lang="en-US" sz="1200" kern="1200">
                <a:solidFill>
                  <a:schemeClr val="tx1"/>
                </a:solidFill>
                <a:effectLst/>
                <a:latin typeface="+mn-lt"/>
                <a:ea typeface="+mn-ea"/>
                <a:cs typeface="+mn-cs"/>
              </a:rPr>
              <a:t>Closed stores will continue to be </a:t>
            </a:r>
            <a:r>
              <a:rPr lang="en-US" sz="1200" b="1" i="1" kern="1200">
                <a:solidFill>
                  <a:schemeClr val="tx1"/>
                </a:solidFill>
                <a:effectLst/>
                <a:latin typeface="+mn-lt"/>
                <a:ea typeface="+mn-ea"/>
                <a:cs typeface="+mn-cs"/>
              </a:rPr>
              <a:t>included</a:t>
            </a:r>
            <a:r>
              <a:rPr lang="en-US" sz="1200" kern="1200">
                <a:solidFill>
                  <a:schemeClr val="tx1"/>
                </a:solidFill>
                <a:effectLst/>
                <a:latin typeface="+mn-lt"/>
                <a:ea typeface="+mn-ea"/>
                <a:cs typeface="+mn-cs"/>
              </a:rPr>
              <a:t> in the RMA back data. </a:t>
            </a:r>
          </a:p>
          <a:p>
            <a:pPr marL="781035" lvl="1" indent="-171450" algn="l" defTabSz="1219170" rtl="0" eaLnBrk="1" latinLnBrk="0" hangingPunct="1">
              <a:buFont typeface="Courier New" panose="02070309020205020404" pitchFamily="49" charset="0"/>
              <a:buChar char="o"/>
            </a:pPr>
            <a:r>
              <a:rPr lang="en-US" sz="1200" kern="1200">
                <a:solidFill>
                  <a:srgbClr val="616365"/>
                </a:solidFill>
                <a:latin typeface="+mn-lt"/>
                <a:ea typeface="+mn-ea"/>
                <a:cs typeface="+mn-cs"/>
              </a:rPr>
              <a:t>Stores acquired from Rite Aid and closed before converting to the Walgreens banner are not included in any of Walgreens’ RMAs.</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1219170" rtl="0" eaLnBrk="1" fontAlgn="auto" latinLnBrk="0" hangingPunct="1">
              <a:lnSpc>
                <a:spcPct val="100000"/>
              </a:lnSpc>
              <a:spcBef>
                <a:spcPts val="0"/>
              </a:spcBef>
              <a:spcAft>
                <a:spcPts val="0"/>
              </a:spcAft>
              <a:buClrTx/>
              <a:buSzTx/>
              <a:buFontTx/>
              <a:buNone/>
              <a:tabLst/>
              <a:defRPr/>
            </a:pPr>
            <a:r>
              <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Walgreens Boots Alliance (WBA) 35.0</a:t>
            </a:r>
          </a:p>
          <a:p>
            <a:pPr marL="173736" lvl="0" indent="-173736" algn="l" defTabSz="1219170" rtl="0" eaLnBrk="1" latinLnBrk="0" hangingPunct="1">
              <a:buFont typeface="Wingdings" panose="05000000000000000000" pitchFamily="2" charset="2"/>
              <a:buChar char="Ø"/>
            </a:pPr>
            <a:r>
              <a:rPr lang="en-US" sz="1200" kern="1200">
                <a:solidFill>
                  <a:schemeClr val="tx1"/>
                </a:solidFill>
                <a:effectLst/>
                <a:latin typeface="+mn-lt"/>
                <a:ea typeface="+mn-ea"/>
                <a:cs typeface="+mn-cs"/>
              </a:rPr>
              <a:t>New RMA totals (WBA Corp and WBA Corp w/ AK/HI/PR) have been created and contain Walgreens’ stores as well as the history for the store acquired from Rite Aid and later converted to the Walgreens banner.  Rite Aid stores are present in these RMAs with 13 months of history prior to the ownership change.</a:t>
            </a:r>
          </a:p>
          <a:p>
            <a:pPr marL="173736" lvl="0" indent="-173736" algn="l" defTabSz="1219170" rtl="0" eaLnBrk="1" latinLnBrk="0" hangingPunct="1">
              <a:buFont typeface="Wingdings" panose="05000000000000000000" pitchFamily="2" charset="2"/>
              <a:buChar char="Ø"/>
            </a:pPr>
            <a:r>
              <a:rPr lang="en-US" sz="1200" kern="1200">
                <a:solidFill>
                  <a:schemeClr val="tx1"/>
                </a:solidFill>
                <a:effectLst/>
                <a:latin typeface="+mn-lt"/>
                <a:ea typeface="+mn-ea"/>
                <a:cs typeface="+mn-cs"/>
              </a:rPr>
              <a:t>The standard description for the other Walgreens corporate RMA (that has a corresponding CRMA) is WBA Corp w/o RAD History.  In those RMAs, stores Walgreens acquired from Rite Aid are present only once they have converted to the Walgreens banner.</a:t>
            </a:r>
          </a:p>
          <a:p>
            <a:pPr marL="781035" lvl="1" indent="-171450" algn="l" defTabSz="1219170" rtl="0" eaLnBrk="1" latinLnBrk="0" hangingPunct="1">
              <a:buFont typeface="Courier New" panose="02070309020205020404" pitchFamily="49" charset="0"/>
              <a:buChar char="o"/>
            </a:pPr>
            <a:r>
              <a:rPr lang="en-US" sz="1200" kern="1200">
                <a:solidFill>
                  <a:srgbClr val="616365"/>
                </a:solidFill>
                <a:latin typeface="+mn-lt"/>
                <a:ea typeface="+mn-ea"/>
                <a:cs typeface="+mn-cs"/>
              </a:rPr>
              <a:t>The same applies to the RMAs broken out beneath those aggregates.</a:t>
            </a:r>
          </a:p>
          <a:p>
            <a:pPr marL="173736" lvl="0" indent="-173736" algn="l" defTabSz="1219170" rtl="0" eaLnBrk="1" latinLnBrk="0" hangingPunct="1">
              <a:buFont typeface="Wingdings" panose="05000000000000000000" pitchFamily="2" charset="2"/>
              <a:buChar char="Ø"/>
            </a:pPr>
            <a:r>
              <a:rPr lang="en-US" sz="1200" kern="1200">
                <a:solidFill>
                  <a:schemeClr val="tx1"/>
                </a:solidFill>
                <a:effectLst/>
                <a:latin typeface="+mn-lt"/>
                <a:ea typeface="+mn-ea"/>
                <a:cs typeface="+mn-cs"/>
              </a:rPr>
              <a:t>Closed stores will continue to be </a:t>
            </a:r>
            <a:r>
              <a:rPr lang="en-US" sz="1200" b="1" i="1" kern="1200">
                <a:solidFill>
                  <a:schemeClr val="tx1"/>
                </a:solidFill>
                <a:effectLst/>
                <a:latin typeface="+mn-lt"/>
                <a:ea typeface="+mn-ea"/>
                <a:cs typeface="+mn-cs"/>
              </a:rPr>
              <a:t>included</a:t>
            </a:r>
            <a:r>
              <a:rPr lang="en-US" sz="1200" kern="1200">
                <a:solidFill>
                  <a:schemeClr val="tx1"/>
                </a:solidFill>
                <a:effectLst/>
                <a:latin typeface="+mn-lt"/>
                <a:ea typeface="+mn-ea"/>
                <a:cs typeface="+mn-cs"/>
              </a:rPr>
              <a:t> in the RMA back data.</a:t>
            </a:r>
          </a:p>
          <a:p>
            <a:pPr marL="781035" lvl="1" indent="-171450" algn="l" defTabSz="1219170" rtl="0" eaLnBrk="1" latinLnBrk="0" hangingPunct="1">
              <a:buFont typeface="Courier New" panose="02070309020205020404" pitchFamily="49" charset="0"/>
              <a:buChar char="o"/>
            </a:pPr>
            <a:r>
              <a:rPr lang="en-US" sz="1200" kern="1200">
                <a:solidFill>
                  <a:srgbClr val="616365"/>
                </a:solidFill>
                <a:latin typeface="+mn-lt"/>
                <a:ea typeface="+mn-ea"/>
                <a:cs typeface="+mn-cs"/>
              </a:rPr>
              <a:t>Stores acquired from Rite Aid and closed before converting to the Walgreens banner are not included in any of Walgreens’ RMAs.</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1219170" rtl="0" eaLnBrk="1" fontAlgn="auto" latinLnBrk="0" hangingPunct="1">
              <a:lnSpc>
                <a:spcPct val="100000"/>
              </a:lnSpc>
              <a:spcBef>
                <a:spcPts val="0"/>
              </a:spcBef>
              <a:spcAft>
                <a:spcPts val="0"/>
              </a:spcAft>
              <a:buClrTx/>
              <a:buSzTx/>
              <a:buFontTx/>
              <a:buNone/>
              <a:tabLst/>
              <a:defRPr/>
            </a:pPr>
            <a:r>
              <a:rPr lang="en-US" sz="16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Walgreens Boots Alliance (WBA) 34.03</a:t>
            </a:r>
          </a:p>
          <a:p>
            <a:pPr marL="173736" lvl="0" indent="-173736" algn="l" defTabSz="1219170" rtl="0" eaLnBrk="1" latinLnBrk="0" hangingPunct="1">
              <a:buFont typeface="Wingdings" panose="05000000000000000000" pitchFamily="2" charset="2"/>
              <a:buChar char="Ø"/>
            </a:pPr>
            <a:r>
              <a:rPr lang="en-US" sz="1200" kern="1200">
                <a:solidFill>
                  <a:schemeClr val="tx1"/>
                </a:solidFill>
                <a:effectLst/>
                <a:latin typeface="+mn-lt"/>
                <a:ea typeface="+mn-ea"/>
                <a:cs typeface="+mn-cs"/>
              </a:rPr>
              <a:t>NEW geographies and revised reporting structure –</a:t>
            </a:r>
          </a:p>
          <a:p>
            <a:pPr marL="781035" lvl="1" indent="-171450" algn="l" defTabSz="1219170" rtl="0" eaLnBrk="1" latinLnBrk="0" hangingPunct="1">
              <a:buFont typeface="Courier New" panose="02070309020205020404" pitchFamily="49" charset="0"/>
              <a:buChar char="o"/>
            </a:pPr>
            <a:r>
              <a:rPr lang="en-US" sz="1200" kern="1200">
                <a:solidFill>
                  <a:srgbClr val="616365"/>
                </a:solidFill>
                <a:latin typeface="+mn-lt"/>
                <a:ea typeface="+mn-ea"/>
                <a:cs typeface="+mn-cs"/>
              </a:rPr>
              <a:t>Walgreens’ existing 20 regions and 3 divisions have been replaced with 16 regions that now build to 2 divisions.</a:t>
            </a:r>
          </a:p>
          <a:p>
            <a:pPr marL="781035" lvl="1" indent="-171450" algn="l" defTabSz="1219170" rtl="0" eaLnBrk="1" latinLnBrk="0" hangingPunct="1">
              <a:buFont typeface="Courier New" panose="02070309020205020404" pitchFamily="49" charset="0"/>
              <a:buChar char="o"/>
            </a:pPr>
            <a:r>
              <a:rPr lang="en-US" sz="1200" kern="1200">
                <a:solidFill>
                  <a:srgbClr val="616365"/>
                </a:solidFill>
                <a:latin typeface="+mn-lt"/>
                <a:ea typeface="+mn-ea"/>
                <a:cs typeface="+mn-cs"/>
              </a:rPr>
              <a:t>The RMAs containing only stores that have always been Walgreens’ stores (meaning unrelated to the Rite Aid acquisition) and containing only stores that were acquired from Rite Aid once they converted to the Walgreens banner have both been removed.</a:t>
            </a:r>
          </a:p>
          <a:p>
            <a:pPr marL="781035" lvl="1" indent="-171450" algn="l" defTabSz="1219170" rtl="0" eaLnBrk="1" latinLnBrk="0" hangingPunct="1">
              <a:buFont typeface="Courier New" panose="02070309020205020404" pitchFamily="49" charset="0"/>
              <a:buChar char="o"/>
            </a:pPr>
            <a:r>
              <a:rPr lang="en-US" sz="1200" kern="1200">
                <a:solidFill>
                  <a:srgbClr val="616365"/>
                </a:solidFill>
                <a:latin typeface="+mn-lt"/>
                <a:ea typeface="+mn-ea"/>
                <a:cs typeface="+mn-cs"/>
              </a:rPr>
              <a:t>The RMA containing stores acquired from Rite Aid with 13 months of history prior to the ownership change has been removed.</a:t>
            </a:r>
          </a:p>
          <a:p>
            <a:pPr marL="173736" lvl="0" indent="-173736" algn="l" defTabSz="1219170" rtl="0" eaLnBrk="1" latinLnBrk="0" hangingPunct="1">
              <a:buFont typeface="Wingdings" panose="05000000000000000000" pitchFamily="2" charset="2"/>
              <a:buChar char="Ø"/>
            </a:pPr>
            <a:r>
              <a:rPr lang="en-US" sz="1200" kern="1200">
                <a:solidFill>
                  <a:schemeClr val="tx1"/>
                </a:solidFill>
                <a:effectLst/>
                <a:latin typeface="+mn-lt"/>
                <a:ea typeface="+mn-ea"/>
                <a:cs typeface="+mn-cs"/>
              </a:rPr>
              <a:t>Closed and sold stores will continue to be </a:t>
            </a:r>
            <a:r>
              <a:rPr lang="en-US" sz="1200" b="1" i="1" kern="1200">
                <a:solidFill>
                  <a:schemeClr val="tx1"/>
                </a:solidFill>
                <a:effectLst/>
                <a:latin typeface="+mn-lt"/>
                <a:ea typeface="+mn-ea"/>
                <a:cs typeface="+mn-cs"/>
              </a:rPr>
              <a:t>included</a:t>
            </a:r>
            <a:r>
              <a:rPr lang="en-US" sz="1200" kern="1200">
                <a:solidFill>
                  <a:schemeClr val="tx1"/>
                </a:solidFill>
                <a:effectLst/>
                <a:latin typeface="+mn-lt"/>
                <a:ea typeface="+mn-ea"/>
                <a:cs typeface="+mn-cs"/>
              </a:rPr>
              <a:t> in the RMA back data.</a:t>
            </a:r>
          </a:p>
          <a:p>
            <a:pPr marL="781035" lvl="1" indent="-171450" algn="l" defTabSz="1219170" rtl="0" eaLnBrk="1" latinLnBrk="0" hangingPunct="1">
              <a:buFont typeface="Courier New" panose="02070309020205020404" pitchFamily="49" charset="0"/>
              <a:buChar char="o"/>
            </a:pPr>
            <a:r>
              <a:rPr lang="en-US" sz="1200" kern="1200">
                <a:solidFill>
                  <a:srgbClr val="616365"/>
                </a:solidFill>
                <a:latin typeface="+mn-lt"/>
                <a:ea typeface="+mn-ea"/>
                <a:cs typeface="+mn-cs"/>
              </a:rPr>
              <a:t>Stores acquired from Rite Aid and closed before converting to the Walgreens banner are not included in any of Walgreens’ RMAs.</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121917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Walgreens Boots Alliance (WBA) 34.0</a:t>
            </a:r>
          </a:p>
          <a:p>
            <a:pPr marL="173736" lvl="0" indent="-173736">
              <a:buFont typeface="Wingdings" panose="05000000000000000000" pitchFamily="2" charset="2"/>
              <a:buChar char="Ø"/>
            </a:pPr>
            <a:r>
              <a:rPr lang="en-US" sz="1200" kern="1200">
                <a:solidFill>
                  <a:schemeClr val="tx1"/>
                </a:solidFill>
                <a:effectLst/>
                <a:latin typeface="+mn-lt"/>
                <a:ea typeface="+mn-ea"/>
                <a:cs typeface="+mn-cs"/>
              </a:rPr>
              <a:t>Additional former Rite Aid stores that have closed have been removed from Walgreens’ RMA history.</a:t>
            </a:r>
          </a:p>
          <a:p>
            <a:pPr marL="173736" lvl="0" indent="-173736">
              <a:buFont typeface="Wingdings" panose="05000000000000000000" pitchFamily="2" charset="2"/>
              <a:buChar char="Ø"/>
            </a:pPr>
            <a:r>
              <a:rPr lang="en-US" sz="1200" kern="1200">
                <a:solidFill>
                  <a:schemeClr val="tx1"/>
                </a:solidFill>
                <a:effectLst/>
                <a:latin typeface="+mn-lt"/>
                <a:ea typeface="+mn-ea"/>
                <a:cs typeface="+mn-cs"/>
              </a:rPr>
              <a:t>Closed and sold stores will continue to be </a:t>
            </a:r>
            <a:r>
              <a:rPr lang="en-US" sz="1200" b="1" i="1" kern="1200">
                <a:solidFill>
                  <a:schemeClr val="tx1"/>
                </a:solidFill>
                <a:effectLst/>
                <a:latin typeface="+mn-lt"/>
                <a:ea typeface="+mn-ea"/>
                <a:cs typeface="+mn-cs"/>
              </a:rPr>
              <a:t>included</a:t>
            </a:r>
            <a:r>
              <a:rPr lang="en-US" sz="1200" kern="1200">
                <a:solidFill>
                  <a:schemeClr val="tx1"/>
                </a:solidFill>
                <a:effectLst/>
                <a:latin typeface="+mn-lt"/>
                <a:ea typeface="+mn-ea"/>
                <a:cs typeface="+mn-cs"/>
              </a:rPr>
              <a:t> in the RMA back data. This does not apply to the formerly Rite Aid stores which Walgreens has closed, which will not be included in any of Walgreens’ RMAs.</a:t>
            </a:r>
            <a:endParaRPr lang="en-US" sz="105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Walgreens Boots Alliance (WBA) 32.0</a:t>
            </a:r>
            <a:endPar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173736" lvl="0" indent="-173736">
              <a:buFont typeface="Wingdings" panose="05000000000000000000" pitchFamily="2" charset="2"/>
              <a:buChar char="Ø"/>
            </a:pPr>
            <a:r>
              <a:rPr lang="en-US" sz="1600" kern="1200">
                <a:solidFill>
                  <a:schemeClr val="tx1"/>
                </a:solidFill>
                <a:effectLst/>
                <a:latin typeface="+mn-lt"/>
                <a:ea typeface="+mn-ea"/>
                <a:cs typeface="+mn-cs"/>
              </a:rPr>
              <a:t>NEW geographies – </a:t>
            </a:r>
            <a:endParaRPr lang="en-US" sz="2400" kern="1200">
              <a:solidFill>
                <a:schemeClr val="tx1"/>
              </a:solidFill>
              <a:effectLst/>
              <a:latin typeface="+mn-lt"/>
              <a:ea typeface="+mn-ea"/>
              <a:cs typeface="+mn-cs"/>
            </a:endParaRPr>
          </a:p>
          <a:p>
            <a:pPr marL="781035" lvl="1" indent="-171450">
              <a:buFont typeface="Courier New" panose="02070309020205020404" pitchFamily="49" charset="0"/>
              <a:buChar char="o"/>
            </a:pPr>
            <a:r>
              <a:rPr lang="en-US" sz="1200" kern="1200">
                <a:solidFill>
                  <a:srgbClr val="616365"/>
                </a:solidFill>
                <a:latin typeface="+mn-lt"/>
                <a:ea typeface="+mn-ea"/>
                <a:cs typeface="+mn-cs"/>
              </a:rPr>
              <a:t>Walgreens has requested new RMA breakouts for the stores they acquired from Rite Aid only after the stores convert to the Walgreens banner.  (With 31.0, this geography was available as a total only, for stores regardless of location). </a:t>
            </a:r>
          </a:p>
          <a:p>
            <a:pPr marL="781035" lvl="1" indent="-171450">
              <a:buFont typeface="Courier New" panose="02070309020205020404" pitchFamily="49" charset="0"/>
              <a:buChar char="o"/>
            </a:pPr>
            <a:r>
              <a:rPr lang="en-US" sz="1200" kern="1200">
                <a:solidFill>
                  <a:srgbClr val="616365"/>
                </a:solidFill>
                <a:latin typeface="+mn-lt"/>
                <a:ea typeface="+mn-ea"/>
                <a:cs typeface="+mn-cs"/>
              </a:rPr>
              <a:t>The RMA b</a:t>
            </a:r>
            <a:r>
              <a:rPr lang="en-US" sz="1600" kern="1200">
                <a:solidFill>
                  <a:schemeClr val="tx1"/>
                </a:solidFill>
                <a:effectLst/>
                <a:latin typeface="+mn-lt"/>
                <a:ea typeface="+mn-ea"/>
                <a:cs typeface="+mn-cs"/>
              </a:rPr>
              <a:t>reakouts for stores acquired from Rite Aid with 13 months of history prior to the ownership change have been removed.</a:t>
            </a:r>
            <a:endParaRPr lang="en-US" sz="2400" kern="1200">
              <a:solidFill>
                <a:schemeClr val="tx1"/>
              </a:solidFill>
              <a:effectLst/>
              <a:latin typeface="+mn-lt"/>
              <a:ea typeface="+mn-ea"/>
              <a:cs typeface="+mn-cs"/>
            </a:endParaRPr>
          </a:p>
          <a:p>
            <a:pPr marL="173736" lvl="0" indent="-173736">
              <a:buFont typeface="Wingdings" panose="05000000000000000000" pitchFamily="2" charset="2"/>
              <a:buChar char="Ø"/>
            </a:pPr>
            <a:r>
              <a:rPr lang="en-US" sz="1600" kern="1200">
                <a:solidFill>
                  <a:schemeClr val="tx1"/>
                </a:solidFill>
                <a:effectLst/>
                <a:latin typeface="+mn-lt"/>
                <a:ea typeface="+mn-ea"/>
                <a:cs typeface="+mn-cs"/>
              </a:rPr>
              <a:t>Closed and sold stores will continue to be </a:t>
            </a:r>
            <a:r>
              <a:rPr lang="en-US" sz="1600" b="1" i="1" kern="1200">
                <a:solidFill>
                  <a:schemeClr val="tx1"/>
                </a:solidFill>
                <a:effectLst/>
                <a:latin typeface="+mn-lt"/>
                <a:ea typeface="+mn-ea"/>
                <a:cs typeface="+mn-cs"/>
              </a:rPr>
              <a:t>included</a:t>
            </a:r>
            <a:r>
              <a:rPr lang="en-US" sz="1600" kern="1200">
                <a:solidFill>
                  <a:schemeClr val="tx1"/>
                </a:solidFill>
                <a:effectLst/>
                <a:latin typeface="+mn-lt"/>
                <a:ea typeface="+mn-ea"/>
                <a:cs typeface="+mn-cs"/>
              </a:rPr>
              <a:t> in the RMA back data.  This does not apply to the formerly Rite Aid stores which Walgreens has closed, which will not be included in any of Walgreens’ RMAs.</a:t>
            </a:r>
            <a:endParaRPr lang="en-US" sz="2000" kern="120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Walgreens Boots Alliance (WBA) 31.0</a:t>
            </a:r>
            <a:endPar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171450" lvl="0" indent="-171450">
              <a:buClr>
                <a:srgbClr val="616365"/>
              </a:buClr>
              <a:buFont typeface="Wingdings" panose="05000000000000000000" pitchFamily="2" charset="2"/>
              <a:buChar char="Ø"/>
            </a:pPr>
            <a:r>
              <a:rPr lang="en-US" sz="1200">
                <a:solidFill>
                  <a:srgbClr val="616365"/>
                </a:solidFill>
              </a:rPr>
              <a:t> NEW geography –  Walgreens has requested a new single RMA containing the stores they acquired from Rite Aid (regardless of location) after the stores have converted to the Walgreens banner.</a:t>
            </a:r>
          </a:p>
          <a:p>
            <a:pPr marL="171450" lvl="0" indent="-171450">
              <a:buClr>
                <a:srgbClr val="616365"/>
              </a:buClr>
              <a:buFont typeface="Wingdings" panose="05000000000000000000" pitchFamily="2" charset="2"/>
              <a:buChar char="Ø"/>
            </a:pPr>
            <a:r>
              <a:rPr lang="en-US" sz="1200">
                <a:solidFill>
                  <a:srgbClr val="616365"/>
                </a:solidFill>
              </a:rPr>
              <a:t>Closed and sold stores will continue to be </a:t>
            </a:r>
            <a:r>
              <a:rPr lang="en-US" sz="1200" b="1" i="1">
                <a:solidFill>
                  <a:srgbClr val="616365"/>
                </a:solidFill>
              </a:rPr>
              <a:t>included</a:t>
            </a:r>
            <a:r>
              <a:rPr lang="en-US" sz="1200">
                <a:solidFill>
                  <a:srgbClr val="616365"/>
                </a:solidFill>
              </a:rPr>
              <a:t> in the RMA back data.  This does not apply to the formerly Rite Aid stores which Walgreens has closed, which will not be included in any of Walgreens’ RMAs.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Walgreens Boots Alliance (WBA) 30.0</a:t>
            </a:r>
            <a:endPar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171450" lvl="0" indent="-171450">
              <a:buClr>
                <a:srgbClr val="616365"/>
              </a:buClr>
              <a:buFont typeface="Wingdings" panose="05000000000000000000" pitchFamily="2" charset="2"/>
              <a:buChar char="Ø"/>
            </a:pPr>
            <a:r>
              <a:rPr lang="en-US" sz="1200">
                <a:solidFill>
                  <a:srgbClr val="616365"/>
                </a:solidFill>
              </a:rPr>
              <a:t>NEW geographies and revised reporting structure –  With the previous system, for the stores Walgreens acquired from Rite Aid, only the stores first converted to the Walgreens banner were included in the Walgreens RMAs.  With 30.0, Walgreens is moving all stores it has converted and plans to convert to the Walgreens banner to its RMAs.  </a:t>
            </a:r>
          </a:p>
          <a:p>
            <a:pPr marL="781035" lvl="1" indent="-171450">
              <a:buClr>
                <a:srgbClr val="616365"/>
              </a:buClr>
              <a:buFont typeface="Courier New" panose="02070309020205020404" pitchFamily="49" charset="0"/>
              <a:buChar char="o"/>
            </a:pPr>
            <a:r>
              <a:rPr lang="en-US" sz="1200">
                <a:solidFill>
                  <a:srgbClr val="616365"/>
                </a:solidFill>
              </a:rPr>
              <a:t>This resulted in the creation of additional Rite Aid Acquired and Total RMAs, in addition to changes made to existing RMAs.</a:t>
            </a:r>
          </a:p>
          <a:p>
            <a:pPr marL="781035" lvl="1" indent="-171450">
              <a:buClr>
                <a:srgbClr val="616365"/>
              </a:buClr>
              <a:buFont typeface="Courier New" panose="02070309020205020404" pitchFamily="49" charset="0"/>
              <a:buChar char="o"/>
            </a:pPr>
            <a:r>
              <a:rPr lang="en-US" sz="1200">
                <a:solidFill>
                  <a:srgbClr val="616365"/>
                </a:solidFill>
              </a:rPr>
              <a:t>As all stores were moved with 30.0, the Rite Aid (RAD) Cutover (WBA RA ACQ RA) RMA and CRMA no longer exist.</a:t>
            </a:r>
          </a:p>
          <a:p>
            <a:pPr marL="781035" lvl="1" indent="-171450">
              <a:buClr>
                <a:srgbClr val="616365"/>
              </a:buClr>
              <a:buFont typeface="Courier New" panose="02070309020205020404" pitchFamily="49" charset="0"/>
              <a:buChar char="o"/>
            </a:pPr>
            <a:r>
              <a:rPr lang="en-US" sz="1200">
                <a:solidFill>
                  <a:srgbClr val="616365"/>
                </a:solidFill>
              </a:rPr>
              <a:t>Formerly Rite Aid stores continue to be included in the RMAs with 13 months of history prior to the ownership change.</a:t>
            </a:r>
          </a:p>
          <a:p>
            <a:pPr marL="171450" lvl="0" indent="-171450">
              <a:buClr>
                <a:srgbClr val="616365"/>
              </a:buClr>
              <a:buFont typeface="Wingdings" panose="05000000000000000000" pitchFamily="2" charset="2"/>
              <a:buChar char="Ø"/>
            </a:pPr>
            <a:r>
              <a:rPr lang="en-US" sz="1200">
                <a:solidFill>
                  <a:srgbClr val="616365"/>
                </a:solidFill>
              </a:rPr>
              <a:t>Closed and sold stores will continue to be </a:t>
            </a:r>
            <a:r>
              <a:rPr lang="en-US" sz="1200" b="1" i="1">
                <a:solidFill>
                  <a:srgbClr val="616365"/>
                </a:solidFill>
              </a:rPr>
              <a:t>included</a:t>
            </a:r>
            <a:r>
              <a:rPr lang="en-US" sz="1200">
                <a:solidFill>
                  <a:srgbClr val="616365"/>
                </a:solidFill>
              </a:rPr>
              <a:t> in the RMA back data.  This does not apply to the formerly Rite Aid stores which Walgreens has closed, which will not be included in any of Walgreens’ RMAs.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Walgreens Boots Alliance (WBA) 29.0</a:t>
            </a:r>
            <a:endPar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171450" lvl="0" indent="-171450">
              <a:buFont typeface="Wingdings" panose="05000000000000000000" pitchFamily="2" charset="2"/>
              <a:buChar char="Ø"/>
            </a:pPr>
            <a:r>
              <a:rPr lang="en-US" sz="1200" kern="1200">
                <a:solidFill>
                  <a:schemeClr val="tx1"/>
                </a:solidFill>
                <a:effectLst/>
                <a:latin typeface="+mn-lt"/>
                <a:ea typeface="+mn-ea"/>
                <a:cs typeface="+mn-cs"/>
              </a:rPr>
              <a:t>NEW geographies and revised reporting structure –</a:t>
            </a:r>
          </a:p>
          <a:p>
            <a:pPr marL="781035" lvl="1" indent="-171450">
              <a:buFont typeface="Courier New" panose="02070309020205020404" pitchFamily="49" charset="0"/>
              <a:buChar char="o"/>
            </a:pPr>
            <a:r>
              <a:rPr lang="en-US" sz="1200" kern="1200">
                <a:solidFill>
                  <a:schemeClr val="tx1"/>
                </a:solidFill>
                <a:effectLst/>
                <a:latin typeface="+mn-lt"/>
                <a:ea typeface="+mn-ea"/>
                <a:cs typeface="+mn-cs"/>
              </a:rPr>
              <a:t>Walgreens has revised their regions and divisions as a result of acquiring a significant portion of Rite Aid’s business.</a:t>
            </a:r>
          </a:p>
          <a:p>
            <a:pPr marL="781035" lvl="1" indent="-171450">
              <a:buFont typeface="Courier New" panose="02070309020205020404" pitchFamily="49" charset="0"/>
              <a:buChar char="o"/>
            </a:pPr>
            <a:r>
              <a:rPr lang="en-US" sz="1200" kern="1200">
                <a:solidFill>
                  <a:schemeClr val="tx1"/>
                </a:solidFill>
                <a:effectLst/>
                <a:latin typeface="+mn-lt"/>
                <a:ea typeface="+mn-ea"/>
                <a:cs typeface="+mn-cs"/>
              </a:rPr>
              <a:t>Walgreens has added RMA only WAG+RAD total geographies that contain both their Walgreens-bannered stores along with the first stores that were converted to the Walgreens banner but formerly owned by Rite Aid.  Formerly Rite Aid stores are present in this RMA with 13 months of history prior to the ownership change.</a:t>
            </a:r>
          </a:p>
          <a:p>
            <a:pPr marL="171450" lvl="0" indent="-171450">
              <a:buFont typeface="Wingdings" panose="05000000000000000000" pitchFamily="2" charset="2"/>
              <a:buChar char="Ø"/>
            </a:pPr>
            <a:r>
              <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Closed and sold stores will continue to be </a:t>
            </a: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included</a:t>
            </a:r>
            <a:r>
              <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 in the RMA back data.  This does apply to planned closures, which will not be included in the Rite Aid (RAD) Cutover RMA (WBA RA ACQ RA) (or in any Walgreens RMA).</a:t>
            </a:r>
          </a:p>
          <a:p>
            <a:pPr marL="171450" lvl="0" indent="-171450">
              <a:buFont typeface="Wingdings" panose="05000000000000000000" pitchFamily="2" charset="2"/>
              <a:buChar char="Ø"/>
            </a:pPr>
            <a:r>
              <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Walgreens Boots Alliance (WBA) will receive MULO release for 6 competitive marketing areas that are not releasable for the Drug outlet and 1 competitive marketing area that is not releasable for Food outlet.  In order for these geographies to report MULO release, we will have to turn the respective Drug and Food outlet on.  In ILD, we will place “DO NOT SELECT” on the Standard Descriptions of these geographies in order to restrict access to the competitive marketing areas within this platform.</a:t>
            </a:r>
          </a:p>
          <a:p>
            <a:pPr marL="781035" lvl="1" indent="-171450">
              <a:buFont typeface="Courier New" panose="02070309020205020404" pitchFamily="49" charset="0"/>
              <a:buChar char="o"/>
            </a:pPr>
            <a:r>
              <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Geographies Impacted:</a:t>
            </a:r>
          </a:p>
          <a:p>
            <a:pPr marL="1390620" lvl="2" indent="-171450">
              <a:buFont typeface="Courier New" panose="02070309020205020404" pitchFamily="49" charset="0"/>
              <a:buChar char="o"/>
            </a:pPr>
            <a:r>
              <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Drug Outlet: WBA CHICAGO WAG, WBA FL NORTH WAG, WBA FL SOUTH WAG, WBA MIDWEST WAG, WBA TX/OK WAG, and WBA UPPER MW WAG</a:t>
            </a:r>
          </a:p>
          <a:p>
            <a:pPr marL="1390620" lvl="2" indent="-171450">
              <a:buFont typeface="Courier New" panose="02070309020205020404" pitchFamily="49" charset="0"/>
              <a:buChar char="o"/>
            </a:pPr>
            <a:r>
              <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Food Outlet: WBA NY WAG</a:t>
            </a: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171450" lvl="0" indent="-171450">
              <a:buFont typeface="Wingdings" panose="05000000000000000000" pitchFamily="2" charset="2"/>
              <a:buChar char="Ø"/>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Walgreens Boots Alliance (WBA) 27.0</a:t>
            </a:r>
            <a:endPar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171450" lvl="0" indent="-171450">
              <a:buFont typeface="Wingdings" panose="05000000000000000000" pitchFamily="2" charset="2"/>
              <a:buChar char="Ø"/>
            </a:pPr>
            <a:r>
              <a:rPr lang="en-US" sz="1200" kern="1200">
                <a:solidFill>
                  <a:schemeClr val="tx1"/>
                </a:solidFill>
                <a:effectLst/>
                <a:latin typeface="+mn-lt"/>
                <a:ea typeface="+mn-ea"/>
                <a:cs typeface="+mn-cs"/>
              </a:rPr>
              <a:t>NEW geographies and revised reporting structure – </a:t>
            </a:r>
            <a:endParaRPr lang="en-US" sz="1800" kern="1200">
              <a:solidFill>
                <a:schemeClr val="tx1"/>
              </a:solidFill>
              <a:effectLst/>
              <a:latin typeface="+mn-lt"/>
              <a:ea typeface="+mn-ea"/>
              <a:cs typeface="+mn-cs"/>
            </a:endParaRPr>
          </a:p>
          <a:p>
            <a:pPr marL="628650" lvl="1" indent="-171450">
              <a:buFont typeface="Courier New" panose="02070309020205020404" pitchFamily="49" charset="0"/>
              <a:buChar char="o"/>
            </a:pPr>
            <a:r>
              <a:rPr lang="en-US" sz="1200" kern="1200">
                <a:solidFill>
                  <a:schemeClr val="tx1"/>
                </a:solidFill>
                <a:effectLst/>
                <a:latin typeface="+mn-lt"/>
                <a:ea typeface="+mn-ea"/>
                <a:cs typeface="+mn-cs"/>
              </a:rPr>
              <a:t>Walgreens Boots Alliance (WBA) has new CRMA geographies (which exhaust the contiguous U.S.) in addition to their existing RMAs.  </a:t>
            </a:r>
            <a:endParaRPr lang="en-US" sz="1800" kern="1200">
              <a:solidFill>
                <a:schemeClr val="tx1"/>
              </a:solidFill>
              <a:effectLst/>
              <a:latin typeface="+mn-lt"/>
              <a:ea typeface="+mn-ea"/>
              <a:cs typeface="+mn-cs"/>
            </a:endParaRPr>
          </a:p>
          <a:p>
            <a:pPr marL="628650" lvl="1" indent="-171450">
              <a:buFont typeface="Courier New" panose="02070309020205020404" pitchFamily="49" charset="0"/>
              <a:buChar char="o"/>
            </a:pPr>
            <a:r>
              <a:rPr lang="en-US" sz="1200" kern="1200">
                <a:solidFill>
                  <a:schemeClr val="tx1"/>
                </a:solidFill>
                <a:effectLst/>
                <a:latin typeface="+mn-lt"/>
                <a:ea typeface="+mn-ea"/>
                <a:cs typeface="+mn-cs"/>
              </a:rPr>
              <a:t>The Duane Reade marketing area has been removed, as Duane Reade bannered stores are now included in the same RMAs as Walgreens bannered stores.  Also, the RMAs that contained only Walgreens bannered stores without Duane Reade have been removed.</a:t>
            </a:r>
          </a:p>
          <a:p>
            <a:pPr marL="228600" lvl="0" indent="-228600">
              <a:buFont typeface="Wingdings" panose="05000000000000000000" pitchFamily="2" charset="2"/>
              <a:buChar char="Ø"/>
            </a:pPr>
            <a:r>
              <a:rPr lang="en-US" sz="1200" kern="1200">
                <a:solidFill>
                  <a:schemeClr val="tx1"/>
                </a:solidFill>
                <a:effectLst/>
                <a:latin typeface="+mn-lt"/>
                <a:ea typeface="+mn-ea"/>
                <a:cs typeface="+mn-cs"/>
              </a:rPr>
              <a:t>Closed and sold stores will continue to be </a:t>
            </a:r>
            <a:r>
              <a:rPr lang="en-US" sz="1200" b="1" i="1" kern="1200">
                <a:solidFill>
                  <a:schemeClr val="tx1"/>
                </a:solidFill>
                <a:effectLst/>
                <a:latin typeface="+mn-lt"/>
                <a:ea typeface="+mn-ea"/>
                <a:cs typeface="+mn-cs"/>
              </a:rPr>
              <a:t>included</a:t>
            </a:r>
            <a:r>
              <a:rPr lang="en-US" sz="1200" kern="1200">
                <a:solidFill>
                  <a:schemeClr val="tx1"/>
                </a:solidFill>
                <a:effectLst/>
                <a:latin typeface="+mn-lt"/>
                <a:ea typeface="+mn-ea"/>
                <a:cs typeface="+mn-cs"/>
              </a:rPr>
              <a:t> in the RMA back data.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Walgreens Boots Alliance (WBA) 26.0</a:t>
            </a:r>
            <a:endPar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171450" indent="-171450">
              <a:buFont typeface="Wingdings" panose="05000000000000000000" pitchFamily="2" charset="2"/>
              <a:buChar char="Ø"/>
            </a:pPr>
            <a:r>
              <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 NEW geographies and revised reporting structure – Walgreens Boots Alliance (WBA) has created marketing areas that reflect how they operate their business.  </a:t>
            </a:r>
          </a:p>
          <a:p>
            <a:pPr marL="171450" indent="-171450">
              <a:buFont typeface="Wingdings" panose="05000000000000000000" pitchFamily="2" charset="2"/>
              <a:buChar char="Ø"/>
            </a:pPr>
            <a:r>
              <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Closed and sold stores will continue to be </a:t>
            </a:r>
            <a:r>
              <a:rPr lang="en-US" sz="1200" b="1" i="1"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included</a:t>
            </a:r>
            <a:r>
              <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rPr>
              <a:t> in the RMA back data. </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US" sz="12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89F83D9-D3A0-400E-BC17-0E11C93BCE4D}" type="slidenum">
              <a:rPr kumimoji="0" lang="en-US"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a:t>
            </a:fld>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088144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Title (BG Color Can Be Changed)">
    <p:bg>
      <p:bgPr>
        <a:solidFill>
          <a:srgbClr val="000000"/>
        </a:solidFill>
        <a:effectLst/>
      </p:bgPr>
    </p:bg>
    <p:spTree>
      <p:nvGrpSpPr>
        <p:cNvPr id="1" name=""/>
        <p:cNvGrpSpPr/>
        <p:nvPr/>
      </p:nvGrpSpPr>
      <p:grpSpPr>
        <a:xfrm>
          <a:off x="0" y="0"/>
          <a:ext cx="0" cy="0"/>
          <a:chOff x="0" y="0"/>
          <a:chExt cx="0" cy="0"/>
        </a:xfrm>
      </p:grpSpPr>
      <p:sp>
        <p:nvSpPr>
          <p:cNvPr id="30" name="Text Placeholder 7">
            <a:extLst>
              <a:ext uri="{FF2B5EF4-FFF2-40B4-BE49-F238E27FC236}">
                <a16:creationId xmlns:a16="http://schemas.microsoft.com/office/drawing/2014/main" id="{53E95047-4AB2-45A3-8B98-7B3AA14EB1B2}"/>
              </a:ext>
            </a:extLst>
          </p:cNvPr>
          <p:cNvSpPr>
            <a:spLocks noGrp="1"/>
          </p:cNvSpPr>
          <p:nvPr>
            <p:ph type="body" sz="quarter" idx="10" hasCustomPrompt="1"/>
          </p:nvPr>
        </p:nvSpPr>
        <p:spPr>
          <a:xfrm>
            <a:off x="457201" y="4569939"/>
            <a:ext cx="6096000" cy="868240"/>
          </a:xfrm>
          <a:prstGeom prst="rect">
            <a:avLst/>
          </a:prstGeom>
        </p:spPr>
        <p:txBody>
          <a:bodyPr>
            <a:noAutofit/>
          </a:bodyPr>
          <a:lstStyle>
            <a:lvl1pPr marL="0" indent="0">
              <a:lnSpc>
                <a:spcPct val="100000"/>
              </a:lnSpc>
              <a:spcAft>
                <a:spcPts val="0"/>
              </a:spcAft>
              <a:buNone/>
              <a:defRPr sz="2625" b="1">
                <a:solidFill>
                  <a:schemeClr val="bg1"/>
                </a:solidFill>
                <a:latin typeface="Roboto Condensed" panose="02000000000000000000" pitchFamily="2" charset="0"/>
                <a:ea typeface="Roboto Condensed" panose="02000000000000000000" pitchFamily="2" charset="0"/>
              </a:defRPr>
            </a:lvl1pPr>
            <a:lvl2pPr marL="0">
              <a:lnSpc>
                <a:spcPct val="100000"/>
              </a:lnSpc>
              <a:buNone/>
              <a:defRPr sz="1838" b="1">
                <a:solidFill>
                  <a:schemeClr val="tx1"/>
                </a:solidFill>
              </a:defRPr>
            </a:lvl2pPr>
          </a:lstStyle>
          <a:p>
            <a:pPr lvl="0"/>
            <a:r>
              <a:rPr lang="en-US" noProof="0"/>
              <a:t>Click to edit Master text styles</a:t>
            </a:r>
          </a:p>
          <a:p>
            <a:pPr lvl="0"/>
            <a:r>
              <a:rPr lang="en-US" noProof="0"/>
              <a:t>Second level</a:t>
            </a:r>
          </a:p>
        </p:txBody>
      </p:sp>
      <p:sp>
        <p:nvSpPr>
          <p:cNvPr id="32" name="Text Placeholder 9">
            <a:extLst>
              <a:ext uri="{FF2B5EF4-FFF2-40B4-BE49-F238E27FC236}">
                <a16:creationId xmlns:a16="http://schemas.microsoft.com/office/drawing/2014/main" id="{BEA0CD5D-9096-4EAD-86E6-CA4766A9E071}"/>
              </a:ext>
            </a:extLst>
          </p:cNvPr>
          <p:cNvSpPr>
            <a:spLocks noGrp="1"/>
          </p:cNvSpPr>
          <p:nvPr>
            <p:ph type="body" sz="quarter" idx="11" hasCustomPrompt="1"/>
          </p:nvPr>
        </p:nvSpPr>
        <p:spPr>
          <a:xfrm>
            <a:off x="457201" y="5727120"/>
            <a:ext cx="6096000" cy="465975"/>
          </a:xfrm>
          <a:prstGeom prst="rect">
            <a:avLst/>
          </a:prstGeom>
        </p:spPr>
        <p:txBody>
          <a:bodyPr>
            <a:noAutofit/>
          </a:bodyPr>
          <a:lstStyle>
            <a:lvl1pPr marL="0" indent="0">
              <a:lnSpc>
                <a:spcPct val="100000"/>
              </a:lnSpc>
              <a:buNone/>
              <a:defRPr sz="1772" b="0" i="0">
                <a:solidFill>
                  <a:schemeClr val="bg1"/>
                </a:solidFill>
                <a:latin typeface="Roboto Condensed" panose="02000000000000000000" pitchFamily="2" charset="0"/>
                <a:ea typeface="Roboto Condensed" panose="02000000000000000000" pitchFamily="2" charset="0"/>
              </a:defRPr>
            </a:lvl1pPr>
          </a:lstStyle>
          <a:p>
            <a:pPr lvl="0"/>
            <a:r>
              <a:rPr lang="en-US" noProof="0"/>
              <a:t>Click to edit Master text styles</a:t>
            </a:r>
          </a:p>
        </p:txBody>
      </p:sp>
      <p:sp>
        <p:nvSpPr>
          <p:cNvPr id="33" name="Title 1">
            <a:extLst>
              <a:ext uri="{FF2B5EF4-FFF2-40B4-BE49-F238E27FC236}">
                <a16:creationId xmlns:a16="http://schemas.microsoft.com/office/drawing/2014/main" id="{0C68A3D1-8D2E-4295-A01A-6721B1353FFD}"/>
              </a:ext>
            </a:extLst>
          </p:cNvPr>
          <p:cNvSpPr>
            <a:spLocks noGrp="1"/>
          </p:cNvSpPr>
          <p:nvPr>
            <p:ph type="ctrTitle" hasCustomPrompt="1"/>
          </p:nvPr>
        </p:nvSpPr>
        <p:spPr>
          <a:xfrm>
            <a:off x="457201" y="2230062"/>
            <a:ext cx="6096000" cy="2143125"/>
          </a:xfrm>
          <a:prstGeom prst="rect">
            <a:avLst/>
          </a:prstGeom>
        </p:spPr>
        <p:txBody>
          <a:bodyPr vert="horz" lIns="0" tIns="0" rIns="0" bIns="0" rtlCol="0" anchor="b" anchorCtr="0">
            <a:noAutofit/>
          </a:bodyPr>
          <a:lstStyle>
            <a:lvl1pPr>
              <a:lnSpc>
                <a:spcPct val="85000"/>
              </a:lnSpc>
              <a:defRPr lang="en-US" sz="5063" b="1" spc="0" baseline="0" dirty="0">
                <a:solidFill>
                  <a:schemeClr val="bg1"/>
                </a:solidFill>
              </a:defRPr>
            </a:lvl1pPr>
          </a:lstStyle>
          <a:p>
            <a:pPr lvl="0">
              <a:lnSpc>
                <a:spcPct val="80000"/>
              </a:lnSpc>
            </a:pPr>
            <a:r>
              <a:rPr lang="en-US" noProof="0"/>
              <a:t>Click to edit Presentation Title</a:t>
            </a:r>
          </a:p>
        </p:txBody>
      </p:sp>
      <p:pic>
        <p:nvPicPr>
          <p:cNvPr id="2" name="Picture 1">
            <a:extLst>
              <a:ext uri="{FF2B5EF4-FFF2-40B4-BE49-F238E27FC236}">
                <a16:creationId xmlns:a16="http://schemas.microsoft.com/office/drawing/2014/main" id="{2AF4B8A3-D8CF-CDAA-749E-8F12291FDBE8}"/>
              </a:ext>
            </a:extLst>
          </p:cNvPr>
          <p:cNvPicPr>
            <a:picLocks noChangeAspect="1"/>
          </p:cNvPicPr>
          <p:nvPr userDrawn="1"/>
        </p:nvPicPr>
        <p:blipFill rotWithShape="1">
          <a:blip r:embed="rId2" cstate="email">
            <a:extLst>
              <a:ext uri="{28A0092B-C50C-407E-A947-70E740481C1C}">
                <a14:useLocalDpi xmlns:a14="http://schemas.microsoft.com/office/drawing/2010/main" val="0"/>
              </a:ext>
            </a:extLst>
          </a:blip>
          <a:srcRect l="48604" t="9481" r="4876" b="4001"/>
          <a:stretch/>
        </p:blipFill>
        <p:spPr>
          <a:xfrm>
            <a:off x="6791474" y="381001"/>
            <a:ext cx="5400526" cy="5562600"/>
          </a:xfrm>
          <a:prstGeom prst="rect">
            <a:avLst/>
          </a:prstGeom>
        </p:spPr>
      </p:pic>
      <p:pic>
        <p:nvPicPr>
          <p:cNvPr id="3" name="Picture 2">
            <a:extLst>
              <a:ext uri="{FF2B5EF4-FFF2-40B4-BE49-F238E27FC236}">
                <a16:creationId xmlns:a16="http://schemas.microsoft.com/office/drawing/2014/main" id="{EABB99C7-92CF-F513-BDD6-ACA7E736F6F9}"/>
              </a:ext>
            </a:extLst>
          </p:cNvPr>
          <p:cNvPicPr>
            <a:picLocks noChangeAspect="1"/>
          </p:cNvPicPr>
          <p:nvPr userDrawn="1"/>
        </p:nvPicPr>
        <p:blipFill rotWithShape="1">
          <a:blip r:embed="rId3" cstate="screen">
            <a:extLst>
              <a:ext uri="{28A0092B-C50C-407E-A947-70E740481C1C}">
                <a14:useLocalDpi xmlns:a14="http://schemas.microsoft.com/office/drawing/2010/main" val="0"/>
              </a:ext>
            </a:extLst>
          </a:blip>
          <a:srcRect l="7753" t="18872" r="7962" b="17053"/>
          <a:stretch/>
        </p:blipFill>
        <p:spPr>
          <a:xfrm>
            <a:off x="457201" y="252949"/>
            <a:ext cx="2672442" cy="823913"/>
          </a:xfrm>
          <a:prstGeom prst="rect">
            <a:avLst/>
          </a:prstGeom>
        </p:spPr>
      </p:pic>
    </p:spTree>
    <p:extLst>
      <p:ext uri="{BB962C8B-B14F-4D97-AF65-F5344CB8AC3E}">
        <p14:creationId xmlns:p14="http://schemas.microsoft.com/office/powerpoint/2010/main" val="763531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Notification">
    <p:bg>
      <p:bgPr>
        <a:solidFill>
          <a:srgbClr val="000000"/>
        </a:solidFill>
        <a:effectLst/>
      </p:bgPr>
    </p:bg>
    <p:spTree>
      <p:nvGrpSpPr>
        <p:cNvPr id="1" name=""/>
        <p:cNvGrpSpPr/>
        <p:nvPr/>
      </p:nvGrpSpPr>
      <p:grpSpPr>
        <a:xfrm>
          <a:off x="0" y="0"/>
          <a:ext cx="0" cy="0"/>
          <a:chOff x="0" y="0"/>
          <a:chExt cx="0" cy="0"/>
        </a:xfrm>
      </p:grpSpPr>
      <p:sp>
        <p:nvSpPr>
          <p:cNvPr id="30" name="Text Placeholder 7">
            <a:extLst>
              <a:ext uri="{FF2B5EF4-FFF2-40B4-BE49-F238E27FC236}">
                <a16:creationId xmlns:a16="http://schemas.microsoft.com/office/drawing/2014/main" id="{53E95047-4AB2-45A3-8B98-7B3AA14EB1B2}"/>
              </a:ext>
            </a:extLst>
          </p:cNvPr>
          <p:cNvSpPr>
            <a:spLocks noGrp="1"/>
          </p:cNvSpPr>
          <p:nvPr>
            <p:ph type="body" sz="quarter" idx="10" hasCustomPrompt="1"/>
          </p:nvPr>
        </p:nvSpPr>
        <p:spPr>
          <a:xfrm>
            <a:off x="217715" y="3032340"/>
            <a:ext cx="11756571" cy="3429000"/>
          </a:xfrm>
          <a:prstGeom prst="rect">
            <a:avLst/>
          </a:prstGeom>
        </p:spPr>
        <p:txBody>
          <a:bodyPr>
            <a:noAutofit/>
          </a:bodyPr>
          <a:lstStyle>
            <a:lvl1pPr marL="0" indent="0">
              <a:lnSpc>
                <a:spcPct val="100000"/>
              </a:lnSpc>
              <a:spcAft>
                <a:spcPts val="0"/>
              </a:spcAft>
              <a:buNone/>
              <a:defRPr sz="2625" b="0">
                <a:solidFill>
                  <a:schemeClr val="bg1"/>
                </a:solidFill>
                <a:latin typeface="Roboto Condensed" panose="02000000000000000000" pitchFamily="2" charset="0"/>
                <a:ea typeface="Roboto Condensed" panose="02000000000000000000" pitchFamily="2" charset="0"/>
              </a:defRPr>
            </a:lvl1pPr>
            <a:lvl2pPr marL="0">
              <a:lnSpc>
                <a:spcPct val="100000"/>
              </a:lnSpc>
              <a:buNone/>
              <a:defRPr sz="1838" b="1">
                <a:solidFill>
                  <a:schemeClr val="tx1"/>
                </a:solidFill>
              </a:defRPr>
            </a:lvl2pPr>
          </a:lstStyle>
          <a:p>
            <a:pPr lvl="0"/>
            <a:r>
              <a:rPr lang="en-US" noProof="0"/>
              <a:t>Click to edit Master text styles</a:t>
            </a:r>
          </a:p>
          <a:p>
            <a:pPr lvl="0"/>
            <a:r>
              <a:rPr lang="en-US" noProof="0"/>
              <a:t>Second level</a:t>
            </a:r>
          </a:p>
        </p:txBody>
      </p:sp>
      <p:sp>
        <p:nvSpPr>
          <p:cNvPr id="33" name="Title 1">
            <a:extLst>
              <a:ext uri="{FF2B5EF4-FFF2-40B4-BE49-F238E27FC236}">
                <a16:creationId xmlns:a16="http://schemas.microsoft.com/office/drawing/2014/main" id="{0C68A3D1-8D2E-4295-A01A-6721B1353FFD}"/>
              </a:ext>
            </a:extLst>
          </p:cNvPr>
          <p:cNvSpPr>
            <a:spLocks noGrp="1"/>
          </p:cNvSpPr>
          <p:nvPr>
            <p:ph type="ctrTitle" hasCustomPrompt="1"/>
          </p:nvPr>
        </p:nvSpPr>
        <p:spPr>
          <a:xfrm>
            <a:off x="217715" y="1371600"/>
            <a:ext cx="11756571" cy="1285875"/>
          </a:xfrm>
          <a:prstGeom prst="rect">
            <a:avLst/>
          </a:prstGeom>
        </p:spPr>
        <p:txBody>
          <a:bodyPr vert="horz" lIns="0" tIns="0" rIns="0" bIns="0" rtlCol="0" anchor="ctr" anchorCtr="0">
            <a:noAutofit/>
          </a:bodyPr>
          <a:lstStyle>
            <a:lvl1pPr>
              <a:lnSpc>
                <a:spcPct val="85000"/>
              </a:lnSpc>
              <a:defRPr lang="en-US" sz="3375" b="1" spc="0" baseline="0" dirty="0">
                <a:solidFill>
                  <a:schemeClr val="bg1"/>
                </a:solidFill>
              </a:defRPr>
            </a:lvl1pPr>
          </a:lstStyle>
          <a:p>
            <a:pPr lvl="0">
              <a:lnSpc>
                <a:spcPct val="80000"/>
              </a:lnSpc>
            </a:pPr>
            <a:r>
              <a:rPr lang="en-US" noProof="0"/>
              <a:t>Click to edit Presentation Title</a:t>
            </a:r>
          </a:p>
        </p:txBody>
      </p:sp>
      <p:pic>
        <p:nvPicPr>
          <p:cNvPr id="3" name="Picture 2">
            <a:extLst>
              <a:ext uri="{FF2B5EF4-FFF2-40B4-BE49-F238E27FC236}">
                <a16:creationId xmlns:a16="http://schemas.microsoft.com/office/drawing/2014/main" id="{EABB99C7-92CF-F513-BDD6-ACA7E736F6F9}"/>
              </a:ext>
            </a:extLst>
          </p:cNvPr>
          <p:cNvPicPr>
            <a:picLocks noChangeAspect="1"/>
          </p:cNvPicPr>
          <p:nvPr userDrawn="1"/>
        </p:nvPicPr>
        <p:blipFill rotWithShape="1">
          <a:blip r:embed="rId2" cstate="screen">
            <a:extLst>
              <a:ext uri="{28A0092B-C50C-407E-A947-70E740481C1C}">
                <a14:useLocalDpi xmlns:a14="http://schemas.microsoft.com/office/drawing/2010/main" val="0"/>
              </a:ext>
            </a:extLst>
          </a:blip>
          <a:srcRect l="7753" t="18872" r="7962" b="17053"/>
          <a:stretch/>
        </p:blipFill>
        <p:spPr>
          <a:xfrm>
            <a:off x="217714" y="252949"/>
            <a:ext cx="2085432" cy="642938"/>
          </a:xfrm>
          <a:prstGeom prst="rect">
            <a:avLst/>
          </a:prstGeom>
        </p:spPr>
      </p:pic>
      <p:sp>
        <p:nvSpPr>
          <p:cNvPr id="4" name="TextBox 3">
            <a:extLst>
              <a:ext uri="{FF2B5EF4-FFF2-40B4-BE49-F238E27FC236}">
                <a16:creationId xmlns:a16="http://schemas.microsoft.com/office/drawing/2014/main" id="{63E312F1-BE49-470F-1ED5-15A7E6D28DD2}"/>
              </a:ext>
            </a:extLst>
          </p:cNvPr>
          <p:cNvSpPr txBox="1"/>
          <p:nvPr userDrawn="1"/>
        </p:nvSpPr>
        <p:spPr bwMode="gray">
          <a:xfrm>
            <a:off x="7315200" y="6525353"/>
            <a:ext cx="4354286" cy="236668"/>
          </a:xfrm>
          <a:prstGeom prst="rect">
            <a:avLst/>
          </a:prstGeom>
          <a:noFill/>
        </p:spPr>
        <p:txBody>
          <a:bodyPr wrap="square" lIns="0" rtlCol="0" anchor="ctr">
            <a:spAutoFit/>
          </a:bodyPr>
          <a:lstStyle/>
          <a:p>
            <a:pPr algn="r"/>
            <a:r>
              <a:rPr lang="en-US" sz="938">
                <a:solidFill>
                  <a:schemeClr val="bg1"/>
                </a:solidFill>
                <a:latin typeface="Roboto Condensed" panose="02000000000000000000" pitchFamily="2" charset="0"/>
                <a:ea typeface="Roboto Condensed" panose="02000000000000000000" pitchFamily="2" charset="0"/>
                <a:cs typeface="Arial" panose="020B0604020202020204" pitchFamily="34" charset="0"/>
              </a:rPr>
              <a:t>© 2023 </a:t>
            </a:r>
            <a:r>
              <a:rPr lang="en-US" sz="938" err="1">
                <a:solidFill>
                  <a:schemeClr val="bg1"/>
                </a:solidFill>
                <a:latin typeface="Roboto Condensed" panose="02000000000000000000" pitchFamily="2" charset="0"/>
                <a:ea typeface="Roboto Condensed" panose="02000000000000000000" pitchFamily="2" charset="0"/>
                <a:cs typeface="Arial" panose="020B0604020202020204" pitchFamily="34" charset="0"/>
              </a:rPr>
              <a:t>Circana</a:t>
            </a:r>
            <a:r>
              <a:rPr lang="en-US" sz="938">
                <a:solidFill>
                  <a:schemeClr val="bg1"/>
                </a:solidFill>
                <a:latin typeface="Roboto Condensed" panose="02000000000000000000" pitchFamily="2" charset="0"/>
                <a:ea typeface="Roboto Condensed" panose="02000000000000000000" pitchFamily="2" charset="0"/>
                <a:cs typeface="Arial" panose="020B0604020202020204" pitchFamily="34" charset="0"/>
              </a:rPr>
              <a:t>, Inc. and </a:t>
            </a:r>
            <a:r>
              <a:rPr lang="en-US" sz="938" err="1">
                <a:solidFill>
                  <a:schemeClr val="bg1"/>
                </a:solidFill>
                <a:latin typeface="Roboto Condensed" panose="02000000000000000000" pitchFamily="2" charset="0"/>
                <a:ea typeface="Roboto Condensed" panose="02000000000000000000" pitchFamily="2" charset="0"/>
                <a:cs typeface="Arial" panose="020B0604020202020204" pitchFamily="34" charset="0"/>
              </a:rPr>
              <a:t>Circana</a:t>
            </a:r>
            <a:r>
              <a:rPr lang="en-US" sz="938">
                <a:solidFill>
                  <a:schemeClr val="bg1"/>
                </a:solidFill>
                <a:latin typeface="Roboto Condensed" panose="02000000000000000000" pitchFamily="2" charset="0"/>
                <a:ea typeface="Roboto Condensed" panose="02000000000000000000" pitchFamily="2" charset="0"/>
                <a:cs typeface="Arial" panose="020B0604020202020204" pitchFamily="34" charset="0"/>
              </a:rPr>
              <a:t> Group, L.P. | Confidential and Proprietary.</a:t>
            </a:r>
          </a:p>
        </p:txBody>
      </p:sp>
      <p:sp>
        <p:nvSpPr>
          <p:cNvPr id="5" name="Slide Number Placeholder 5">
            <a:extLst>
              <a:ext uri="{FF2B5EF4-FFF2-40B4-BE49-F238E27FC236}">
                <a16:creationId xmlns:a16="http://schemas.microsoft.com/office/drawing/2014/main" id="{2FDB96AE-5903-F47B-5ED1-059569BCFFCC}"/>
              </a:ext>
            </a:extLst>
          </p:cNvPr>
          <p:cNvSpPr txBox="1">
            <a:spLocks/>
          </p:cNvSpPr>
          <p:nvPr userDrawn="1"/>
        </p:nvSpPr>
        <p:spPr bwMode="gray">
          <a:xfrm>
            <a:off x="11321144" y="6472238"/>
            <a:ext cx="653143" cy="342900"/>
          </a:xfrm>
          <a:prstGeom prst="rect">
            <a:avLst/>
          </a:prstGeom>
        </p:spPr>
        <p:txBody>
          <a:bodyPr anchor="ctr"/>
          <a:lstStyle>
            <a:lvl1pPr algn="r">
              <a:defRPr>
                <a:solidFill>
                  <a:schemeClr val="tx1"/>
                </a:solidFill>
              </a:defRPr>
            </a:lvl1pPr>
          </a:lstStyle>
          <a:p>
            <a:pPr marL="0" marR="0" lvl="0" indent="0" algn="r" defTabSz="870839" rtl="0" eaLnBrk="1" fontAlgn="auto" latinLnBrk="0" hangingPunct="1">
              <a:lnSpc>
                <a:spcPct val="100000"/>
              </a:lnSpc>
              <a:spcBef>
                <a:spcPts val="0"/>
              </a:spcBef>
              <a:spcAft>
                <a:spcPts val="0"/>
              </a:spcAft>
              <a:buClrTx/>
              <a:buSzTx/>
              <a:buFontTx/>
              <a:buNone/>
              <a:tabLst/>
              <a:defRPr/>
            </a:pPr>
            <a:fld id="{608A646B-FACF-4B82-BDFC-72A0DF7DA70D}" type="slidenum">
              <a:rPr kumimoji="0" lang="en-US" sz="1125" b="1" i="0" u="none" strike="noStrike" kern="1200" cap="none" spc="0" normalizeH="0" baseline="0" noProof="0" smtClean="0">
                <a:ln>
                  <a:noFill/>
                </a:ln>
                <a:solidFill>
                  <a:schemeClr val="bg1"/>
                </a:solidFill>
                <a:effectLst/>
                <a:uLnTx/>
                <a:uFillTx/>
                <a:latin typeface="Roboto Condensed" panose="02000000000000000000" pitchFamily="2" charset="0"/>
                <a:ea typeface="Roboto Condensed" panose="02000000000000000000" pitchFamily="2" charset="0"/>
                <a:cs typeface="Arial" panose="020B0604020202020204" pitchFamily="34" charset="0"/>
              </a:rPr>
              <a:pPr marL="0" marR="0" lvl="0" indent="0" algn="r" defTabSz="870839" rtl="0" eaLnBrk="1" fontAlgn="auto" latinLnBrk="0" hangingPunct="1">
                <a:lnSpc>
                  <a:spcPct val="100000"/>
                </a:lnSpc>
                <a:spcBef>
                  <a:spcPts val="0"/>
                </a:spcBef>
                <a:spcAft>
                  <a:spcPts val="0"/>
                </a:spcAft>
                <a:buClrTx/>
                <a:buSzTx/>
                <a:buFontTx/>
                <a:buNone/>
                <a:tabLst/>
                <a:defRPr/>
              </a:pPr>
              <a:t>‹#›</a:t>
            </a:fld>
            <a:endParaRPr kumimoji="0" lang="en-US" sz="1125" b="1" i="0" u="none" strike="noStrike" kern="1200" cap="none" spc="0" normalizeH="0" baseline="0" noProof="0">
              <a:ln>
                <a:noFill/>
              </a:ln>
              <a:solidFill>
                <a:schemeClr val="bg1"/>
              </a:solidFill>
              <a:effectLst/>
              <a:uLnTx/>
              <a:uFillTx/>
              <a:latin typeface="Roboto Condensed" panose="02000000000000000000" pitchFamily="2" charset="0"/>
              <a:ea typeface="Roboto Condensed" panose="02000000000000000000" pitchFamily="2" charset="0"/>
              <a:cs typeface="Arial" panose="020B0604020202020204" pitchFamily="34" charset="0"/>
            </a:endParaRPr>
          </a:p>
        </p:txBody>
      </p:sp>
    </p:spTree>
    <p:extLst>
      <p:ext uri="{BB962C8B-B14F-4D97-AF65-F5344CB8AC3E}">
        <p14:creationId xmlns:p14="http://schemas.microsoft.com/office/powerpoint/2010/main" val="665062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p:bg>
      <p:bgPr>
        <a:solidFill>
          <a:srgbClr val="000000"/>
        </a:solidFill>
        <a:effectLst/>
      </p:bgPr>
    </p:bg>
    <p:spTree>
      <p:nvGrpSpPr>
        <p:cNvPr id="1" name=""/>
        <p:cNvGrpSpPr/>
        <p:nvPr/>
      </p:nvGrpSpPr>
      <p:grpSpPr>
        <a:xfrm>
          <a:off x="0" y="0"/>
          <a:ext cx="0" cy="0"/>
          <a:chOff x="0" y="0"/>
          <a:chExt cx="0" cy="0"/>
        </a:xfrm>
      </p:grpSpPr>
      <p:sp>
        <p:nvSpPr>
          <p:cNvPr id="30" name="Text Placeholder 7">
            <a:extLst>
              <a:ext uri="{FF2B5EF4-FFF2-40B4-BE49-F238E27FC236}">
                <a16:creationId xmlns:a16="http://schemas.microsoft.com/office/drawing/2014/main" id="{53E95047-4AB2-45A3-8B98-7B3AA14EB1B2}"/>
              </a:ext>
            </a:extLst>
          </p:cNvPr>
          <p:cNvSpPr>
            <a:spLocks noGrp="1"/>
          </p:cNvSpPr>
          <p:nvPr>
            <p:ph type="body" sz="quarter" idx="10" hasCustomPrompt="1"/>
          </p:nvPr>
        </p:nvSpPr>
        <p:spPr>
          <a:xfrm>
            <a:off x="457201" y="4569940"/>
            <a:ext cx="6096000" cy="620739"/>
          </a:xfrm>
          <a:prstGeom prst="rect">
            <a:avLst/>
          </a:prstGeom>
        </p:spPr>
        <p:txBody>
          <a:bodyPr>
            <a:noAutofit/>
          </a:bodyPr>
          <a:lstStyle>
            <a:lvl1pPr marL="0" indent="0">
              <a:lnSpc>
                <a:spcPct val="100000"/>
              </a:lnSpc>
              <a:spcAft>
                <a:spcPts val="0"/>
              </a:spcAft>
              <a:buNone/>
              <a:defRPr sz="1969" b="0">
                <a:solidFill>
                  <a:schemeClr val="bg1"/>
                </a:solidFill>
                <a:latin typeface="Roboto Condensed" panose="02000000000000000000" pitchFamily="2" charset="0"/>
                <a:ea typeface="Roboto Condensed" panose="02000000000000000000" pitchFamily="2" charset="0"/>
              </a:defRPr>
            </a:lvl1pPr>
            <a:lvl2pPr marL="0">
              <a:lnSpc>
                <a:spcPct val="100000"/>
              </a:lnSpc>
              <a:buNone/>
              <a:defRPr sz="1838" b="1">
                <a:solidFill>
                  <a:schemeClr val="tx1"/>
                </a:solidFill>
              </a:defRPr>
            </a:lvl2pPr>
          </a:lstStyle>
          <a:p>
            <a:pPr lvl="0"/>
            <a:r>
              <a:rPr lang="en-US" noProof="0"/>
              <a:t>Click to edit Master text styles</a:t>
            </a:r>
          </a:p>
          <a:p>
            <a:pPr lvl="0"/>
            <a:r>
              <a:rPr lang="en-US" noProof="0"/>
              <a:t>Second level</a:t>
            </a:r>
          </a:p>
        </p:txBody>
      </p:sp>
      <p:sp>
        <p:nvSpPr>
          <p:cNvPr id="33" name="Title 1">
            <a:extLst>
              <a:ext uri="{FF2B5EF4-FFF2-40B4-BE49-F238E27FC236}">
                <a16:creationId xmlns:a16="http://schemas.microsoft.com/office/drawing/2014/main" id="{0C68A3D1-8D2E-4295-A01A-6721B1353FFD}"/>
              </a:ext>
            </a:extLst>
          </p:cNvPr>
          <p:cNvSpPr>
            <a:spLocks noGrp="1"/>
          </p:cNvSpPr>
          <p:nvPr>
            <p:ph type="ctrTitle" hasCustomPrompt="1"/>
          </p:nvPr>
        </p:nvSpPr>
        <p:spPr>
          <a:xfrm>
            <a:off x="457201" y="1375172"/>
            <a:ext cx="6019799" cy="3000375"/>
          </a:xfrm>
          <a:prstGeom prst="rect">
            <a:avLst/>
          </a:prstGeom>
        </p:spPr>
        <p:txBody>
          <a:bodyPr vert="horz" lIns="0" tIns="0" rIns="0" bIns="0" rtlCol="0" anchor="b" anchorCtr="0">
            <a:noAutofit/>
          </a:bodyPr>
          <a:lstStyle>
            <a:lvl1pPr>
              <a:lnSpc>
                <a:spcPct val="85000"/>
              </a:lnSpc>
              <a:defRPr lang="en-US" sz="6750" b="1" spc="0" baseline="0" dirty="0">
                <a:solidFill>
                  <a:schemeClr val="bg1"/>
                </a:solidFill>
              </a:defRPr>
            </a:lvl1pPr>
          </a:lstStyle>
          <a:p>
            <a:pPr lvl="0">
              <a:lnSpc>
                <a:spcPct val="80000"/>
              </a:lnSpc>
            </a:pPr>
            <a:r>
              <a:rPr lang="en-US" noProof="0"/>
              <a:t>Click to edit Section Title</a:t>
            </a:r>
          </a:p>
        </p:txBody>
      </p:sp>
      <p:sp>
        <p:nvSpPr>
          <p:cNvPr id="4" name="TextBox 3">
            <a:extLst>
              <a:ext uri="{FF2B5EF4-FFF2-40B4-BE49-F238E27FC236}">
                <a16:creationId xmlns:a16="http://schemas.microsoft.com/office/drawing/2014/main" id="{63E312F1-BE49-470F-1ED5-15A7E6D28DD2}"/>
              </a:ext>
            </a:extLst>
          </p:cNvPr>
          <p:cNvSpPr txBox="1"/>
          <p:nvPr userDrawn="1"/>
        </p:nvSpPr>
        <p:spPr bwMode="gray">
          <a:xfrm>
            <a:off x="7315200" y="6525353"/>
            <a:ext cx="4354286" cy="236668"/>
          </a:xfrm>
          <a:prstGeom prst="rect">
            <a:avLst/>
          </a:prstGeom>
          <a:noFill/>
        </p:spPr>
        <p:txBody>
          <a:bodyPr wrap="square" lIns="0" rtlCol="0" anchor="ctr">
            <a:spAutoFit/>
          </a:bodyPr>
          <a:lstStyle/>
          <a:p>
            <a:pPr algn="r"/>
            <a:r>
              <a:rPr lang="en-US" sz="938">
                <a:solidFill>
                  <a:schemeClr val="bg1"/>
                </a:solidFill>
                <a:latin typeface="Roboto Condensed" panose="02000000000000000000" pitchFamily="2" charset="0"/>
                <a:ea typeface="Roboto Condensed" panose="02000000000000000000" pitchFamily="2" charset="0"/>
                <a:cs typeface="Arial" panose="020B0604020202020204" pitchFamily="34" charset="0"/>
              </a:rPr>
              <a:t>© 2023 </a:t>
            </a:r>
            <a:r>
              <a:rPr lang="en-US" sz="938" err="1">
                <a:solidFill>
                  <a:schemeClr val="bg1"/>
                </a:solidFill>
                <a:latin typeface="Roboto Condensed" panose="02000000000000000000" pitchFamily="2" charset="0"/>
                <a:ea typeface="Roboto Condensed" panose="02000000000000000000" pitchFamily="2" charset="0"/>
                <a:cs typeface="Arial" panose="020B0604020202020204" pitchFamily="34" charset="0"/>
              </a:rPr>
              <a:t>Circana</a:t>
            </a:r>
            <a:r>
              <a:rPr lang="en-US" sz="938">
                <a:solidFill>
                  <a:schemeClr val="bg1"/>
                </a:solidFill>
                <a:latin typeface="Roboto Condensed" panose="02000000000000000000" pitchFamily="2" charset="0"/>
                <a:ea typeface="Roboto Condensed" panose="02000000000000000000" pitchFamily="2" charset="0"/>
                <a:cs typeface="Arial" panose="020B0604020202020204" pitchFamily="34" charset="0"/>
              </a:rPr>
              <a:t>, Inc. and </a:t>
            </a:r>
            <a:r>
              <a:rPr lang="en-US" sz="938" err="1">
                <a:solidFill>
                  <a:schemeClr val="bg1"/>
                </a:solidFill>
                <a:latin typeface="Roboto Condensed" panose="02000000000000000000" pitchFamily="2" charset="0"/>
                <a:ea typeface="Roboto Condensed" panose="02000000000000000000" pitchFamily="2" charset="0"/>
                <a:cs typeface="Arial" panose="020B0604020202020204" pitchFamily="34" charset="0"/>
              </a:rPr>
              <a:t>Circana</a:t>
            </a:r>
            <a:r>
              <a:rPr lang="en-US" sz="938">
                <a:solidFill>
                  <a:schemeClr val="bg1"/>
                </a:solidFill>
                <a:latin typeface="Roboto Condensed" panose="02000000000000000000" pitchFamily="2" charset="0"/>
                <a:ea typeface="Roboto Condensed" panose="02000000000000000000" pitchFamily="2" charset="0"/>
                <a:cs typeface="Arial" panose="020B0604020202020204" pitchFamily="34" charset="0"/>
              </a:rPr>
              <a:t> Group, L.P. | Confidential and Proprietary.</a:t>
            </a:r>
          </a:p>
        </p:txBody>
      </p:sp>
      <p:sp>
        <p:nvSpPr>
          <p:cNvPr id="5" name="Slide Number Placeholder 5">
            <a:extLst>
              <a:ext uri="{FF2B5EF4-FFF2-40B4-BE49-F238E27FC236}">
                <a16:creationId xmlns:a16="http://schemas.microsoft.com/office/drawing/2014/main" id="{2FDB96AE-5903-F47B-5ED1-059569BCFFCC}"/>
              </a:ext>
            </a:extLst>
          </p:cNvPr>
          <p:cNvSpPr txBox="1">
            <a:spLocks/>
          </p:cNvSpPr>
          <p:nvPr userDrawn="1"/>
        </p:nvSpPr>
        <p:spPr bwMode="gray">
          <a:xfrm>
            <a:off x="11321144" y="6472238"/>
            <a:ext cx="653143" cy="342900"/>
          </a:xfrm>
          <a:prstGeom prst="rect">
            <a:avLst/>
          </a:prstGeom>
        </p:spPr>
        <p:txBody>
          <a:bodyPr anchor="ctr"/>
          <a:lstStyle>
            <a:lvl1pPr algn="r">
              <a:defRPr>
                <a:solidFill>
                  <a:schemeClr val="tx1"/>
                </a:solidFill>
              </a:defRPr>
            </a:lvl1pPr>
          </a:lstStyle>
          <a:p>
            <a:pPr marL="0" marR="0" lvl="0" indent="0" algn="r" defTabSz="870839" rtl="0" eaLnBrk="1" fontAlgn="auto" latinLnBrk="0" hangingPunct="1">
              <a:lnSpc>
                <a:spcPct val="100000"/>
              </a:lnSpc>
              <a:spcBef>
                <a:spcPts val="0"/>
              </a:spcBef>
              <a:spcAft>
                <a:spcPts val="0"/>
              </a:spcAft>
              <a:buClrTx/>
              <a:buSzTx/>
              <a:buFontTx/>
              <a:buNone/>
              <a:tabLst/>
              <a:defRPr/>
            </a:pPr>
            <a:fld id="{608A646B-FACF-4B82-BDFC-72A0DF7DA70D}" type="slidenum">
              <a:rPr kumimoji="0" lang="en-US" sz="1125" b="1" i="0" u="none" strike="noStrike" kern="1200" cap="none" spc="0" normalizeH="0" baseline="0" noProof="0" smtClean="0">
                <a:ln>
                  <a:noFill/>
                </a:ln>
                <a:solidFill>
                  <a:schemeClr val="bg1"/>
                </a:solidFill>
                <a:effectLst/>
                <a:uLnTx/>
                <a:uFillTx/>
                <a:latin typeface="Roboto Condensed" panose="02000000000000000000" pitchFamily="2" charset="0"/>
                <a:ea typeface="Roboto Condensed" panose="02000000000000000000" pitchFamily="2" charset="0"/>
                <a:cs typeface="Arial" panose="020B0604020202020204" pitchFamily="34" charset="0"/>
              </a:rPr>
              <a:pPr marL="0" marR="0" lvl="0" indent="0" algn="r" defTabSz="870839" rtl="0" eaLnBrk="1" fontAlgn="auto" latinLnBrk="0" hangingPunct="1">
                <a:lnSpc>
                  <a:spcPct val="100000"/>
                </a:lnSpc>
                <a:spcBef>
                  <a:spcPts val="0"/>
                </a:spcBef>
                <a:spcAft>
                  <a:spcPts val="0"/>
                </a:spcAft>
                <a:buClrTx/>
                <a:buSzTx/>
                <a:buFontTx/>
                <a:buNone/>
                <a:tabLst/>
                <a:defRPr/>
              </a:pPr>
              <a:t>‹#›</a:t>
            </a:fld>
            <a:endParaRPr kumimoji="0" lang="en-US" sz="1125" b="1" i="0" u="none" strike="noStrike" kern="1200" cap="none" spc="0" normalizeH="0" baseline="0" noProof="0">
              <a:ln>
                <a:noFill/>
              </a:ln>
              <a:solidFill>
                <a:schemeClr val="bg1"/>
              </a:solidFill>
              <a:effectLst/>
              <a:uLnTx/>
              <a:uFillTx/>
              <a:latin typeface="Roboto Condensed" panose="02000000000000000000" pitchFamily="2" charset="0"/>
              <a:ea typeface="Roboto Condensed" panose="02000000000000000000" pitchFamily="2" charset="0"/>
              <a:cs typeface="Arial" panose="020B0604020202020204" pitchFamily="34" charset="0"/>
            </a:endParaRPr>
          </a:p>
        </p:txBody>
      </p:sp>
      <p:pic>
        <p:nvPicPr>
          <p:cNvPr id="6" name="Picture 5" descr="A ferris wheel with colorful lights&#10;&#10;Description automatically generated with low confidence">
            <a:extLst>
              <a:ext uri="{FF2B5EF4-FFF2-40B4-BE49-F238E27FC236}">
                <a16:creationId xmlns:a16="http://schemas.microsoft.com/office/drawing/2014/main" id="{52B41421-BF34-8C06-332B-8B7573C4EAAD}"/>
              </a:ext>
            </a:extLst>
          </p:cNvPr>
          <p:cNvPicPr>
            <a:picLocks noChangeAspect="1"/>
          </p:cNvPicPr>
          <p:nvPr userDrawn="1"/>
        </p:nvPicPr>
        <p:blipFill rotWithShape="1">
          <a:blip r:embed="rId2" cstate="screen">
            <a:extLst>
              <a:ext uri="{28A0092B-C50C-407E-A947-70E740481C1C}">
                <a14:useLocalDpi xmlns:a14="http://schemas.microsoft.com/office/drawing/2010/main" val="0"/>
              </a:ext>
            </a:extLst>
          </a:blip>
          <a:srcRect l="3056" t="24306"/>
          <a:stretch/>
        </p:blipFill>
        <p:spPr>
          <a:xfrm>
            <a:off x="6622841" y="2183434"/>
            <a:ext cx="5111958" cy="3929063"/>
          </a:xfrm>
          <a:prstGeom prst="rect">
            <a:avLst/>
          </a:prstGeom>
        </p:spPr>
      </p:pic>
    </p:spTree>
    <p:extLst>
      <p:ext uri="{BB962C8B-B14F-4D97-AF65-F5344CB8AC3E}">
        <p14:creationId xmlns:p14="http://schemas.microsoft.com/office/powerpoint/2010/main" val="1313528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217714" y="0"/>
            <a:ext cx="10885714" cy="642938"/>
          </a:xfrm>
          <a:prstGeom prst="rect">
            <a:avLst/>
          </a:prstGeom>
        </p:spPr>
        <p:txBody>
          <a:bodyPr vert="horz" lIns="0" tIns="0" rIns="0" bIns="0" rtlCol="0" anchor="b" anchorCtr="0">
            <a:noAutofit/>
          </a:bodyPr>
          <a:lstStyle/>
          <a:p>
            <a:r>
              <a:rPr lang="en-US"/>
              <a:t>Click to edit Master title style</a:t>
            </a:r>
          </a:p>
        </p:txBody>
      </p:sp>
      <p:sp>
        <p:nvSpPr>
          <p:cNvPr id="3" name="Text Placeholder 2">
            <a:extLst>
              <a:ext uri="{FF2B5EF4-FFF2-40B4-BE49-F238E27FC236}">
                <a16:creationId xmlns:a16="http://schemas.microsoft.com/office/drawing/2014/main" id="{DA0F4246-94F0-4BD9-AEC9-05295B4F02BE}"/>
              </a:ext>
            </a:extLst>
          </p:cNvPr>
          <p:cNvSpPr>
            <a:spLocks noGrp="1"/>
          </p:cNvSpPr>
          <p:nvPr>
            <p:ph type="body" sz="quarter" idx="12" hasCustomPrompt="1"/>
          </p:nvPr>
        </p:nvSpPr>
        <p:spPr>
          <a:xfrm>
            <a:off x="11103429" y="0"/>
            <a:ext cx="870857" cy="642938"/>
          </a:xfrm>
          <a:prstGeom prst="rect">
            <a:avLst/>
          </a:prstGeom>
        </p:spPr>
        <p:txBody>
          <a:bodyPr vert="horz" lIns="0" tIns="0" rIns="0" bIns="0" rtlCol="0" anchor="b" anchorCtr="0">
            <a:noAutofit/>
          </a:bodyPr>
          <a:lstStyle>
            <a:lvl1pPr algn="r">
              <a:defRPr lang="en-US" sz="1875" dirty="0">
                <a:solidFill>
                  <a:srgbClr val="FF9971"/>
                </a:solidFill>
                <a:latin typeface="Poppins" panose="00000500000000000000" pitchFamily="2" charset="0"/>
                <a:ea typeface="+mj-ea"/>
                <a:cs typeface="Poppins" panose="00000500000000000000" pitchFamily="2" charset="0"/>
              </a:defRPr>
            </a:lvl1pPr>
          </a:lstStyle>
          <a:p>
            <a:pPr lvl="0">
              <a:spcBef>
                <a:spcPct val="0"/>
              </a:spcBef>
              <a:buNone/>
            </a:pPr>
            <a:r>
              <a:rPr lang="en-US"/>
              <a:t>37.0</a:t>
            </a:r>
          </a:p>
        </p:txBody>
      </p:sp>
    </p:spTree>
    <p:extLst>
      <p:ext uri="{BB962C8B-B14F-4D97-AF65-F5344CB8AC3E}">
        <p14:creationId xmlns:p14="http://schemas.microsoft.com/office/powerpoint/2010/main" val="4106977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217714" y="0"/>
            <a:ext cx="10885714" cy="642938"/>
          </a:xfrm>
          <a:prstGeom prst="rect">
            <a:avLst/>
          </a:prstGeom>
        </p:spPr>
        <p:txBody>
          <a:bodyPr vert="horz" lIns="0" tIns="0" rIns="0" bIns="0" rtlCol="0" anchor="b" anchorCtr="0">
            <a:noAutofit/>
          </a:bodyPr>
          <a:lstStyle>
            <a:lvl1pPr>
              <a:defRPr>
                <a:solidFill>
                  <a:srgbClr val="4E106F"/>
                </a:solidFill>
                <a:latin typeface="Poppins" panose="00000500000000000000" pitchFamily="2" charset="0"/>
                <a:cs typeface="Poppins" panose="00000500000000000000" pitchFamily="2" charset="0"/>
              </a:defRPr>
            </a:lvl1pPr>
          </a:lstStyle>
          <a:p>
            <a:r>
              <a:rPr lang="en-US"/>
              <a:t>Click to edit Master title style</a:t>
            </a:r>
          </a:p>
        </p:txBody>
      </p:sp>
      <p:sp>
        <p:nvSpPr>
          <p:cNvPr id="7" name="Text Placeholder 3"/>
          <p:cNvSpPr>
            <a:spLocks noGrp="1"/>
          </p:cNvSpPr>
          <p:nvPr>
            <p:ph type="body" sz="quarter" idx="11"/>
          </p:nvPr>
        </p:nvSpPr>
        <p:spPr>
          <a:xfrm>
            <a:off x="217715" y="685800"/>
            <a:ext cx="11756571" cy="228600"/>
          </a:xfrm>
          <a:prstGeom prst="rect">
            <a:avLst/>
          </a:prstGeom>
        </p:spPr>
        <p:txBody>
          <a:bodyPr lIns="0" tIns="0" anchor="ctr"/>
          <a:lstStyle>
            <a:lvl1pPr marL="0" indent="0">
              <a:buFontTx/>
              <a:buNone/>
              <a:defRPr sz="1500" b="0">
                <a:solidFill>
                  <a:srgbClr val="4E106F"/>
                </a:solidFill>
                <a:latin typeface="Poppins" panose="00000500000000000000" pitchFamily="2" charset="0"/>
                <a:cs typeface="Poppins" panose="00000500000000000000" pitchFamily="2" charset="0"/>
              </a:defRPr>
            </a:lvl1pPr>
            <a:lvl2pPr>
              <a:defRPr sz="1777"/>
            </a:lvl2pPr>
            <a:lvl3pPr>
              <a:defRPr sz="1777"/>
            </a:lvl3pPr>
            <a:lvl4pPr>
              <a:defRPr sz="1777"/>
            </a:lvl4pPr>
            <a:lvl5pPr>
              <a:defRPr sz="1777"/>
            </a:lvl5pPr>
          </a:lstStyle>
          <a:p>
            <a:pPr lvl="0"/>
            <a:r>
              <a:rPr lang="en-US"/>
              <a:t>Click to edit Master text styles</a:t>
            </a:r>
          </a:p>
        </p:txBody>
      </p:sp>
      <p:sp>
        <p:nvSpPr>
          <p:cNvPr id="3" name="Text Placeholder 2">
            <a:extLst>
              <a:ext uri="{FF2B5EF4-FFF2-40B4-BE49-F238E27FC236}">
                <a16:creationId xmlns:a16="http://schemas.microsoft.com/office/drawing/2014/main" id="{CA883FC4-4885-410A-B760-2D1D4FE65ACD}"/>
              </a:ext>
            </a:extLst>
          </p:cNvPr>
          <p:cNvSpPr>
            <a:spLocks noGrp="1"/>
          </p:cNvSpPr>
          <p:nvPr>
            <p:ph type="body" sz="quarter" idx="12" hasCustomPrompt="1"/>
          </p:nvPr>
        </p:nvSpPr>
        <p:spPr>
          <a:xfrm>
            <a:off x="11103429" y="0"/>
            <a:ext cx="870857" cy="642938"/>
          </a:xfrm>
          <a:prstGeom prst="rect">
            <a:avLst/>
          </a:prstGeom>
        </p:spPr>
        <p:txBody>
          <a:bodyPr vert="horz" lIns="0" tIns="0" rIns="0" bIns="0" rtlCol="0" anchor="b" anchorCtr="0">
            <a:noAutofit/>
          </a:bodyPr>
          <a:lstStyle>
            <a:lvl1pPr algn="r">
              <a:defRPr lang="en-US" sz="1875" dirty="0">
                <a:solidFill>
                  <a:srgbClr val="FF9971"/>
                </a:solidFill>
                <a:latin typeface="Poppins" panose="00000500000000000000" pitchFamily="2" charset="0"/>
                <a:ea typeface="+mj-ea"/>
                <a:cs typeface="Poppins" panose="00000500000000000000" pitchFamily="2" charset="0"/>
              </a:defRPr>
            </a:lvl1pPr>
          </a:lstStyle>
          <a:p>
            <a:pPr lvl="0">
              <a:spcBef>
                <a:spcPct val="0"/>
              </a:spcBef>
              <a:buNone/>
            </a:pPr>
            <a:r>
              <a:rPr lang="en-US"/>
              <a:t>37.0</a:t>
            </a:r>
          </a:p>
        </p:txBody>
      </p:sp>
    </p:spTree>
    <p:extLst>
      <p:ext uri="{BB962C8B-B14F-4D97-AF65-F5344CB8AC3E}">
        <p14:creationId xmlns:p14="http://schemas.microsoft.com/office/powerpoint/2010/main" val="2281983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SubSubheading">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217714" y="0"/>
            <a:ext cx="10885714" cy="642938"/>
          </a:xfrm>
          <a:prstGeom prst="rect">
            <a:avLst/>
          </a:prstGeom>
        </p:spPr>
        <p:txBody>
          <a:bodyPr vert="horz" lIns="0" tIns="0" rIns="0" bIns="0" rtlCol="0" anchor="b" anchorCtr="0">
            <a:noAutofit/>
          </a:bodyPr>
          <a:lstStyle>
            <a:lvl1pPr>
              <a:defRPr>
                <a:solidFill>
                  <a:srgbClr val="4E106F"/>
                </a:solidFill>
                <a:latin typeface="Poppins" panose="00000500000000000000" pitchFamily="2" charset="0"/>
                <a:cs typeface="Poppins" panose="00000500000000000000" pitchFamily="2" charset="0"/>
              </a:defRPr>
            </a:lvl1pPr>
          </a:lstStyle>
          <a:p>
            <a:r>
              <a:rPr lang="en-US"/>
              <a:t>Click to edit Master title style</a:t>
            </a:r>
          </a:p>
        </p:txBody>
      </p:sp>
      <p:sp>
        <p:nvSpPr>
          <p:cNvPr id="7" name="Text Placeholder 3"/>
          <p:cNvSpPr>
            <a:spLocks noGrp="1"/>
          </p:cNvSpPr>
          <p:nvPr>
            <p:ph type="body" sz="quarter" idx="11"/>
          </p:nvPr>
        </p:nvSpPr>
        <p:spPr>
          <a:xfrm>
            <a:off x="217715" y="685800"/>
            <a:ext cx="11756571" cy="228600"/>
          </a:xfrm>
          <a:prstGeom prst="rect">
            <a:avLst/>
          </a:prstGeom>
        </p:spPr>
        <p:txBody>
          <a:bodyPr lIns="0" tIns="0" anchor="ctr"/>
          <a:lstStyle>
            <a:lvl1pPr marL="0" indent="0">
              <a:buFontTx/>
              <a:buNone/>
              <a:defRPr sz="1500" b="0">
                <a:solidFill>
                  <a:srgbClr val="4E106F"/>
                </a:solidFill>
                <a:latin typeface="Poppins" panose="00000500000000000000" pitchFamily="2" charset="0"/>
                <a:cs typeface="Poppins" panose="00000500000000000000" pitchFamily="2" charset="0"/>
              </a:defRPr>
            </a:lvl1pPr>
            <a:lvl2pPr>
              <a:defRPr sz="1777"/>
            </a:lvl2pPr>
            <a:lvl3pPr>
              <a:defRPr sz="1777"/>
            </a:lvl3pPr>
            <a:lvl4pPr>
              <a:defRPr sz="1777"/>
            </a:lvl4pPr>
            <a:lvl5pPr>
              <a:defRPr sz="1777"/>
            </a:lvl5pPr>
          </a:lstStyle>
          <a:p>
            <a:pPr lvl="0"/>
            <a:r>
              <a:rPr lang="en-US"/>
              <a:t>Click to edit Master text styles</a:t>
            </a:r>
          </a:p>
        </p:txBody>
      </p:sp>
      <p:sp>
        <p:nvSpPr>
          <p:cNvPr id="3" name="Text Placeholder 2">
            <a:extLst>
              <a:ext uri="{FF2B5EF4-FFF2-40B4-BE49-F238E27FC236}">
                <a16:creationId xmlns:a16="http://schemas.microsoft.com/office/drawing/2014/main" id="{CA883FC4-4885-410A-B760-2D1D4FE65ACD}"/>
              </a:ext>
            </a:extLst>
          </p:cNvPr>
          <p:cNvSpPr>
            <a:spLocks noGrp="1"/>
          </p:cNvSpPr>
          <p:nvPr>
            <p:ph type="body" sz="quarter" idx="12" hasCustomPrompt="1"/>
          </p:nvPr>
        </p:nvSpPr>
        <p:spPr>
          <a:xfrm>
            <a:off x="11103429" y="0"/>
            <a:ext cx="870857" cy="642938"/>
          </a:xfrm>
          <a:prstGeom prst="rect">
            <a:avLst/>
          </a:prstGeom>
        </p:spPr>
        <p:txBody>
          <a:bodyPr vert="horz" lIns="0" tIns="0" rIns="0" bIns="0" rtlCol="0" anchor="b" anchorCtr="0">
            <a:noAutofit/>
          </a:bodyPr>
          <a:lstStyle>
            <a:lvl1pPr algn="r">
              <a:defRPr lang="en-US" sz="1875" dirty="0">
                <a:solidFill>
                  <a:srgbClr val="FF9971"/>
                </a:solidFill>
                <a:latin typeface="Poppins" panose="00000500000000000000" pitchFamily="2" charset="0"/>
                <a:ea typeface="+mj-ea"/>
                <a:cs typeface="Poppins" panose="00000500000000000000" pitchFamily="2" charset="0"/>
              </a:defRPr>
            </a:lvl1pPr>
          </a:lstStyle>
          <a:p>
            <a:pPr lvl="0">
              <a:spcBef>
                <a:spcPct val="0"/>
              </a:spcBef>
              <a:buNone/>
            </a:pPr>
            <a:r>
              <a:rPr lang="en-US"/>
              <a:t>37.0</a:t>
            </a:r>
          </a:p>
        </p:txBody>
      </p:sp>
      <p:sp>
        <p:nvSpPr>
          <p:cNvPr id="2" name="Text Placeholder 3">
            <a:extLst>
              <a:ext uri="{FF2B5EF4-FFF2-40B4-BE49-F238E27FC236}">
                <a16:creationId xmlns:a16="http://schemas.microsoft.com/office/drawing/2014/main" id="{68C6C7C4-8015-8B39-6BF6-0EFDC82208C9}"/>
              </a:ext>
            </a:extLst>
          </p:cNvPr>
          <p:cNvSpPr>
            <a:spLocks noGrp="1"/>
          </p:cNvSpPr>
          <p:nvPr>
            <p:ph type="body" sz="quarter" idx="13"/>
          </p:nvPr>
        </p:nvSpPr>
        <p:spPr>
          <a:xfrm>
            <a:off x="217715" y="957263"/>
            <a:ext cx="11756571" cy="228600"/>
          </a:xfrm>
          <a:prstGeom prst="rect">
            <a:avLst/>
          </a:prstGeom>
        </p:spPr>
        <p:txBody>
          <a:bodyPr lIns="0" tIns="0" anchor="ctr"/>
          <a:lstStyle>
            <a:lvl1pPr marL="0" indent="0">
              <a:buFontTx/>
              <a:buNone/>
              <a:defRPr sz="1313" b="0">
                <a:solidFill>
                  <a:srgbClr val="4E106F"/>
                </a:solidFill>
                <a:latin typeface="Poppins" panose="00000500000000000000" pitchFamily="2" charset="0"/>
                <a:cs typeface="Poppins" panose="00000500000000000000" pitchFamily="2" charset="0"/>
              </a:defRPr>
            </a:lvl1pPr>
            <a:lvl2pPr>
              <a:defRPr sz="1777"/>
            </a:lvl2pPr>
            <a:lvl3pPr>
              <a:defRPr sz="1777"/>
            </a:lvl3pPr>
            <a:lvl4pPr>
              <a:defRPr sz="1777"/>
            </a:lvl4pPr>
            <a:lvl5pPr>
              <a:defRPr sz="1777"/>
            </a:lvl5pPr>
          </a:lstStyle>
          <a:p>
            <a:pPr lvl="0"/>
            <a:r>
              <a:rPr lang="en-US"/>
              <a:t>Click to edit Master text styles</a:t>
            </a:r>
          </a:p>
        </p:txBody>
      </p:sp>
    </p:spTree>
    <p:extLst>
      <p:ext uri="{BB962C8B-B14F-4D97-AF65-F5344CB8AC3E}">
        <p14:creationId xmlns:p14="http://schemas.microsoft.com/office/powerpoint/2010/main" val="1751524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10" name="Straight Connector 9"/>
          <p:cNvCxnSpPr/>
          <p:nvPr userDrawn="1"/>
        </p:nvCxnSpPr>
        <p:spPr>
          <a:xfrm>
            <a:off x="217715" y="642938"/>
            <a:ext cx="11756571" cy="1588"/>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217715" y="0"/>
            <a:ext cx="11756571" cy="642938"/>
          </a:xfrm>
          <a:prstGeom prst="rect">
            <a:avLst/>
          </a:prstGeom>
        </p:spPr>
        <p:txBody>
          <a:bodyPr vert="horz" lIns="0" tIns="0" rIns="0" bIns="0" rtlCol="0" anchor="b" anchorCtr="0">
            <a:noAutofit/>
          </a:bodyPr>
          <a:lstStyle/>
          <a:p>
            <a:r>
              <a:rPr lang="en-US"/>
              <a:t>Click to edit Master title style</a:t>
            </a:r>
          </a:p>
        </p:txBody>
      </p:sp>
      <p:sp>
        <p:nvSpPr>
          <p:cNvPr id="13" name="TextBox 12"/>
          <p:cNvSpPr txBox="1"/>
          <p:nvPr userDrawn="1"/>
        </p:nvSpPr>
        <p:spPr bwMode="gray">
          <a:xfrm>
            <a:off x="7315200" y="6525353"/>
            <a:ext cx="4354286" cy="236668"/>
          </a:xfrm>
          <a:prstGeom prst="rect">
            <a:avLst/>
          </a:prstGeom>
          <a:noFill/>
        </p:spPr>
        <p:txBody>
          <a:bodyPr wrap="square" lIns="0" rtlCol="0" anchor="ctr">
            <a:spAutoFit/>
          </a:bodyPr>
          <a:lstStyle/>
          <a:p>
            <a:pPr algn="r"/>
            <a:r>
              <a:rPr lang="en-US" sz="938">
                <a:solidFill>
                  <a:srgbClr val="000000"/>
                </a:solidFill>
                <a:latin typeface="Roboto Condensed" panose="02000000000000000000" pitchFamily="2" charset="0"/>
                <a:ea typeface="Roboto Condensed" panose="02000000000000000000" pitchFamily="2" charset="0"/>
                <a:cs typeface="Arial" panose="020B0604020202020204" pitchFamily="34" charset="0"/>
              </a:rPr>
              <a:t>© 2023 </a:t>
            </a:r>
            <a:r>
              <a:rPr lang="en-US" sz="938" err="1">
                <a:solidFill>
                  <a:srgbClr val="000000"/>
                </a:solidFill>
                <a:latin typeface="Roboto Condensed" panose="02000000000000000000" pitchFamily="2" charset="0"/>
                <a:ea typeface="Roboto Condensed" panose="02000000000000000000" pitchFamily="2" charset="0"/>
                <a:cs typeface="Arial" panose="020B0604020202020204" pitchFamily="34" charset="0"/>
              </a:rPr>
              <a:t>Circana</a:t>
            </a:r>
            <a:r>
              <a:rPr lang="en-US" sz="938">
                <a:solidFill>
                  <a:srgbClr val="000000"/>
                </a:solidFill>
                <a:latin typeface="Roboto Condensed" panose="02000000000000000000" pitchFamily="2" charset="0"/>
                <a:ea typeface="Roboto Condensed" panose="02000000000000000000" pitchFamily="2" charset="0"/>
                <a:cs typeface="Arial" panose="020B0604020202020204" pitchFamily="34" charset="0"/>
              </a:rPr>
              <a:t>, Inc. and </a:t>
            </a:r>
            <a:r>
              <a:rPr lang="en-US" sz="938" err="1">
                <a:solidFill>
                  <a:srgbClr val="000000"/>
                </a:solidFill>
                <a:latin typeface="Roboto Condensed" panose="02000000000000000000" pitchFamily="2" charset="0"/>
                <a:ea typeface="Roboto Condensed" panose="02000000000000000000" pitchFamily="2" charset="0"/>
                <a:cs typeface="Arial" panose="020B0604020202020204" pitchFamily="34" charset="0"/>
              </a:rPr>
              <a:t>Circana</a:t>
            </a:r>
            <a:r>
              <a:rPr lang="en-US" sz="938">
                <a:solidFill>
                  <a:srgbClr val="000000"/>
                </a:solidFill>
                <a:latin typeface="Roboto Condensed" panose="02000000000000000000" pitchFamily="2" charset="0"/>
                <a:ea typeface="Roboto Condensed" panose="02000000000000000000" pitchFamily="2" charset="0"/>
                <a:cs typeface="Arial" panose="020B0604020202020204" pitchFamily="34" charset="0"/>
              </a:rPr>
              <a:t> Group, L.P. | Confidential and Proprietary.</a:t>
            </a:r>
          </a:p>
        </p:txBody>
      </p:sp>
      <p:sp>
        <p:nvSpPr>
          <p:cNvPr id="14" name="Slide Number Placeholder 5"/>
          <p:cNvSpPr txBox="1">
            <a:spLocks/>
          </p:cNvSpPr>
          <p:nvPr userDrawn="1"/>
        </p:nvSpPr>
        <p:spPr bwMode="gray">
          <a:xfrm>
            <a:off x="11321144" y="6472238"/>
            <a:ext cx="653143" cy="342900"/>
          </a:xfrm>
          <a:prstGeom prst="rect">
            <a:avLst/>
          </a:prstGeom>
        </p:spPr>
        <p:txBody>
          <a:bodyPr anchor="ctr"/>
          <a:lstStyle>
            <a:lvl1pPr algn="r">
              <a:defRPr>
                <a:solidFill>
                  <a:schemeClr val="tx1"/>
                </a:solidFill>
              </a:defRPr>
            </a:lvl1pPr>
          </a:lstStyle>
          <a:p>
            <a:pPr marL="0" marR="0" lvl="0" indent="0" algn="r" defTabSz="870839" rtl="0" eaLnBrk="1" fontAlgn="auto" latinLnBrk="0" hangingPunct="1">
              <a:lnSpc>
                <a:spcPct val="100000"/>
              </a:lnSpc>
              <a:spcBef>
                <a:spcPts val="0"/>
              </a:spcBef>
              <a:spcAft>
                <a:spcPts val="0"/>
              </a:spcAft>
              <a:buClrTx/>
              <a:buSzTx/>
              <a:buFontTx/>
              <a:buNone/>
              <a:tabLst/>
              <a:defRPr/>
            </a:pPr>
            <a:fld id="{608A646B-FACF-4B82-BDFC-72A0DF7DA70D}" type="slidenum">
              <a:rPr kumimoji="0" lang="en-US" sz="1125" b="1" i="0" u="none" strike="noStrike" kern="1200" cap="none" spc="0" normalizeH="0" baseline="0" noProof="0" smtClean="0">
                <a:ln>
                  <a:noFill/>
                </a:ln>
                <a:solidFill>
                  <a:srgbClr val="000000"/>
                </a:solidFill>
                <a:effectLst/>
                <a:uLnTx/>
                <a:uFillTx/>
                <a:latin typeface="Roboto Condensed" panose="02000000000000000000" pitchFamily="2" charset="0"/>
                <a:ea typeface="Roboto Condensed" panose="02000000000000000000" pitchFamily="2" charset="0"/>
                <a:cs typeface="Arial" panose="020B0604020202020204" pitchFamily="34" charset="0"/>
              </a:rPr>
              <a:pPr marL="0" marR="0" lvl="0" indent="0" algn="r" defTabSz="870839" rtl="0" eaLnBrk="1" fontAlgn="auto" latinLnBrk="0" hangingPunct="1">
                <a:lnSpc>
                  <a:spcPct val="100000"/>
                </a:lnSpc>
                <a:spcBef>
                  <a:spcPts val="0"/>
                </a:spcBef>
                <a:spcAft>
                  <a:spcPts val="0"/>
                </a:spcAft>
                <a:buClrTx/>
                <a:buSzTx/>
                <a:buFontTx/>
                <a:buNone/>
                <a:tabLst/>
                <a:defRPr/>
              </a:pPr>
              <a:t>‹#›</a:t>
            </a:fld>
            <a:endParaRPr kumimoji="0" lang="en-US" sz="1125" b="1" i="0" u="none" strike="noStrike" kern="1200" cap="none" spc="0" normalizeH="0" baseline="0" noProof="0">
              <a:ln>
                <a:noFill/>
              </a:ln>
              <a:solidFill>
                <a:srgbClr val="000000"/>
              </a:solidFill>
              <a:effectLst/>
              <a:uLnTx/>
              <a:uFillTx/>
              <a:latin typeface="Roboto Condensed" panose="02000000000000000000" pitchFamily="2" charset="0"/>
              <a:ea typeface="Roboto Condensed" panose="02000000000000000000" pitchFamily="2" charset="0"/>
              <a:cs typeface="Arial" panose="020B0604020202020204" pitchFamily="34" charset="0"/>
            </a:endParaRPr>
          </a:p>
        </p:txBody>
      </p:sp>
      <p:pic>
        <p:nvPicPr>
          <p:cNvPr id="2" name="Picture 1">
            <a:extLst>
              <a:ext uri="{FF2B5EF4-FFF2-40B4-BE49-F238E27FC236}">
                <a16:creationId xmlns:a16="http://schemas.microsoft.com/office/drawing/2014/main" id="{CA3DDB89-7DFC-1C6F-B9B0-0C878803B288}"/>
              </a:ext>
            </a:extLst>
          </p:cNvPr>
          <p:cNvPicPr>
            <a:picLocks noChangeAspect="1"/>
          </p:cNvPicPr>
          <p:nvPr userDrawn="1"/>
        </p:nvPicPr>
        <p:blipFill rotWithShape="1">
          <a:blip r:embed="rId8" cstate="screen">
            <a:extLst>
              <a:ext uri="{28A0092B-C50C-407E-A947-70E740481C1C}">
                <a14:useLocalDpi xmlns:a14="http://schemas.microsoft.com/office/drawing/2010/main" val="0"/>
              </a:ext>
            </a:extLst>
          </a:blip>
          <a:srcRect l="8499" t="19409" r="8578" b="21169"/>
          <a:stretch/>
        </p:blipFill>
        <p:spPr>
          <a:xfrm>
            <a:off x="217714" y="6472238"/>
            <a:ext cx="1187288" cy="342900"/>
          </a:xfrm>
          <a:prstGeom prst="rect">
            <a:avLst/>
          </a:prstGeom>
        </p:spPr>
      </p:pic>
    </p:spTree>
    <p:extLst>
      <p:ext uri="{BB962C8B-B14F-4D97-AF65-F5344CB8AC3E}">
        <p14:creationId xmlns:p14="http://schemas.microsoft.com/office/powerpoint/2010/main" val="1324449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lgn="l" defTabSz="1161120" rtl="0" eaLnBrk="1" latinLnBrk="0" hangingPunct="1">
        <a:spcBef>
          <a:spcPct val="0"/>
        </a:spcBef>
        <a:buNone/>
        <a:defRPr sz="1875" kern="1200">
          <a:solidFill>
            <a:srgbClr val="4E106F"/>
          </a:solidFill>
          <a:latin typeface="Poppins" panose="00000500000000000000" pitchFamily="2" charset="0"/>
          <a:ea typeface="+mj-ea"/>
          <a:cs typeface="Poppins" panose="00000500000000000000" pitchFamily="2" charset="0"/>
        </a:defRPr>
      </a:lvl1pPr>
    </p:titleStyle>
    <p:bodyStyle>
      <a:lvl1pPr marL="288265" indent="-219425" algn="l" defTabSz="1161120" rtl="0" eaLnBrk="1" latinLnBrk="0" hangingPunct="1">
        <a:lnSpc>
          <a:spcPct val="100000"/>
        </a:lnSpc>
        <a:spcBef>
          <a:spcPts val="0"/>
        </a:spcBef>
        <a:spcAft>
          <a:spcPts val="0"/>
        </a:spcAft>
        <a:buClr>
          <a:schemeClr val="accent2"/>
        </a:buClr>
        <a:buFont typeface="Arial" pitchFamily="34" charset="0"/>
        <a:buChar char="•"/>
        <a:defRPr sz="2287" kern="1200">
          <a:solidFill>
            <a:schemeClr val="tx1"/>
          </a:solidFill>
          <a:latin typeface="+mn-lt"/>
          <a:ea typeface="+mn-ea"/>
          <a:cs typeface="+mn-cs"/>
        </a:defRPr>
      </a:lvl1pPr>
      <a:lvl2pPr marL="729730" indent="-219425" algn="l" defTabSz="1161120" rtl="0" eaLnBrk="1" latinLnBrk="0" hangingPunct="1">
        <a:lnSpc>
          <a:spcPct val="100000"/>
        </a:lnSpc>
        <a:spcBef>
          <a:spcPts val="0"/>
        </a:spcBef>
        <a:spcAft>
          <a:spcPts val="0"/>
        </a:spcAft>
        <a:buClr>
          <a:schemeClr val="accent2"/>
        </a:buClr>
        <a:buFont typeface="Arial" pitchFamily="34" charset="0"/>
        <a:buChar char="–"/>
        <a:defRPr sz="2287" kern="1200">
          <a:solidFill>
            <a:schemeClr val="tx1"/>
          </a:solidFill>
          <a:latin typeface="+mn-lt"/>
          <a:ea typeface="+mn-ea"/>
          <a:cs typeface="+mn-cs"/>
        </a:defRPr>
      </a:lvl2pPr>
      <a:lvl3pPr marL="1147009" indent="-219425" algn="l" defTabSz="2683072" rtl="0" eaLnBrk="1" latinLnBrk="0" hangingPunct="1">
        <a:lnSpc>
          <a:spcPct val="100000"/>
        </a:lnSpc>
        <a:spcBef>
          <a:spcPts val="0"/>
        </a:spcBef>
        <a:spcAft>
          <a:spcPts val="0"/>
        </a:spcAft>
        <a:buClr>
          <a:schemeClr val="accent2"/>
        </a:buClr>
        <a:buSzPct val="80000"/>
        <a:buFont typeface="Courier New"/>
        <a:buChar char="o"/>
        <a:defRPr sz="2287" kern="1200">
          <a:solidFill>
            <a:schemeClr val="tx1"/>
          </a:solidFill>
          <a:latin typeface="+mn-lt"/>
          <a:ea typeface="+mn-ea"/>
          <a:cs typeface="+mn-cs"/>
        </a:defRPr>
      </a:lvl3pPr>
      <a:lvl4pPr marL="2031958" indent="-290279" algn="l" defTabSz="1161120" rtl="0" eaLnBrk="1" latinLnBrk="0" hangingPunct="1">
        <a:lnSpc>
          <a:spcPts val="2287"/>
        </a:lnSpc>
        <a:spcBef>
          <a:spcPct val="20000"/>
        </a:spcBef>
        <a:buClr>
          <a:schemeClr val="accent2"/>
        </a:buClr>
        <a:buFont typeface="Arial" pitchFamily="34" charset="0"/>
        <a:buChar char="–"/>
        <a:defRPr sz="1523" kern="1200">
          <a:solidFill>
            <a:schemeClr val="tx1"/>
          </a:solidFill>
          <a:latin typeface="+mn-lt"/>
          <a:ea typeface="+mn-ea"/>
          <a:cs typeface="+mn-cs"/>
        </a:defRPr>
      </a:lvl4pPr>
      <a:lvl5pPr marL="2612517" indent="-290279" algn="l" defTabSz="1161120" rtl="0" eaLnBrk="1" latinLnBrk="0" hangingPunct="1">
        <a:lnSpc>
          <a:spcPts val="2287"/>
        </a:lnSpc>
        <a:spcBef>
          <a:spcPct val="20000"/>
        </a:spcBef>
        <a:buClr>
          <a:schemeClr val="accent2"/>
        </a:buClr>
        <a:buFont typeface="Arial" pitchFamily="34" charset="0"/>
        <a:buChar char="•"/>
        <a:defRPr sz="1523" kern="1200">
          <a:solidFill>
            <a:schemeClr val="tx1"/>
          </a:solidFill>
          <a:latin typeface="+mn-lt"/>
          <a:ea typeface="+mn-ea"/>
          <a:cs typeface="+mn-cs"/>
        </a:defRPr>
      </a:lvl5pPr>
      <a:lvl6pPr marL="3193078" indent="-290279" algn="l" defTabSz="1161120" rtl="0" eaLnBrk="1" latinLnBrk="0" hangingPunct="1">
        <a:spcBef>
          <a:spcPct val="20000"/>
        </a:spcBef>
        <a:buFont typeface="Arial" pitchFamily="34" charset="0"/>
        <a:buChar char="•"/>
        <a:defRPr sz="2540" kern="1200">
          <a:solidFill>
            <a:schemeClr val="tx1"/>
          </a:solidFill>
          <a:latin typeface="+mn-lt"/>
          <a:ea typeface="+mn-ea"/>
          <a:cs typeface="+mn-cs"/>
        </a:defRPr>
      </a:lvl6pPr>
      <a:lvl7pPr marL="3773637" indent="-290279" algn="l" defTabSz="1161120" rtl="0" eaLnBrk="1" latinLnBrk="0" hangingPunct="1">
        <a:spcBef>
          <a:spcPct val="20000"/>
        </a:spcBef>
        <a:buFont typeface="Arial" pitchFamily="34" charset="0"/>
        <a:buChar char="•"/>
        <a:defRPr sz="2540" kern="1200">
          <a:solidFill>
            <a:schemeClr val="tx1"/>
          </a:solidFill>
          <a:latin typeface="+mn-lt"/>
          <a:ea typeface="+mn-ea"/>
          <a:cs typeface="+mn-cs"/>
        </a:defRPr>
      </a:lvl7pPr>
      <a:lvl8pPr marL="4354196" indent="-290279" algn="l" defTabSz="1161120" rtl="0" eaLnBrk="1" latinLnBrk="0" hangingPunct="1">
        <a:spcBef>
          <a:spcPct val="20000"/>
        </a:spcBef>
        <a:buFont typeface="Arial" pitchFamily="34" charset="0"/>
        <a:buChar char="•"/>
        <a:defRPr sz="2540" kern="1200">
          <a:solidFill>
            <a:schemeClr val="tx1"/>
          </a:solidFill>
          <a:latin typeface="+mn-lt"/>
          <a:ea typeface="+mn-ea"/>
          <a:cs typeface="+mn-cs"/>
        </a:defRPr>
      </a:lvl8pPr>
      <a:lvl9pPr marL="4934755" indent="-290279" algn="l" defTabSz="1161120" rtl="0" eaLnBrk="1" latinLnBrk="0" hangingPunct="1">
        <a:spcBef>
          <a:spcPct val="20000"/>
        </a:spcBef>
        <a:buFont typeface="Arial" pitchFamily="34" charset="0"/>
        <a:buChar char="•"/>
        <a:defRPr sz="2540" kern="1200">
          <a:solidFill>
            <a:schemeClr val="tx1"/>
          </a:solidFill>
          <a:latin typeface="+mn-lt"/>
          <a:ea typeface="+mn-ea"/>
          <a:cs typeface="+mn-cs"/>
        </a:defRPr>
      </a:lvl9pPr>
    </p:bodyStyle>
    <p:otherStyle>
      <a:defPPr>
        <a:defRPr lang="en-US"/>
      </a:defPPr>
      <a:lvl1pPr marL="0" algn="l" defTabSz="1161120" rtl="0" eaLnBrk="1" latinLnBrk="0" hangingPunct="1">
        <a:defRPr sz="2287" kern="1200">
          <a:solidFill>
            <a:schemeClr val="tx1"/>
          </a:solidFill>
          <a:latin typeface="+mn-lt"/>
          <a:ea typeface="+mn-ea"/>
          <a:cs typeface="+mn-cs"/>
        </a:defRPr>
      </a:lvl1pPr>
      <a:lvl2pPr marL="580559" algn="l" defTabSz="1161120" rtl="0" eaLnBrk="1" latinLnBrk="0" hangingPunct="1">
        <a:defRPr sz="2287" kern="1200">
          <a:solidFill>
            <a:schemeClr val="tx1"/>
          </a:solidFill>
          <a:latin typeface="+mn-lt"/>
          <a:ea typeface="+mn-ea"/>
          <a:cs typeface="+mn-cs"/>
        </a:defRPr>
      </a:lvl2pPr>
      <a:lvl3pPr marL="1161120" algn="l" defTabSz="1161120" rtl="0" eaLnBrk="1" latinLnBrk="0" hangingPunct="1">
        <a:defRPr sz="2287" kern="1200">
          <a:solidFill>
            <a:schemeClr val="tx1"/>
          </a:solidFill>
          <a:latin typeface="+mn-lt"/>
          <a:ea typeface="+mn-ea"/>
          <a:cs typeface="+mn-cs"/>
        </a:defRPr>
      </a:lvl3pPr>
      <a:lvl4pPr marL="1741678" algn="l" defTabSz="1161120" rtl="0" eaLnBrk="1" latinLnBrk="0" hangingPunct="1">
        <a:defRPr sz="2287" kern="1200">
          <a:solidFill>
            <a:schemeClr val="tx1"/>
          </a:solidFill>
          <a:latin typeface="+mn-lt"/>
          <a:ea typeface="+mn-ea"/>
          <a:cs typeface="+mn-cs"/>
        </a:defRPr>
      </a:lvl4pPr>
      <a:lvl5pPr marL="2322237" algn="l" defTabSz="1161120" rtl="0" eaLnBrk="1" latinLnBrk="0" hangingPunct="1">
        <a:defRPr sz="2287" kern="1200">
          <a:solidFill>
            <a:schemeClr val="tx1"/>
          </a:solidFill>
          <a:latin typeface="+mn-lt"/>
          <a:ea typeface="+mn-ea"/>
          <a:cs typeface="+mn-cs"/>
        </a:defRPr>
      </a:lvl5pPr>
      <a:lvl6pPr marL="2902797" algn="l" defTabSz="1161120" rtl="0" eaLnBrk="1" latinLnBrk="0" hangingPunct="1">
        <a:defRPr sz="2287" kern="1200">
          <a:solidFill>
            <a:schemeClr val="tx1"/>
          </a:solidFill>
          <a:latin typeface="+mn-lt"/>
          <a:ea typeface="+mn-ea"/>
          <a:cs typeface="+mn-cs"/>
        </a:defRPr>
      </a:lvl6pPr>
      <a:lvl7pPr marL="3483358" algn="l" defTabSz="1161120" rtl="0" eaLnBrk="1" latinLnBrk="0" hangingPunct="1">
        <a:defRPr sz="2287" kern="1200">
          <a:solidFill>
            <a:schemeClr val="tx1"/>
          </a:solidFill>
          <a:latin typeface="+mn-lt"/>
          <a:ea typeface="+mn-ea"/>
          <a:cs typeface="+mn-cs"/>
        </a:defRPr>
      </a:lvl7pPr>
      <a:lvl8pPr marL="4063917" algn="l" defTabSz="1161120" rtl="0" eaLnBrk="1" latinLnBrk="0" hangingPunct="1">
        <a:defRPr sz="2287" kern="1200">
          <a:solidFill>
            <a:schemeClr val="tx1"/>
          </a:solidFill>
          <a:latin typeface="+mn-lt"/>
          <a:ea typeface="+mn-ea"/>
          <a:cs typeface="+mn-cs"/>
        </a:defRPr>
      </a:lvl8pPr>
      <a:lvl9pPr marL="4644475" algn="l" defTabSz="1161120" rtl="0" eaLnBrk="1" latinLnBrk="0" hangingPunct="1">
        <a:defRPr sz="228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Visio_Drawing5.vsdx"/><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5.emf"/></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Visio_Drawing6.vsdx"/><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C7C00B1-E985-E5B4-CC91-0E51A3C427E6}"/>
              </a:ext>
            </a:extLst>
          </p:cNvPr>
          <p:cNvSpPr>
            <a:spLocks noGrp="1"/>
          </p:cNvSpPr>
          <p:nvPr>
            <p:ph type="body" sz="quarter" idx="10"/>
          </p:nvPr>
        </p:nvSpPr>
        <p:spPr/>
        <p:txBody>
          <a:bodyPr/>
          <a:lstStyle/>
          <a:p>
            <a:r>
              <a:rPr lang="en-US"/>
              <a:t>Outlet</a:t>
            </a:r>
          </a:p>
        </p:txBody>
      </p:sp>
      <p:sp>
        <p:nvSpPr>
          <p:cNvPr id="3" name="Title 2">
            <a:extLst>
              <a:ext uri="{FF2B5EF4-FFF2-40B4-BE49-F238E27FC236}">
                <a16:creationId xmlns:a16="http://schemas.microsoft.com/office/drawing/2014/main" id="{E8F2828B-4DF7-FB93-DCC1-F8076540128F}"/>
              </a:ext>
            </a:extLst>
          </p:cNvPr>
          <p:cNvSpPr>
            <a:spLocks noGrp="1"/>
          </p:cNvSpPr>
          <p:nvPr>
            <p:ph type="ctrTitle"/>
          </p:nvPr>
        </p:nvSpPr>
        <p:spPr/>
        <p:txBody>
          <a:bodyPr/>
          <a:lstStyle/>
          <a:p>
            <a:r>
              <a:rPr lang="en-US"/>
              <a:t>Drug</a:t>
            </a:r>
          </a:p>
        </p:txBody>
      </p:sp>
    </p:spTree>
    <p:extLst>
      <p:ext uri="{BB962C8B-B14F-4D97-AF65-F5344CB8AC3E}">
        <p14:creationId xmlns:p14="http://schemas.microsoft.com/office/powerpoint/2010/main" val="3416095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D98FE-4C08-44D4-AF94-11DA32DB2E93}"/>
              </a:ext>
            </a:extLst>
          </p:cNvPr>
          <p:cNvSpPr>
            <a:spLocks noGrp="1"/>
          </p:cNvSpPr>
          <p:nvPr>
            <p:ph type="title"/>
          </p:nvPr>
        </p:nvSpPr>
        <p:spPr/>
        <p:txBody>
          <a:bodyPr/>
          <a:lstStyle/>
          <a:p>
            <a:r>
              <a:rPr lang="en-US"/>
              <a:t>Rite Aid</a:t>
            </a:r>
          </a:p>
        </p:txBody>
      </p:sp>
      <p:sp>
        <p:nvSpPr>
          <p:cNvPr id="5" name="Text Placeholder 4">
            <a:extLst>
              <a:ext uri="{FF2B5EF4-FFF2-40B4-BE49-F238E27FC236}">
                <a16:creationId xmlns:a16="http://schemas.microsoft.com/office/drawing/2014/main" id="{B0A09E26-369C-4928-9344-A323A12286F5}"/>
              </a:ext>
            </a:extLst>
          </p:cNvPr>
          <p:cNvSpPr>
            <a:spLocks noGrp="1"/>
          </p:cNvSpPr>
          <p:nvPr>
            <p:ph type="body" sz="quarter" idx="12"/>
          </p:nvPr>
        </p:nvSpPr>
        <p:spPr/>
        <p:txBody>
          <a:bodyPr/>
          <a:lstStyle/>
          <a:p>
            <a:pPr marL="68841" indent="0">
              <a:buNone/>
            </a:pPr>
            <a:r>
              <a:rPr lang="en-US"/>
              <a:t>37.0</a:t>
            </a:r>
          </a:p>
        </p:txBody>
      </p:sp>
      <p:sp>
        <p:nvSpPr>
          <p:cNvPr id="9" name="Text Box 38">
            <a:extLst>
              <a:ext uri="{FF2B5EF4-FFF2-40B4-BE49-F238E27FC236}">
                <a16:creationId xmlns:a16="http://schemas.microsoft.com/office/drawing/2014/main" id="{EA9B8CFF-991E-FF96-2A9F-44E8D02B7DEF}"/>
              </a:ext>
            </a:extLst>
          </p:cNvPr>
          <p:cNvSpPr txBox="1">
            <a:spLocks noChangeArrowheads="1"/>
          </p:cNvSpPr>
          <p:nvPr/>
        </p:nvSpPr>
        <p:spPr bwMode="auto">
          <a:xfrm>
            <a:off x="309562" y="5593149"/>
            <a:ext cx="6000750" cy="836227"/>
          </a:xfrm>
          <a:prstGeom prst="rect">
            <a:avLst/>
          </a:prstGeom>
          <a:solidFill>
            <a:schemeClr val="bg1"/>
          </a:solidFill>
          <a:ln w="22225">
            <a:solidFill>
              <a:schemeClr val="accent1"/>
            </a:solidFill>
            <a:miter lim="800000"/>
            <a:headEnd/>
            <a:tailEnd/>
          </a:ln>
        </p:spPr>
        <p:txBody>
          <a:bodyPr wrap="square">
            <a:noAutofit/>
          </a:bodyPr>
          <a:lstStyle/>
          <a:p>
            <a:pPr defTabSz="857250"/>
            <a:r>
              <a:rPr lang="en-US" sz="938" b="1">
                <a:solidFill>
                  <a:srgbClr val="616365"/>
                </a:solidFill>
                <a:latin typeface="Arial" panose="020B0604020202020204"/>
              </a:rPr>
              <a:t>Please Note:</a:t>
            </a:r>
          </a:p>
          <a:p>
            <a:pPr marL="214313" indent="-214313" defTabSz="857250"/>
            <a:r>
              <a:rPr lang="en-US" sz="938">
                <a:solidFill>
                  <a:srgbClr val="616365"/>
                </a:solidFill>
                <a:latin typeface="Arial" panose="020B0604020202020204"/>
              </a:rPr>
              <a:t>*	Bartell's stores are not included in CRMA data prior to 07/26/2020</a:t>
            </a:r>
            <a:r>
              <a:rPr lang="en-US" sz="938">
                <a:solidFill>
                  <a:srgbClr val="616365"/>
                </a:solidFill>
                <a:latin typeface="Arial" panose="020B0604020202020204" pitchFamily="34" charset="0"/>
                <a:cs typeface="Arial" panose="020B0604020202020204" pitchFamily="34" charset="0"/>
              </a:rPr>
              <a:t>.</a:t>
            </a:r>
          </a:p>
          <a:p>
            <a:pPr marL="214313" indent="-214313" defTabSz="857250"/>
            <a:r>
              <a:rPr lang="en-US" sz="938" baseline="30000">
                <a:solidFill>
                  <a:srgbClr val="616365"/>
                </a:solidFill>
                <a:latin typeface="Arial" panose="020B0604020202020204" pitchFamily="34" charset="0"/>
                <a:cs typeface="Arial" panose="020B0604020202020204" pitchFamily="34" charset="0"/>
              </a:rPr>
              <a:t>1</a:t>
            </a:r>
            <a:r>
              <a:rPr lang="en-US" sz="938">
                <a:solidFill>
                  <a:srgbClr val="616365"/>
                </a:solidFill>
                <a:latin typeface="Arial" panose="020B0604020202020204" pitchFamily="34" charset="0"/>
                <a:cs typeface="Arial" panose="020B0604020202020204" pitchFamily="34" charset="0"/>
              </a:rPr>
              <a:t>	</a:t>
            </a:r>
            <a:r>
              <a:rPr lang="en-US" sz="938">
                <a:solidFill>
                  <a:srgbClr val="616365"/>
                </a:solidFill>
                <a:latin typeface="Arial" panose="020B0604020202020204"/>
              </a:rPr>
              <a:t>RA CORP W/BARTELL can be used as the competitive area (CRMA) for RA CORP W/O BRTL</a:t>
            </a:r>
            <a:endParaRPr lang="en-US" sz="938">
              <a:solidFill>
                <a:srgbClr val="616365"/>
              </a:solidFill>
              <a:latin typeface="Arial" panose="020B0604020202020204" pitchFamily="34" charset="0"/>
              <a:cs typeface="Arial" panose="020B0604020202020204" pitchFamily="34" charset="0"/>
            </a:endParaRPr>
          </a:p>
          <a:p>
            <a:pPr marL="214313" indent="-214313" defTabSz="857250"/>
            <a:r>
              <a:rPr lang="en-US" sz="938" baseline="30000">
                <a:solidFill>
                  <a:srgbClr val="616365"/>
                </a:solidFill>
                <a:latin typeface="Arial" panose="020B0604020202020204" pitchFamily="34" charset="0"/>
                <a:cs typeface="Arial" panose="020B0604020202020204" pitchFamily="34" charset="0"/>
              </a:rPr>
              <a:t>2</a:t>
            </a:r>
            <a:r>
              <a:rPr lang="en-US" sz="938">
                <a:solidFill>
                  <a:srgbClr val="616365"/>
                </a:solidFill>
                <a:latin typeface="Arial" panose="020B0604020202020204" pitchFamily="34" charset="0"/>
                <a:cs typeface="Arial" panose="020B0604020202020204" pitchFamily="34" charset="0"/>
              </a:rPr>
              <a:t>	</a:t>
            </a:r>
            <a:r>
              <a:rPr lang="en-US" sz="938">
                <a:solidFill>
                  <a:srgbClr val="616365"/>
                </a:solidFill>
                <a:latin typeface="Arial" panose="020B0604020202020204"/>
              </a:rPr>
              <a:t>RA WEST W/BARTELL can be used as the competitive area (CRMA) for RA WEST W/O BRTL</a:t>
            </a:r>
            <a:endParaRPr lang="en-US" sz="938">
              <a:solidFill>
                <a:srgbClr val="616365"/>
              </a:solidFill>
              <a:latin typeface="Arial" panose="020B0604020202020204" pitchFamily="34" charset="0"/>
              <a:cs typeface="Arial" panose="020B0604020202020204" pitchFamily="34" charset="0"/>
            </a:endParaRPr>
          </a:p>
          <a:p>
            <a:pPr marL="214313" indent="-214313" defTabSz="857250"/>
            <a:r>
              <a:rPr lang="en-US" sz="938" baseline="30000">
                <a:solidFill>
                  <a:srgbClr val="616365"/>
                </a:solidFill>
                <a:latin typeface="Arial" panose="020B0604020202020204" pitchFamily="34" charset="0"/>
                <a:cs typeface="Arial" panose="020B0604020202020204" pitchFamily="34" charset="0"/>
              </a:rPr>
              <a:t>3</a:t>
            </a:r>
            <a:r>
              <a:rPr lang="en-US" sz="938">
                <a:solidFill>
                  <a:srgbClr val="616365"/>
                </a:solidFill>
                <a:latin typeface="Arial" panose="020B0604020202020204" pitchFamily="34" charset="0"/>
                <a:cs typeface="Arial" panose="020B0604020202020204" pitchFamily="34" charset="0"/>
              </a:rPr>
              <a:t>	</a:t>
            </a:r>
            <a:r>
              <a:rPr lang="en-US" sz="938">
                <a:solidFill>
                  <a:srgbClr val="616365"/>
                </a:solidFill>
                <a:latin typeface="Arial" panose="020B0604020202020204"/>
              </a:rPr>
              <a:t>RA WA/OR W/BRTL can be used as the competitive area (CRMA) for RA WA/OR W/O BRTL</a:t>
            </a:r>
            <a:endParaRPr lang="en-US" sz="938">
              <a:solidFill>
                <a:srgbClr val="616365"/>
              </a:solidFill>
              <a:latin typeface="Arial" panose="020B0604020202020204" pitchFamily="34" charset="0"/>
              <a:cs typeface="Arial" panose="020B0604020202020204" pitchFamily="34" charset="0"/>
            </a:endParaRPr>
          </a:p>
        </p:txBody>
      </p:sp>
      <p:grpSp>
        <p:nvGrpSpPr>
          <p:cNvPr id="3" name="Group 2">
            <a:extLst>
              <a:ext uri="{FF2B5EF4-FFF2-40B4-BE49-F238E27FC236}">
                <a16:creationId xmlns:a16="http://schemas.microsoft.com/office/drawing/2014/main" id="{21D2D829-8035-F41B-0DB6-682162E14742}"/>
              </a:ext>
            </a:extLst>
          </p:cNvPr>
          <p:cNvGrpSpPr/>
          <p:nvPr/>
        </p:nvGrpSpPr>
        <p:grpSpPr>
          <a:xfrm>
            <a:off x="9739313" y="6000750"/>
            <a:ext cx="2143125" cy="428625"/>
            <a:chOff x="10287000" y="6270073"/>
            <a:chExt cx="2286000" cy="457200"/>
          </a:xfrm>
        </p:grpSpPr>
        <p:sp>
          <p:nvSpPr>
            <p:cNvPr id="4" name="Text Box 38">
              <a:extLst>
                <a:ext uri="{FF2B5EF4-FFF2-40B4-BE49-F238E27FC236}">
                  <a16:creationId xmlns:a16="http://schemas.microsoft.com/office/drawing/2014/main" id="{8B642BFC-DCAA-84BA-5F5F-9816A0EA8E9A}"/>
                </a:ext>
              </a:extLst>
            </p:cNvPr>
            <p:cNvSpPr txBox="1">
              <a:spLocks noChangeArrowheads="1"/>
            </p:cNvSpPr>
            <p:nvPr/>
          </p:nvSpPr>
          <p:spPr bwMode="auto">
            <a:xfrm>
              <a:off x="10287000" y="6270073"/>
              <a:ext cx="2286000" cy="457200"/>
            </a:xfrm>
            <a:prstGeom prst="rect">
              <a:avLst/>
            </a:prstGeom>
            <a:solidFill>
              <a:srgbClr val="FFFFFF"/>
            </a:solidFill>
            <a:ln w="22225">
              <a:solidFill>
                <a:schemeClr val="accent1"/>
              </a:solidFill>
              <a:miter lim="800000"/>
              <a:headEnd/>
              <a:tailEnd/>
            </a:ln>
          </p:spPr>
          <p:txBody>
            <a:bodyPr wrap="square">
              <a:noAutofit/>
            </a:bodyPr>
            <a:lstStyle/>
            <a:p>
              <a:pPr defTabSz="857250">
                <a:spcBef>
                  <a:spcPct val="50000"/>
                </a:spcBef>
              </a:pPr>
              <a:r>
                <a:rPr lang="en-US" sz="938" b="1" u="sng">
                  <a:solidFill>
                    <a:srgbClr val="616365"/>
                  </a:solidFill>
                  <a:latin typeface="Arial" panose="020B0604020202020204"/>
                </a:rPr>
                <a:t>Key</a:t>
              </a:r>
              <a:r>
                <a:rPr lang="en-US" sz="1125" u="sng">
                  <a:solidFill>
                    <a:srgbClr val="616365"/>
                  </a:solidFill>
                  <a:latin typeface="Times New Roman" pitchFamily="18" charset="0"/>
                </a:rPr>
                <a:t>:</a:t>
              </a:r>
            </a:p>
          </p:txBody>
        </p:sp>
        <p:sp>
          <p:nvSpPr>
            <p:cNvPr id="6" name="TextBox 5">
              <a:extLst>
                <a:ext uri="{FF2B5EF4-FFF2-40B4-BE49-F238E27FC236}">
                  <a16:creationId xmlns:a16="http://schemas.microsoft.com/office/drawing/2014/main" id="{AF3C40FF-EEBF-34D3-A31D-5A2A4478341F}"/>
                </a:ext>
              </a:extLst>
            </p:cNvPr>
            <p:cNvSpPr txBox="1"/>
            <p:nvPr/>
          </p:nvSpPr>
          <p:spPr>
            <a:xfrm>
              <a:off x="10934694" y="6338653"/>
              <a:ext cx="1371600" cy="320040"/>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p>
              <a:pPr algn="ctr" defTabSz="857250"/>
              <a:r>
                <a:rPr lang="en-US" sz="938">
                  <a:solidFill>
                    <a:srgbClr val="616365"/>
                  </a:solidFill>
                  <a:latin typeface="Arial" panose="020B0604020202020204"/>
                </a:rPr>
                <a:t>RMA Only</a:t>
              </a:r>
            </a:p>
          </p:txBody>
        </p:sp>
      </p:grpSp>
      <p:sp>
        <p:nvSpPr>
          <p:cNvPr id="7" name="TextBox 6">
            <a:extLst>
              <a:ext uri="{FF2B5EF4-FFF2-40B4-BE49-F238E27FC236}">
                <a16:creationId xmlns:a16="http://schemas.microsoft.com/office/drawing/2014/main" id="{DF34CAE4-1CEB-1A0F-05E5-B0033623F8DE}"/>
              </a:ext>
            </a:extLst>
          </p:cNvPr>
          <p:cNvSpPr txBox="1"/>
          <p:nvPr/>
        </p:nvSpPr>
        <p:spPr>
          <a:xfrm>
            <a:off x="5453063" y="1"/>
            <a:ext cx="1285875" cy="202043"/>
          </a:xfrm>
          <a:prstGeom prst="rect">
            <a:avLst/>
          </a:prstGeom>
          <a:solidFill>
            <a:srgbClr val="4E106F"/>
          </a:solidFill>
        </p:spPr>
        <p:txBody>
          <a:bodyPr wrap="square" lIns="0" tIns="0" rIns="0" bIns="0" rtlCol="0">
            <a:spAutoFit/>
          </a:bodyPr>
          <a:lstStyle/>
          <a:p>
            <a:pPr algn="ctr" defTabSz="857250"/>
            <a:r>
              <a:rPr lang="en-US" sz="1313">
                <a:solidFill>
                  <a:srgbClr val="FFFFFF"/>
                </a:solidFill>
                <a:latin typeface="Roboto Condensed" panose="02000000000000000000" pitchFamily="2" charset="0"/>
                <a:ea typeface="Roboto Condensed" panose="02000000000000000000" pitchFamily="2" charset="0"/>
                <a:cs typeface="Poppins" panose="00000500000000000000" pitchFamily="2" charset="0"/>
              </a:rPr>
              <a:t>Redefined in 37.0</a:t>
            </a:r>
          </a:p>
        </p:txBody>
      </p:sp>
      <p:cxnSp>
        <p:nvCxnSpPr>
          <p:cNvPr id="10" name="Straight Connector 9">
            <a:extLst>
              <a:ext uri="{FF2B5EF4-FFF2-40B4-BE49-F238E27FC236}">
                <a16:creationId xmlns:a16="http://schemas.microsoft.com/office/drawing/2014/main" id="{D5767A4F-5B20-0E70-519B-1EA76A5CB600}"/>
              </a:ext>
            </a:extLst>
          </p:cNvPr>
          <p:cNvCxnSpPr>
            <a:cxnSpLocks/>
          </p:cNvCxnSpPr>
          <p:nvPr/>
        </p:nvCxnSpPr>
        <p:spPr>
          <a:xfrm>
            <a:off x="6099105" y="1337359"/>
            <a:ext cx="0" cy="258299"/>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C495016F-9624-35DA-2174-AAEAE32D6D37}"/>
              </a:ext>
            </a:extLst>
          </p:cNvPr>
          <p:cNvSpPr txBox="1"/>
          <p:nvPr/>
        </p:nvSpPr>
        <p:spPr>
          <a:xfrm>
            <a:off x="5453063" y="1050131"/>
            <a:ext cx="1285875" cy="300038"/>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RA </a:t>
            </a:r>
            <a:br>
              <a:rPr lang="en-US" sz="938">
                <a:solidFill>
                  <a:srgbClr val="616365"/>
                </a:solidFill>
                <a:latin typeface="Arial" panose="020B0604020202020204"/>
              </a:rPr>
            </a:br>
            <a:r>
              <a:rPr lang="en-US" sz="938">
                <a:solidFill>
                  <a:srgbClr val="616365"/>
                </a:solidFill>
                <a:latin typeface="Arial" panose="020B0604020202020204"/>
              </a:rPr>
              <a:t>CORP W/O BRTL</a:t>
            </a:r>
            <a:r>
              <a:rPr lang="en-US" sz="938" baseline="30000">
                <a:solidFill>
                  <a:srgbClr val="616365"/>
                </a:solidFill>
                <a:latin typeface="Arial" panose="020B0604020202020204"/>
              </a:rPr>
              <a:t>1</a:t>
            </a:r>
            <a:endParaRPr lang="pl-PL" sz="938" baseline="30000">
              <a:solidFill>
                <a:srgbClr val="616365"/>
              </a:solidFill>
              <a:latin typeface="Arial" panose="020B0604020202020204"/>
            </a:endParaRPr>
          </a:p>
        </p:txBody>
      </p:sp>
      <p:cxnSp>
        <p:nvCxnSpPr>
          <p:cNvPr id="12" name="Straight Connector 11">
            <a:extLst>
              <a:ext uri="{FF2B5EF4-FFF2-40B4-BE49-F238E27FC236}">
                <a16:creationId xmlns:a16="http://schemas.microsoft.com/office/drawing/2014/main" id="{F0435A1E-7B65-FC6E-2119-B92B57A38D69}"/>
              </a:ext>
            </a:extLst>
          </p:cNvPr>
          <p:cNvCxnSpPr>
            <a:cxnSpLocks/>
          </p:cNvCxnSpPr>
          <p:nvPr/>
        </p:nvCxnSpPr>
        <p:spPr>
          <a:xfrm>
            <a:off x="4810125" y="1595608"/>
            <a:ext cx="2571750" cy="0"/>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658A0AAB-D5ED-9029-D8F1-4054473047D9}"/>
              </a:ext>
            </a:extLst>
          </p:cNvPr>
          <p:cNvSpPr txBox="1"/>
          <p:nvPr/>
        </p:nvSpPr>
        <p:spPr>
          <a:xfrm>
            <a:off x="4167188" y="1820278"/>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RA</a:t>
            </a:r>
            <a:br>
              <a:rPr lang="en-US" sz="938">
                <a:solidFill>
                  <a:srgbClr val="616365"/>
                </a:solidFill>
                <a:latin typeface="Arial" panose="020B0604020202020204"/>
              </a:rPr>
            </a:br>
            <a:r>
              <a:rPr lang="en-US" sz="938">
                <a:solidFill>
                  <a:srgbClr val="616365"/>
                </a:solidFill>
                <a:latin typeface="Arial" panose="020B0604020202020204"/>
              </a:rPr>
              <a:t>EAST</a:t>
            </a:r>
            <a:endParaRPr lang="pl-PL" sz="938">
              <a:solidFill>
                <a:srgbClr val="616365"/>
              </a:solidFill>
              <a:latin typeface="Arial" panose="020B0604020202020204"/>
            </a:endParaRPr>
          </a:p>
        </p:txBody>
      </p:sp>
      <p:sp>
        <p:nvSpPr>
          <p:cNvPr id="14" name="TextBox 13">
            <a:extLst>
              <a:ext uri="{FF2B5EF4-FFF2-40B4-BE49-F238E27FC236}">
                <a16:creationId xmlns:a16="http://schemas.microsoft.com/office/drawing/2014/main" id="{58EE0530-6E89-2781-0707-105B7952F872}"/>
              </a:ext>
            </a:extLst>
          </p:cNvPr>
          <p:cNvSpPr txBox="1"/>
          <p:nvPr/>
        </p:nvSpPr>
        <p:spPr>
          <a:xfrm>
            <a:off x="6738938" y="1820278"/>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RA </a:t>
            </a:r>
            <a:br>
              <a:rPr lang="en-US" sz="938">
                <a:solidFill>
                  <a:srgbClr val="616365"/>
                </a:solidFill>
                <a:latin typeface="Arial" panose="020B0604020202020204"/>
              </a:rPr>
            </a:br>
            <a:r>
              <a:rPr lang="en-US" sz="938">
                <a:solidFill>
                  <a:srgbClr val="616365"/>
                </a:solidFill>
                <a:latin typeface="Arial" panose="020B0604020202020204"/>
              </a:rPr>
              <a:t>WEST W/BARTELL*</a:t>
            </a:r>
            <a:endParaRPr lang="pl-PL" sz="938">
              <a:solidFill>
                <a:srgbClr val="616365"/>
              </a:solidFill>
              <a:latin typeface="Arial" panose="020B0604020202020204"/>
            </a:endParaRPr>
          </a:p>
        </p:txBody>
      </p:sp>
      <p:cxnSp>
        <p:nvCxnSpPr>
          <p:cNvPr id="15" name="Straight Connector 14">
            <a:extLst>
              <a:ext uri="{FF2B5EF4-FFF2-40B4-BE49-F238E27FC236}">
                <a16:creationId xmlns:a16="http://schemas.microsoft.com/office/drawing/2014/main" id="{A476E5B5-0A27-F1CD-5D09-22EFFA91A920}"/>
              </a:ext>
            </a:extLst>
          </p:cNvPr>
          <p:cNvCxnSpPr>
            <a:cxnSpLocks/>
          </p:cNvCxnSpPr>
          <p:nvPr/>
        </p:nvCxnSpPr>
        <p:spPr>
          <a:xfrm>
            <a:off x="4810125" y="1604587"/>
            <a:ext cx="0" cy="214313"/>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C6DACC80-A408-0A62-8EE1-BA25840C95E9}"/>
              </a:ext>
            </a:extLst>
          </p:cNvPr>
          <p:cNvCxnSpPr>
            <a:cxnSpLocks/>
          </p:cNvCxnSpPr>
          <p:nvPr/>
        </p:nvCxnSpPr>
        <p:spPr>
          <a:xfrm>
            <a:off x="7381875" y="1604587"/>
            <a:ext cx="0" cy="214313"/>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2C238B5A-E09A-562A-79FF-1F5FA9A2282F}"/>
              </a:ext>
            </a:extLst>
          </p:cNvPr>
          <p:cNvSpPr txBox="1"/>
          <p:nvPr/>
        </p:nvSpPr>
        <p:spPr>
          <a:xfrm>
            <a:off x="5453063" y="750045"/>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RA </a:t>
            </a:r>
            <a:br>
              <a:rPr lang="en-US" sz="938">
                <a:solidFill>
                  <a:srgbClr val="616365"/>
                </a:solidFill>
                <a:latin typeface="Arial" panose="020B0604020202020204"/>
              </a:rPr>
            </a:br>
            <a:r>
              <a:rPr lang="en-US" sz="938">
                <a:solidFill>
                  <a:srgbClr val="616365"/>
                </a:solidFill>
                <a:latin typeface="Arial" panose="020B0604020202020204"/>
              </a:rPr>
              <a:t>CORP W/BARTELL*</a:t>
            </a:r>
            <a:endParaRPr lang="pl-PL" sz="938">
              <a:solidFill>
                <a:srgbClr val="616365"/>
              </a:solidFill>
              <a:latin typeface="Arial" panose="020B0604020202020204"/>
            </a:endParaRPr>
          </a:p>
        </p:txBody>
      </p:sp>
      <p:sp>
        <p:nvSpPr>
          <p:cNvPr id="18" name="TextBox 17">
            <a:extLst>
              <a:ext uri="{FF2B5EF4-FFF2-40B4-BE49-F238E27FC236}">
                <a16:creationId xmlns:a16="http://schemas.microsoft.com/office/drawing/2014/main" id="{4A84AC2A-63C6-E203-48CF-6B4BB47E3F0D}"/>
              </a:ext>
            </a:extLst>
          </p:cNvPr>
          <p:cNvSpPr txBox="1"/>
          <p:nvPr/>
        </p:nvSpPr>
        <p:spPr>
          <a:xfrm>
            <a:off x="6738938" y="2120315"/>
            <a:ext cx="1285875" cy="300038"/>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RA </a:t>
            </a:r>
            <a:br>
              <a:rPr lang="en-US" sz="938">
                <a:solidFill>
                  <a:srgbClr val="616365"/>
                </a:solidFill>
                <a:latin typeface="Arial" panose="020B0604020202020204"/>
              </a:rPr>
            </a:br>
            <a:r>
              <a:rPr lang="en-US" sz="938">
                <a:solidFill>
                  <a:srgbClr val="616365"/>
                </a:solidFill>
                <a:latin typeface="Arial" panose="020B0604020202020204"/>
              </a:rPr>
              <a:t>WEST W/O BRTL</a:t>
            </a:r>
            <a:r>
              <a:rPr lang="en-US" sz="938" baseline="30000">
                <a:solidFill>
                  <a:srgbClr val="616365"/>
                </a:solidFill>
                <a:latin typeface="Arial" panose="020B0604020202020204"/>
              </a:rPr>
              <a:t>2</a:t>
            </a:r>
            <a:endParaRPr lang="pl-PL" sz="938" baseline="30000">
              <a:solidFill>
                <a:srgbClr val="616365"/>
              </a:solidFill>
              <a:latin typeface="Arial" panose="020B0604020202020204"/>
            </a:endParaRPr>
          </a:p>
        </p:txBody>
      </p:sp>
      <p:sp>
        <p:nvSpPr>
          <p:cNvPr id="21" name="TextBox 20">
            <a:extLst>
              <a:ext uri="{FF2B5EF4-FFF2-40B4-BE49-F238E27FC236}">
                <a16:creationId xmlns:a16="http://schemas.microsoft.com/office/drawing/2014/main" id="{3FC21ACD-7C01-27B1-1C44-7624E5047656}"/>
              </a:ext>
            </a:extLst>
          </p:cNvPr>
          <p:cNvSpPr txBox="1"/>
          <p:nvPr/>
        </p:nvSpPr>
        <p:spPr>
          <a:xfrm>
            <a:off x="4595813" y="2291358"/>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RA</a:t>
            </a:r>
            <a:br>
              <a:rPr lang="en-US" sz="938">
                <a:solidFill>
                  <a:srgbClr val="616365"/>
                </a:solidFill>
                <a:latin typeface="Arial" panose="020B0604020202020204"/>
              </a:rPr>
            </a:br>
            <a:r>
              <a:rPr lang="en-US" sz="938">
                <a:solidFill>
                  <a:srgbClr val="616365"/>
                </a:solidFill>
                <a:latin typeface="Arial" panose="020B0604020202020204"/>
              </a:rPr>
              <a:t>10005 MICHIGAN</a:t>
            </a:r>
            <a:endParaRPr lang="pl-PL" sz="938">
              <a:solidFill>
                <a:srgbClr val="616365"/>
              </a:solidFill>
              <a:latin typeface="Arial" panose="020B0604020202020204"/>
            </a:endParaRPr>
          </a:p>
        </p:txBody>
      </p:sp>
      <p:sp>
        <p:nvSpPr>
          <p:cNvPr id="22" name="TextBox 21">
            <a:extLst>
              <a:ext uri="{FF2B5EF4-FFF2-40B4-BE49-F238E27FC236}">
                <a16:creationId xmlns:a16="http://schemas.microsoft.com/office/drawing/2014/main" id="{131D624F-C8DF-6805-6841-7D447F9BB33B}"/>
              </a:ext>
            </a:extLst>
          </p:cNvPr>
          <p:cNvSpPr txBox="1"/>
          <p:nvPr/>
        </p:nvSpPr>
        <p:spPr>
          <a:xfrm>
            <a:off x="4595813" y="2762845"/>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RA</a:t>
            </a:r>
            <a:br>
              <a:rPr lang="en-US" sz="938">
                <a:solidFill>
                  <a:srgbClr val="616365"/>
                </a:solidFill>
                <a:latin typeface="Arial" panose="020B0604020202020204"/>
              </a:rPr>
            </a:br>
            <a:r>
              <a:rPr lang="en-US" sz="938">
                <a:solidFill>
                  <a:srgbClr val="616365"/>
                </a:solidFill>
                <a:latin typeface="Arial" panose="020B0604020202020204"/>
              </a:rPr>
              <a:t>10006 OHIO</a:t>
            </a:r>
            <a:endParaRPr lang="pl-PL" sz="938">
              <a:solidFill>
                <a:srgbClr val="616365"/>
              </a:solidFill>
              <a:latin typeface="Arial" panose="020B0604020202020204"/>
            </a:endParaRPr>
          </a:p>
        </p:txBody>
      </p:sp>
      <p:sp>
        <p:nvSpPr>
          <p:cNvPr id="23" name="TextBox 22">
            <a:extLst>
              <a:ext uri="{FF2B5EF4-FFF2-40B4-BE49-F238E27FC236}">
                <a16:creationId xmlns:a16="http://schemas.microsoft.com/office/drawing/2014/main" id="{2A182331-9A87-BD5E-C062-7597ABD0E415}"/>
              </a:ext>
            </a:extLst>
          </p:cNvPr>
          <p:cNvSpPr txBox="1"/>
          <p:nvPr/>
        </p:nvSpPr>
        <p:spPr>
          <a:xfrm>
            <a:off x="4595813" y="3234333"/>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RA</a:t>
            </a:r>
            <a:br>
              <a:rPr lang="en-US" sz="938">
                <a:solidFill>
                  <a:srgbClr val="616365"/>
                </a:solidFill>
                <a:latin typeface="Arial" panose="020B0604020202020204"/>
              </a:rPr>
            </a:br>
            <a:r>
              <a:rPr lang="en-US" sz="938">
                <a:solidFill>
                  <a:srgbClr val="616365"/>
                </a:solidFill>
                <a:latin typeface="Arial" panose="020B0604020202020204"/>
              </a:rPr>
              <a:t>10007 PITTS/VA</a:t>
            </a:r>
            <a:endParaRPr lang="pl-PL" sz="938">
              <a:solidFill>
                <a:srgbClr val="616365"/>
              </a:solidFill>
              <a:latin typeface="Arial" panose="020B0604020202020204"/>
            </a:endParaRPr>
          </a:p>
        </p:txBody>
      </p:sp>
      <p:sp>
        <p:nvSpPr>
          <p:cNvPr id="24" name="TextBox 23">
            <a:extLst>
              <a:ext uri="{FF2B5EF4-FFF2-40B4-BE49-F238E27FC236}">
                <a16:creationId xmlns:a16="http://schemas.microsoft.com/office/drawing/2014/main" id="{8A8A4C70-8FEB-4C6D-7FED-847D8734DC18}"/>
              </a:ext>
            </a:extLst>
          </p:cNvPr>
          <p:cNvSpPr txBox="1"/>
          <p:nvPr/>
        </p:nvSpPr>
        <p:spPr>
          <a:xfrm>
            <a:off x="4595813" y="3705820"/>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RA</a:t>
            </a:r>
            <a:br>
              <a:rPr lang="en-US" sz="938">
                <a:solidFill>
                  <a:srgbClr val="616365"/>
                </a:solidFill>
                <a:latin typeface="Arial" panose="020B0604020202020204"/>
              </a:rPr>
            </a:br>
            <a:r>
              <a:rPr lang="en-US" sz="938">
                <a:solidFill>
                  <a:srgbClr val="616365"/>
                </a:solidFill>
                <a:latin typeface="Arial" panose="020B0604020202020204"/>
              </a:rPr>
              <a:t>10008 WNY/NEST</a:t>
            </a:r>
            <a:endParaRPr lang="pl-PL" sz="938">
              <a:solidFill>
                <a:srgbClr val="616365"/>
              </a:solidFill>
              <a:latin typeface="Arial" panose="020B0604020202020204"/>
            </a:endParaRPr>
          </a:p>
        </p:txBody>
      </p:sp>
      <p:sp>
        <p:nvSpPr>
          <p:cNvPr id="25" name="TextBox 24">
            <a:extLst>
              <a:ext uri="{FF2B5EF4-FFF2-40B4-BE49-F238E27FC236}">
                <a16:creationId xmlns:a16="http://schemas.microsoft.com/office/drawing/2014/main" id="{52C01891-F0EA-EDAF-F1ED-92F692BDACFE}"/>
              </a:ext>
            </a:extLst>
          </p:cNvPr>
          <p:cNvSpPr txBox="1"/>
          <p:nvPr/>
        </p:nvSpPr>
        <p:spPr>
          <a:xfrm>
            <a:off x="4595813" y="4177308"/>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RA</a:t>
            </a:r>
            <a:br>
              <a:rPr lang="en-US" sz="938">
                <a:solidFill>
                  <a:srgbClr val="616365"/>
                </a:solidFill>
                <a:latin typeface="Arial" panose="020B0604020202020204"/>
              </a:rPr>
            </a:br>
            <a:r>
              <a:rPr lang="en-US" sz="938">
                <a:solidFill>
                  <a:srgbClr val="616365"/>
                </a:solidFill>
                <a:latin typeface="Arial" panose="020B0604020202020204"/>
              </a:rPr>
              <a:t>10009 ENY/NYC</a:t>
            </a:r>
            <a:endParaRPr lang="pl-PL" sz="938">
              <a:solidFill>
                <a:srgbClr val="616365"/>
              </a:solidFill>
              <a:latin typeface="Arial" panose="020B0604020202020204"/>
            </a:endParaRPr>
          </a:p>
        </p:txBody>
      </p:sp>
      <p:sp>
        <p:nvSpPr>
          <p:cNvPr id="26" name="TextBox 25">
            <a:extLst>
              <a:ext uri="{FF2B5EF4-FFF2-40B4-BE49-F238E27FC236}">
                <a16:creationId xmlns:a16="http://schemas.microsoft.com/office/drawing/2014/main" id="{EDB68D15-478A-8952-54A8-9F5D25AFE1F5}"/>
              </a:ext>
            </a:extLst>
          </p:cNvPr>
          <p:cNvSpPr txBox="1"/>
          <p:nvPr/>
        </p:nvSpPr>
        <p:spPr>
          <a:xfrm>
            <a:off x="4595813" y="4648795"/>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RA</a:t>
            </a:r>
            <a:br>
              <a:rPr lang="en-US" sz="938">
                <a:solidFill>
                  <a:srgbClr val="616365"/>
                </a:solidFill>
                <a:latin typeface="Arial" panose="020B0604020202020204"/>
              </a:rPr>
            </a:br>
            <a:r>
              <a:rPr lang="en-US" sz="938">
                <a:solidFill>
                  <a:srgbClr val="616365"/>
                </a:solidFill>
                <a:latin typeface="Arial" panose="020B0604020202020204"/>
              </a:rPr>
              <a:t>10010 PHI/S NJ</a:t>
            </a:r>
            <a:endParaRPr lang="pl-PL" sz="938">
              <a:solidFill>
                <a:srgbClr val="616365"/>
              </a:solidFill>
              <a:latin typeface="Arial" panose="020B0604020202020204"/>
            </a:endParaRPr>
          </a:p>
        </p:txBody>
      </p:sp>
      <p:sp>
        <p:nvSpPr>
          <p:cNvPr id="27" name="TextBox 26">
            <a:extLst>
              <a:ext uri="{FF2B5EF4-FFF2-40B4-BE49-F238E27FC236}">
                <a16:creationId xmlns:a16="http://schemas.microsoft.com/office/drawing/2014/main" id="{081558EE-ACDC-EA86-8ECF-5FE7A143FCC3}"/>
              </a:ext>
            </a:extLst>
          </p:cNvPr>
          <p:cNvSpPr txBox="1"/>
          <p:nvPr/>
        </p:nvSpPr>
        <p:spPr>
          <a:xfrm>
            <a:off x="4595813" y="5120283"/>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RA</a:t>
            </a:r>
            <a:br>
              <a:rPr lang="en-US" sz="938">
                <a:solidFill>
                  <a:srgbClr val="616365"/>
                </a:solidFill>
                <a:latin typeface="Arial" panose="020B0604020202020204"/>
              </a:rPr>
            </a:br>
            <a:r>
              <a:rPr lang="en-US" sz="938">
                <a:solidFill>
                  <a:srgbClr val="616365"/>
                </a:solidFill>
                <a:latin typeface="Arial" panose="020B0604020202020204"/>
              </a:rPr>
              <a:t>10011 PA/DE/MD</a:t>
            </a:r>
            <a:endParaRPr lang="pl-PL" sz="938">
              <a:solidFill>
                <a:srgbClr val="616365"/>
              </a:solidFill>
              <a:latin typeface="Arial" panose="020B0604020202020204"/>
            </a:endParaRPr>
          </a:p>
        </p:txBody>
      </p:sp>
      <p:sp>
        <p:nvSpPr>
          <p:cNvPr id="28" name="TextBox 27">
            <a:extLst>
              <a:ext uri="{FF2B5EF4-FFF2-40B4-BE49-F238E27FC236}">
                <a16:creationId xmlns:a16="http://schemas.microsoft.com/office/drawing/2014/main" id="{5C0AB716-EB40-0CE2-E8EE-CA45C09C4733}"/>
              </a:ext>
            </a:extLst>
          </p:cNvPr>
          <p:cNvSpPr txBox="1"/>
          <p:nvPr/>
        </p:nvSpPr>
        <p:spPr>
          <a:xfrm>
            <a:off x="7167563" y="2591395"/>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RA</a:t>
            </a:r>
            <a:br>
              <a:rPr lang="en-US" sz="938">
                <a:solidFill>
                  <a:srgbClr val="616365"/>
                </a:solidFill>
                <a:latin typeface="Arial" panose="020B0604020202020204"/>
              </a:rPr>
            </a:br>
            <a:r>
              <a:rPr lang="en-US" sz="938">
                <a:solidFill>
                  <a:srgbClr val="616365"/>
                </a:solidFill>
                <a:latin typeface="Arial" panose="020B0604020202020204"/>
              </a:rPr>
              <a:t>10001 SAN DIEG</a:t>
            </a:r>
            <a:endParaRPr lang="pl-PL" sz="938">
              <a:solidFill>
                <a:srgbClr val="616365"/>
              </a:solidFill>
              <a:latin typeface="Arial" panose="020B0604020202020204"/>
            </a:endParaRPr>
          </a:p>
        </p:txBody>
      </p:sp>
      <p:sp>
        <p:nvSpPr>
          <p:cNvPr id="29" name="TextBox 28">
            <a:extLst>
              <a:ext uri="{FF2B5EF4-FFF2-40B4-BE49-F238E27FC236}">
                <a16:creationId xmlns:a16="http://schemas.microsoft.com/office/drawing/2014/main" id="{B955E6C1-7E5A-30EC-0873-DCC7C62699E1}"/>
              </a:ext>
            </a:extLst>
          </p:cNvPr>
          <p:cNvSpPr txBox="1"/>
          <p:nvPr/>
        </p:nvSpPr>
        <p:spPr>
          <a:xfrm>
            <a:off x="7167563" y="3062883"/>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RA</a:t>
            </a:r>
            <a:br>
              <a:rPr lang="en-US" sz="938">
                <a:solidFill>
                  <a:srgbClr val="616365"/>
                </a:solidFill>
                <a:latin typeface="Arial" panose="020B0604020202020204"/>
              </a:rPr>
            </a:br>
            <a:r>
              <a:rPr lang="en-US" sz="938">
                <a:solidFill>
                  <a:srgbClr val="616365"/>
                </a:solidFill>
                <a:latin typeface="Arial" panose="020B0604020202020204"/>
              </a:rPr>
              <a:t>10002 LA</a:t>
            </a:r>
            <a:endParaRPr lang="pl-PL" sz="938">
              <a:solidFill>
                <a:srgbClr val="616365"/>
              </a:solidFill>
              <a:latin typeface="Arial" panose="020B0604020202020204"/>
            </a:endParaRPr>
          </a:p>
        </p:txBody>
      </p:sp>
      <p:sp>
        <p:nvSpPr>
          <p:cNvPr id="30" name="TextBox 29">
            <a:extLst>
              <a:ext uri="{FF2B5EF4-FFF2-40B4-BE49-F238E27FC236}">
                <a16:creationId xmlns:a16="http://schemas.microsoft.com/office/drawing/2014/main" id="{A8D37E1D-A055-D1E9-4AA7-E88CD18BF797}"/>
              </a:ext>
            </a:extLst>
          </p:cNvPr>
          <p:cNvSpPr txBox="1"/>
          <p:nvPr/>
        </p:nvSpPr>
        <p:spPr>
          <a:xfrm>
            <a:off x="7167563" y="3534370"/>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RA</a:t>
            </a:r>
            <a:br>
              <a:rPr lang="en-US" sz="938">
                <a:solidFill>
                  <a:srgbClr val="616365"/>
                </a:solidFill>
                <a:latin typeface="Arial" panose="020B0604020202020204"/>
              </a:rPr>
            </a:br>
            <a:r>
              <a:rPr lang="en-US" sz="938">
                <a:solidFill>
                  <a:srgbClr val="616365"/>
                </a:solidFill>
                <a:latin typeface="Arial" panose="020B0604020202020204"/>
              </a:rPr>
              <a:t>10003 SACRAM</a:t>
            </a:r>
            <a:endParaRPr lang="pl-PL" sz="938">
              <a:solidFill>
                <a:srgbClr val="616365"/>
              </a:solidFill>
              <a:latin typeface="Arial" panose="020B0604020202020204"/>
            </a:endParaRPr>
          </a:p>
        </p:txBody>
      </p:sp>
      <p:sp>
        <p:nvSpPr>
          <p:cNvPr id="31" name="TextBox 30">
            <a:extLst>
              <a:ext uri="{FF2B5EF4-FFF2-40B4-BE49-F238E27FC236}">
                <a16:creationId xmlns:a16="http://schemas.microsoft.com/office/drawing/2014/main" id="{25E03C68-AB43-9DF4-2AFD-5A792A862EC5}"/>
              </a:ext>
            </a:extLst>
          </p:cNvPr>
          <p:cNvSpPr txBox="1"/>
          <p:nvPr/>
        </p:nvSpPr>
        <p:spPr>
          <a:xfrm>
            <a:off x="7167563" y="4005858"/>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RA</a:t>
            </a:r>
            <a:br>
              <a:rPr lang="en-US" sz="938">
                <a:solidFill>
                  <a:srgbClr val="616365"/>
                </a:solidFill>
                <a:latin typeface="Arial" panose="020B0604020202020204"/>
              </a:rPr>
            </a:br>
            <a:r>
              <a:rPr lang="en-US" sz="938">
                <a:solidFill>
                  <a:srgbClr val="616365"/>
                </a:solidFill>
                <a:latin typeface="Arial" panose="020B0604020202020204"/>
              </a:rPr>
              <a:t>WA/OR W/BRTL*</a:t>
            </a:r>
            <a:endParaRPr lang="pl-PL" sz="938">
              <a:solidFill>
                <a:srgbClr val="616365"/>
              </a:solidFill>
              <a:latin typeface="Arial" panose="020B0604020202020204"/>
            </a:endParaRPr>
          </a:p>
        </p:txBody>
      </p:sp>
      <p:sp>
        <p:nvSpPr>
          <p:cNvPr id="32" name="TextBox 31">
            <a:extLst>
              <a:ext uri="{FF2B5EF4-FFF2-40B4-BE49-F238E27FC236}">
                <a16:creationId xmlns:a16="http://schemas.microsoft.com/office/drawing/2014/main" id="{BD93C241-74A9-45B8-7093-57CD744798EC}"/>
              </a:ext>
            </a:extLst>
          </p:cNvPr>
          <p:cNvSpPr txBox="1"/>
          <p:nvPr/>
        </p:nvSpPr>
        <p:spPr>
          <a:xfrm>
            <a:off x="7167563" y="4305895"/>
            <a:ext cx="1285875" cy="300038"/>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RA</a:t>
            </a:r>
            <a:br>
              <a:rPr lang="en-US" sz="938">
                <a:solidFill>
                  <a:srgbClr val="616365"/>
                </a:solidFill>
                <a:latin typeface="Arial" panose="020B0604020202020204"/>
              </a:rPr>
            </a:br>
            <a:r>
              <a:rPr lang="en-US" sz="938">
                <a:solidFill>
                  <a:srgbClr val="616365"/>
                </a:solidFill>
                <a:latin typeface="Arial" panose="020B0604020202020204"/>
              </a:rPr>
              <a:t>WA/OR W/O BRTL</a:t>
            </a:r>
            <a:r>
              <a:rPr lang="en-US" sz="938" baseline="30000">
                <a:solidFill>
                  <a:srgbClr val="616365"/>
                </a:solidFill>
                <a:latin typeface="Arial" panose="020B0604020202020204"/>
              </a:rPr>
              <a:t>3</a:t>
            </a:r>
            <a:endParaRPr lang="pl-PL" sz="938" baseline="30000">
              <a:solidFill>
                <a:srgbClr val="616365"/>
              </a:solidFill>
              <a:latin typeface="Arial" panose="020B0604020202020204"/>
            </a:endParaRPr>
          </a:p>
        </p:txBody>
      </p:sp>
      <p:sp>
        <p:nvSpPr>
          <p:cNvPr id="33" name="TextBox 32">
            <a:extLst>
              <a:ext uri="{FF2B5EF4-FFF2-40B4-BE49-F238E27FC236}">
                <a16:creationId xmlns:a16="http://schemas.microsoft.com/office/drawing/2014/main" id="{C7CE29A2-73AA-1556-628B-4D6716181CEA}"/>
              </a:ext>
            </a:extLst>
          </p:cNvPr>
          <p:cNvSpPr txBox="1"/>
          <p:nvPr/>
        </p:nvSpPr>
        <p:spPr>
          <a:xfrm>
            <a:off x="7167563" y="4777383"/>
            <a:ext cx="1285875" cy="300038"/>
          </a:xfrm>
          <a:prstGeom prst="rect">
            <a:avLst/>
          </a:prstGeom>
          <a:gradFill>
            <a:gsLst>
              <a:gs pos="0">
                <a:srgbClr val="F0F0F0"/>
              </a:gs>
              <a:gs pos="100000">
                <a:schemeClr val="bg1"/>
              </a:gs>
            </a:gsLst>
            <a:lin ang="16200000" scaled="0"/>
          </a:gra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616365"/>
                </a:solidFill>
                <a:latin typeface="Arial" panose="020B0604020202020204"/>
              </a:rPr>
              <a:t>RA</a:t>
            </a:r>
            <a:br>
              <a:rPr lang="en-US" sz="938">
                <a:solidFill>
                  <a:srgbClr val="616365"/>
                </a:solidFill>
                <a:latin typeface="Arial" panose="020B0604020202020204"/>
              </a:rPr>
            </a:br>
            <a:r>
              <a:rPr lang="en-US" sz="938">
                <a:solidFill>
                  <a:srgbClr val="616365"/>
                </a:solidFill>
                <a:latin typeface="Arial" panose="020B0604020202020204"/>
              </a:rPr>
              <a:t>BARTELL*</a:t>
            </a:r>
            <a:endParaRPr lang="pl-PL" sz="938">
              <a:solidFill>
                <a:srgbClr val="616365"/>
              </a:solidFill>
              <a:latin typeface="Arial" panose="020B0604020202020204"/>
            </a:endParaRPr>
          </a:p>
        </p:txBody>
      </p:sp>
      <p:cxnSp>
        <p:nvCxnSpPr>
          <p:cNvPr id="34" name="Straight Connector 33">
            <a:extLst>
              <a:ext uri="{FF2B5EF4-FFF2-40B4-BE49-F238E27FC236}">
                <a16:creationId xmlns:a16="http://schemas.microsoft.com/office/drawing/2014/main" id="{3BF963DA-95C9-9B9D-9581-C49E6AD6A1E9}"/>
              </a:ext>
            </a:extLst>
          </p:cNvPr>
          <p:cNvCxnSpPr>
            <a:cxnSpLocks/>
          </p:cNvCxnSpPr>
          <p:nvPr/>
        </p:nvCxnSpPr>
        <p:spPr>
          <a:xfrm>
            <a:off x="4799404" y="2114131"/>
            <a:ext cx="0" cy="85725"/>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AF17B73-4840-57A0-E30A-368055DC7D8E}"/>
              </a:ext>
            </a:extLst>
          </p:cNvPr>
          <p:cNvCxnSpPr>
            <a:cxnSpLocks/>
          </p:cNvCxnSpPr>
          <p:nvPr/>
        </p:nvCxnSpPr>
        <p:spPr>
          <a:xfrm>
            <a:off x="4381500" y="2205633"/>
            <a:ext cx="428625" cy="0"/>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8FA97A6C-A3B7-3032-04B2-E4F711DE7169}"/>
              </a:ext>
            </a:extLst>
          </p:cNvPr>
          <p:cNvCxnSpPr>
            <a:cxnSpLocks/>
          </p:cNvCxnSpPr>
          <p:nvPr/>
        </p:nvCxnSpPr>
        <p:spPr>
          <a:xfrm>
            <a:off x="4381500" y="2205633"/>
            <a:ext cx="0" cy="3064669"/>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F00FC7E9-F0B4-56C2-4BA5-9C22468CD96D}"/>
              </a:ext>
            </a:extLst>
          </p:cNvPr>
          <p:cNvCxnSpPr>
            <a:cxnSpLocks/>
          </p:cNvCxnSpPr>
          <p:nvPr/>
        </p:nvCxnSpPr>
        <p:spPr>
          <a:xfrm>
            <a:off x="4381500" y="2441377"/>
            <a:ext cx="214313"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B3CA95DF-EC9F-6D01-CDB9-18EF1B68FD83}"/>
              </a:ext>
            </a:extLst>
          </p:cNvPr>
          <p:cNvCxnSpPr>
            <a:cxnSpLocks/>
          </p:cNvCxnSpPr>
          <p:nvPr/>
        </p:nvCxnSpPr>
        <p:spPr>
          <a:xfrm>
            <a:off x="4381500" y="2912864"/>
            <a:ext cx="214313"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D5AC18D7-C9EC-19F2-72D4-BAB5F0416131}"/>
              </a:ext>
            </a:extLst>
          </p:cNvPr>
          <p:cNvCxnSpPr>
            <a:cxnSpLocks/>
          </p:cNvCxnSpPr>
          <p:nvPr/>
        </p:nvCxnSpPr>
        <p:spPr>
          <a:xfrm>
            <a:off x="4381500" y="3384352"/>
            <a:ext cx="214313"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75DFE809-FF98-8AEF-DB2A-5898DF8AF2B8}"/>
              </a:ext>
            </a:extLst>
          </p:cNvPr>
          <p:cNvCxnSpPr>
            <a:cxnSpLocks/>
          </p:cNvCxnSpPr>
          <p:nvPr/>
        </p:nvCxnSpPr>
        <p:spPr>
          <a:xfrm>
            <a:off x="4381500" y="3855839"/>
            <a:ext cx="214313"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57E16C63-9DEB-71F4-5A8A-B52F8B99A706}"/>
              </a:ext>
            </a:extLst>
          </p:cNvPr>
          <p:cNvCxnSpPr>
            <a:cxnSpLocks/>
          </p:cNvCxnSpPr>
          <p:nvPr/>
        </p:nvCxnSpPr>
        <p:spPr>
          <a:xfrm>
            <a:off x="4381500" y="4327327"/>
            <a:ext cx="214313"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D40ACC0A-CFB0-4760-929B-3B4E3DCBADBE}"/>
              </a:ext>
            </a:extLst>
          </p:cNvPr>
          <p:cNvCxnSpPr>
            <a:cxnSpLocks/>
          </p:cNvCxnSpPr>
          <p:nvPr/>
        </p:nvCxnSpPr>
        <p:spPr>
          <a:xfrm>
            <a:off x="4381500" y="4798814"/>
            <a:ext cx="214313"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A6421E0E-C9ED-AC35-BDB4-4051C4C94FAC}"/>
              </a:ext>
            </a:extLst>
          </p:cNvPr>
          <p:cNvCxnSpPr>
            <a:cxnSpLocks/>
          </p:cNvCxnSpPr>
          <p:nvPr/>
        </p:nvCxnSpPr>
        <p:spPr>
          <a:xfrm>
            <a:off x="4381500" y="5270302"/>
            <a:ext cx="214313"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D280F9AD-A6F5-A4AB-7744-998A9E5C9262}"/>
              </a:ext>
            </a:extLst>
          </p:cNvPr>
          <p:cNvCxnSpPr>
            <a:cxnSpLocks/>
          </p:cNvCxnSpPr>
          <p:nvPr/>
        </p:nvCxnSpPr>
        <p:spPr>
          <a:xfrm>
            <a:off x="7375763" y="2419945"/>
            <a:ext cx="0" cy="85725"/>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2896C9BC-3078-CEF8-BADC-4AD23DBAE07A}"/>
              </a:ext>
            </a:extLst>
          </p:cNvPr>
          <p:cNvCxnSpPr>
            <a:cxnSpLocks/>
          </p:cNvCxnSpPr>
          <p:nvPr/>
        </p:nvCxnSpPr>
        <p:spPr>
          <a:xfrm>
            <a:off x="6953250" y="2505670"/>
            <a:ext cx="428625" cy="0"/>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CF5DE8EC-27E3-9DFA-D994-1DA393FF9BFA}"/>
              </a:ext>
            </a:extLst>
          </p:cNvPr>
          <p:cNvCxnSpPr>
            <a:cxnSpLocks/>
          </p:cNvCxnSpPr>
          <p:nvPr/>
        </p:nvCxnSpPr>
        <p:spPr>
          <a:xfrm>
            <a:off x="6953250" y="2505670"/>
            <a:ext cx="0" cy="1971675"/>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6210D723-B3FB-B117-F442-2ABFE9920B8E}"/>
              </a:ext>
            </a:extLst>
          </p:cNvPr>
          <p:cNvCxnSpPr>
            <a:cxnSpLocks/>
          </p:cNvCxnSpPr>
          <p:nvPr/>
        </p:nvCxnSpPr>
        <p:spPr>
          <a:xfrm>
            <a:off x="6953250" y="2762845"/>
            <a:ext cx="214313"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629DA798-BE69-903D-6A8F-BDD70B9E342F}"/>
              </a:ext>
            </a:extLst>
          </p:cNvPr>
          <p:cNvCxnSpPr>
            <a:cxnSpLocks/>
          </p:cNvCxnSpPr>
          <p:nvPr/>
        </p:nvCxnSpPr>
        <p:spPr>
          <a:xfrm>
            <a:off x="6953250" y="3180755"/>
            <a:ext cx="214313"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74D12A09-B93F-38BC-A20C-1D07893B9F1B}"/>
              </a:ext>
            </a:extLst>
          </p:cNvPr>
          <p:cNvCxnSpPr>
            <a:cxnSpLocks/>
          </p:cNvCxnSpPr>
          <p:nvPr/>
        </p:nvCxnSpPr>
        <p:spPr>
          <a:xfrm>
            <a:off x="6953250" y="3652242"/>
            <a:ext cx="214313"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79D1EB41-EA63-2D10-3327-4803868DC840}"/>
              </a:ext>
            </a:extLst>
          </p:cNvPr>
          <p:cNvCxnSpPr>
            <a:cxnSpLocks/>
          </p:cNvCxnSpPr>
          <p:nvPr/>
        </p:nvCxnSpPr>
        <p:spPr>
          <a:xfrm>
            <a:off x="6953250" y="4455914"/>
            <a:ext cx="214313"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DEA4AD1D-5AAD-B4E4-ABB1-6F0EF7D145C0}"/>
              </a:ext>
            </a:extLst>
          </p:cNvPr>
          <p:cNvCxnSpPr>
            <a:cxnSpLocks/>
          </p:cNvCxnSpPr>
          <p:nvPr/>
        </p:nvCxnSpPr>
        <p:spPr>
          <a:xfrm flipH="1">
            <a:off x="8453437" y="4948833"/>
            <a:ext cx="214313" cy="0"/>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774FEB9E-BB90-C291-FBAB-ACF269A780A3}"/>
              </a:ext>
            </a:extLst>
          </p:cNvPr>
          <p:cNvCxnSpPr>
            <a:cxnSpLocks/>
          </p:cNvCxnSpPr>
          <p:nvPr/>
        </p:nvCxnSpPr>
        <p:spPr>
          <a:xfrm>
            <a:off x="8453437" y="4154033"/>
            <a:ext cx="214313" cy="0"/>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9C6D3119-FE74-5F24-9E91-888E05139880}"/>
              </a:ext>
            </a:extLst>
          </p:cNvPr>
          <p:cNvCxnSpPr>
            <a:cxnSpLocks/>
          </p:cNvCxnSpPr>
          <p:nvPr/>
        </p:nvCxnSpPr>
        <p:spPr>
          <a:xfrm>
            <a:off x="8667750" y="4140475"/>
            <a:ext cx="0" cy="786927"/>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0649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D98FE-4C08-44D4-AF94-11DA32DB2E93}"/>
              </a:ext>
            </a:extLst>
          </p:cNvPr>
          <p:cNvSpPr>
            <a:spLocks noGrp="1"/>
          </p:cNvSpPr>
          <p:nvPr>
            <p:ph type="title"/>
          </p:nvPr>
        </p:nvSpPr>
        <p:spPr/>
        <p:txBody>
          <a:bodyPr/>
          <a:lstStyle/>
          <a:p>
            <a:r>
              <a:rPr lang="en-US"/>
              <a:t>Walgreens</a:t>
            </a:r>
          </a:p>
        </p:txBody>
      </p:sp>
      <p:sp>
        <p:nvSpPr>
          <p:cNvPr id="5" name="Text Placeholder 4">
            <a:extLst>
              <a:ext uri="{FF2B5EF4-FFF2-40B4-BE49-F238E27FC236}">
                <a16:creationId xmlns:a16="http://schemas.microsoft.com/office/drawing/2014/main" id="{B0A09E26-369C-4928-9344-A323A12286F5}"/>
              </a:ext>
            </a:extLst>
          </p:cNvPr>
          <p:cNvSpPr>
            <a:spLocks noGrp="1"/>
          </p:cNvSpPr>
          <p:nvPr>
            <p:ph type="body" sz="quarter" idx="11"/>
          </p:nvPr>
        </p:nvSpPr>
        <p:spPr/>
        <p:txBody>
          <a:bodyPr/>
          <a:lstStyle/>
          <a:p>
            <a:r>
              <a:rPr lang="en-US"/>
              <a:t>Primary View</a:t>
            </a:r>
          </a:p>
        </p:txBody>
      </p:sp>
      <p:sp>
        <p:nvSpPr>
          <p:cNvPr id="11" name="Text Placeholder 10">
            <a:extLst>
              <a:ext uri="{FF2B5EF4-FFF2-40B4-BE49-F238E27FC236}">
                <a16:creationId xmlns:a16="http://schemas.microsoft.com/office/drawing/2014/main" id="{8CEBB004-8193-2BDE-BF1C-48FAA6E0BF6A}"/>
              </a:ext>
            </a:extLst>
          </p:cNvPr>
          <p:cNvSpPr>
            <a:spLocks noGrp="1"/>
          </p:cNvSpPr>
          <p:nvPr>
            <p:ph type="body" sz="quarter" idx="12"/>
          </p:nvPr>
        </p:nvSpPr>
        <p:spPr/>
        <p:txBody>
          <a:bodyPr/>
          <a:lstStyle/>
          <a:p>
            <a:pPr marL="68841" indent="0">
              <a:buNone/>
            </a:pPr>
            <a:endParaRPr lang="en-US"/>
          </a:p>
        </p:txBody>
      </p:sp>
      <p:sp>
        <p:nvSpPr>
          <p:cNvPr id="9" name="TextBox 75">
            <a:extLst>
              <a:ext uri="{FF2B5EF4-FFF2-40B4-BE49-F238E27FC236}">
                <a16:creationId xmlns:a16="http://schemas.microsoft.com/office/drawing/2014/main" id="{1F13BED2-60FB-E812-7E85-5DB39279B930}"/>
              </a:ext>
            </a:extLst>
          </p:cNvPr>
          <p:cNvSpPr txBox="1">
            <a:spLocks noChangeArrowheads="1"/>
          </p:cNvSpPr>
          <p:nvPr/>
        </p:nvSpPr>
        <p:spPr bwMode="auto">
          <a:xfrm>
            <a:off x="8319863" y="2549178"/>
            <a:ext cx="2689525" cy="2555571"/>
          </a:xfrm>
          <a:prstGeom prst="rect">
            <a:avLst/>
          </a:prstGeom>
          <a:solidFill>
            <a:schemeClr val="bg1"/>
          </a:solidFill>
          <a:ln w="22225">
            <a:solidFill>
              <a:schemeClr val="accent1"/>
            </a:solidFill>
            <a:miter lim="800000"/>
            <a:headEnd/>
            <a:tailEnd/>
          </a:ln>
        </p:spPr>
        <p:txBody>
          <a:bodyPr wrap="square">
            <a:spAutoFit/>
          </a:bodyPr>
          <a:ls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defTabSz="428625">
              <a:defRPr/>
            </a:pPr>
            <a:r>
              <a:rPr lang="en-US" sz="938" b="1">
                <a:solidFill>
                  <a:srgbClr val="616365"/>
                </a:solidFill>
                <a:cs typeface="Times New Roman" pitchFamily="18" charset="0"/>
              </a:rPr>
              <a:t>Please Note:</a:t>
            </a:r>
          </a:p>
          <a:p>
            <a:pPr marL="160734" indent="-160734" defTabSz="428625">
              <a:spcBef>
                <a:spcPts val="375"/>
              </a:spcBef>
              <a:buFont typeface="Arial" panose="020B0604020202020204" pitchFamily="34" charset="0"/>
              <a:buChar char="•"/>
              <a:defRPr/>
            </a:pPr>
            <a:r>
              <a:rPr lang="en-US" sz="938">
                <a:solidFill>
                  <a:srgbClr val="616365"/>
                </a:solidFill>
              </a:rPr>
              <a:t>The RMAs with WAG contain the Walgreens stores not acquired from Rite Aid.</a:t>
            </a:r>
          </a:p>
          <a:p>
            <a:pPr marL="160734" indent="-160734" defTabSz="428625">
              <a:spcBef>
                <a:spcPts val="375"/>
              </a:spcBef>
              <a:buFont typeface="Arial" panose="020B0604020202020204" pitchFamily="34" charset="0"/>
              <a:buChar char="•"/>
              <a:defRPr/>
            </a:pPr>
            <a:r>
              <a:rPr lang="en-US" sz="938">
                <a:solidFill>
                  <a:srgbClr val="616365"/>
                </a:solidFill>
              </a:rPr>
              <a:t>The RMAs with Rite Aid history (w/ RAD History) contain the stores acquired from Rite Aid when they had the Rite Aid banner, including 13 months of history prior to the ownership change (the ownership transition took place from October 2017 to March 2018) as well as after they have converted to the Walgreens banner. </a:t>
            </a:r>
          </a:p>
          <a:p>
            <a:pPr marL="160734" indent="-160734" defTabSz="428625">
              <a:spcBef>
                <a:spcPts val="375"/>
              </a:spcBef>
              <a:buFont typeface="Arial" panose="020B0604020202020204" pitchFamily="34" charset="0"/>
              <a:buChar char="•"/>
              <a:defRPr/>
            </a:pPr>
            <a:r>
              <a:rPr lang="en-US" sz="938">
                <a:solidFill>
                  <a:srgbClr val="616365"/>
                </a:solidFill>
              </a:rPr>
              <a:t>Duane Reade bannered stores are in the WBA Greater Metro NY and </a:t>
            </a:r>
            <a:r>
              <a:rPr lang="sv-SE" sz="938">
                <a:solidFill>
                  <a:srgbClr val="616365"/>
                </a:solidFill>
              </a:rPr>
              <a:t>WBA NY/NJ/E PA RMAs</a:t>
            </a:r>
            <a:r>
              <a:rPr lang="en-US" sz="938">
                <a:solidFill>
                  <a:srgbClr val="616365"/>
                </a:solidFill>
              </a:rPr>
              <a:t> (as well as in the corresponding aggregates).</a:t>
            </a:r>
          </a:p>
        </p:txBody>
      </p:sp>
      <p:grpSp>
        <p:nvGrpSpPr>
          <p:cNvPr id="4" name="Group 3">
            <a:extLst>
              <a:ext uri="{FF2B5EF4-FFF2-40B4-BE49-F238E27FC236}">
                <a16:creationId xmlns:a16="http://schemas.microsoft.com/office/drawing/2014/main" id="{CDB2FFFC-755A-015E-7195-9A5A037D6752}"/>
              </a:ext>
            </a:extLst>
          </p:cNvPr>
          <p:cNvGrpSpPr/>
          <p:nvPr/>
        </p:nvGrpSpPr>
        <p:grpSpPr>
          <a:xfrm>
            <a:off x="9739307" y="5572125"/>
            <a:ext cx="2143125" cy="857250"/>
            <a:chOff x="9148055" y="5961936"/>
            <a:chExt cx="2286000" cy="914400"/>
          </a:xfrm>
        </p:grpSpPr>
        <p:sp>
          <p:nvSpPr>
            <p:cNvPr id="6" name="Text Box 38">
              <a:extLst>
                <a:ext uri="{FF2B5EF4-FFF2-40B4-BE49-F238E27FC236}">
                  <a16:creationId xmlns:a16="http://schemas.microsoft.com/office/drawing/2014/main" id="{92ADC8B7-8B9E-5717-437B-A2DD8120033C}"/>
                </a:ext>
              </a:extLst>
            </p:cNvPr>
            <p:cNvSpPr txBox="1">
              <a:spLocks noChangeArrowheads="1"/>
            </p:cNvSpPr>
            <p:nvPr/>
          </p:nvSpPr>
          <p:spPr bwMode="auto">
            <a:xfrm>
              <a:off x="9148055" y="5961936"/>
              <a:ext cx="2286000" cy="914400"/>
            </a:xfrm>
            <a:prstGeom prst="rect">
              <a:avLst/>
            </a:prstGeom>
            <a:solidFill>
              <a:srgbClr val="FFFFFF"/>
            </a:solidFill>
            <a:ln w="22225">
              <a:solidFill>
                <a:srgbClr val="4E106F"/>
              </a:solidFill>
              <a:miter lim="800000"/>
              <a:headEnd/>
              <a:tailEnd/>
            </a:ln>
          </p:spPr>
          <p:txBody>
            <a:bodyPr wrap="square">
              <a:noAutofit/>
            </a:bodyPr>
            <a:lstStyle/>
            <a:p>
              <a:pPr defTabSz="857250">
                <a:spcBef>
                  <a:spcPct val="50000"/>
                </a:spcBef>
              </a:pPr>
              <a:r>
                <a:rPr lang="en-US" sz="938" b="1" u="sng">
                  <a:solidFill>
                    <a:srgbClr val="616365"/>
                  </a:solidFill>
                  <a:latin typeface="Arial" panose="020B0604020202020204"/>
                </a:rPr>
                <a:t>Key</a:t>
              </a:r>
              <a:r>
                <a:rPr lang="en-US" sz="1125" u="sng">
                  <a:solidFill>
                    <a:srgbClr val="616365"/>
                  </a:solidFill>
                  <a:latin typeface="Times New Roman" pitchFamily="18" charset="0"/>
                </a:rPr>
                <a:t>:</a:t>
              </a:r>
            </a:p>
          </p:txBody>
        </p:sp>
        <p:sp>
          <p:nvSpPr>
            <p:cNvPr id="8" name="TextBox 7">
              <a:extLst>
                <a:ext uri="{FF2B5EF4-FFF2-40B4-BE49-F238E27FC236}">
                  <a16:creationId xmlns:a16="http://schemas.microsoft.com/office/drawing/2014/main" id="{6F4EEBE6-27CF-99DE-5449-6788C6C8859A}"/>
                </a:ext>
              </a:extLst>
            </p:cNvPr>
            <p:cNvSpPr txBox="1"/>
            <p:nvPr/>
          </p:nvSpPr>
          <p:spPr>
            <a:xfrm>
              <a:off x="9795755" y="6047662"/>
              <a:ext cx="1371600" cy="320040"/>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p>
              <a:pPr algn="ctr" defTabSz="857250"/>
              <a:r>
                <a:rPr lang="en-US" sz="938">
                  <a:solidFill>
                    <a:srgbClr val="616365"/>
                  </a:solidFill>
                  <a:latin typeface="Arial" panose="020B0604020202020204"/>
                </a:rPr>
                <a:t>RMA Only</a:t>
              </a:r>
            </a:p>
          </p:txBody>
        </p:sp>
        <p:sp>
          <p:nvSpPr>
            <p:cNvPr id="15" name="TextBox 14">
              <a:extLst>
                <a:ext uri="{FF2B5EF4-FFF2-40B4-BE49-F238E27FC236}">
                  <a16:creationId xmlns:a16="http://schemas.microsoft.com/office/drawing/2014/main" id="{3F81C4FF-9F63-B074-4770-6B5FA3A3AF31}"/>
                </a:ext>
              </a:extLst>
            </p:cNvPr>
            <p:cNvSpPr txBox="1"/>
            <p:nvPr/>
          </p:nvSpPr>
          <p:spPr>
            <a:xfrm>
              <a:off x="9795755" y="6453428"/>
              <a:ext cx="1371600" cy="320040"/>
            </a:xfrm>
            <a:prstGeom prst="rect">
              <a:avLst/>
            </a:prstGeom>
            <a:gradFill>
              <a:gsLst>
                <a:gs pos="0">
                  <a:srgbClr val="F0F0F0"/>
                </a:gs>
                <a:gs pos="100000">
                  <a:schemeClr val="bg1"/>
                </a:gs>
              </a:gsLst>
              <a:lin ang="16200000" scaled="0"/>
            </a:gradFill>
            <a:ln w="6350" cap="rnd">
              <a:solidFill>
                <a:srgbClr val="FF0000"/>
              </a:solidFill>
            </a:ln>
            <a:effectLst>
              <a:outerShdw dist="25400" dir="2700000" algn="ctr" rotWithShape="0">
                <a:srgbClr val="CDCDCD">
                  <a:alpha val="49804"/>
                </a:srgbClr>
              </a:outerShdw>
            </a:effectLst>
          </p:spPr>
          <p:txBody>
            <a:bodyPr wrap="square" lIns="17145" tIns="17145" rIns="17145" bIns="17145" rtlCol="0" anchor="ctr">
              <a:noAutofit/>
            </a:bodyPr>
            <a:lstStyle>
              <a:defPPr>
                <a:defRPr lang="en-US"/>
              </a:defPPr>
              <a:lvl1pPr algn="ctr">
                <a:defRPr sz="1000">
                  <a:latin typeface="+mj-lt"/>
                </a:defRPr>
              </a:lvl1pPr>
            </a:lstStyle>
            <a:p>
              <a:pPr defTabSz="857250"/>
              <a:r>
                <a:rPr lang="en-US" sz="938">
                  <a:solidFill>
                    <a:srgbClr val="FF0000"/>
                  </a:solidFill>
                  <a:latin typeface="Arial" panose="020B0604020202020204"/>
                </a:rPr>
                <a:t>Not Releasable</a:t>
              </a:r>
            </a:p>
          </p:txBody>
        </p:sp>
      </p:grpSp>
      <p:graphicFrame>
        <p:nvGraphicFramePr>
          <p:cNvPr id="7" name="Object 6">
            <a:extLst>
              <a:ext uri="{FF2B5EF4-FFF2-40B4-BE49-F238E27FC236}">
                <a16:creationId xmlns:a16="http://schemas.microsoft.com/office/drawing/2014/main" id="{7EB3A901-B2F2-4255-EECC-2D837DFD3A61}"/>
              </a:ext>
            </a:extLst>
          </p:cNvPr>
          <p:cNvGraphicFramePr>
            <a:graphicFrameLocks noChangeAspect="1"/>
          </p:cNvGraphicFramePr>
          <p:nvPr/>
        </p:nvGraphicFramePr>
        <p:xfrm>
          <a:off x="2421634" y="571500"/>
          <a:ext cx="6836666" cy="6389175"/>
        </p:xfrm>
        <a:graphic>
          <a:graphicData uri="http://schemas.openxmlformats.org/presentationml/2006/ole">
            <mc:AlternateContent xmlns:mc="http://schemas.openxmlformats.org/markup-compatibility/2006">
              <mc:Choice xmlns:v="urn:schemas-microsoft-com:vml" Requires="v">
                <p:oleObj name="Visio" r:id="rId3" imgW="9077372" imgH="8372436" progId="Visio.Drawing.15">
                  <p:embed/>
                </p:oleObj>
              </mc:Choice>
              <mc:Fallback>
                <p:oleObj name="Visio" r:id="rId3" imgW="9077372" imgH="8372436" progId="Visio.Drawing.15">
                  <p:embed/>
                  <p:pic>
                    <p:nvPicPr>
                      <p:cNvPr id="7" name="Object 6">
                        <a:extLst>
                          <a:ext uri="{FF2B5EF4-FFF2-40B4-BE49-F238E27FC236}">
                            <a16:creationId xmlns:a16="http://schemas.microsoft.com/office/drawing/2014/main" id="{7EB3A901-B2F2-4255-EECC-2D837DFD3A61}"/>
                          </a:ext>
                        </a:extLst>
                      </p:cNvPr>
                      <p:cNvPicPr/>
                      <p:nvPr/>
                    </p:nvPicPr>
                    <p:blipFill>
                      <a:blip r:embed="rId4"/>
                      <a:stretch>
                        <a:fillRect/>
                      </a:stretch>
                    </p:blipFill>
                    <p:spPr>
                      <a:xfrm>
                        <a:off x="2421634" y="571500"/>
                        <a:ext cx="6836666" cy="6389175"/>
                      </a:xfrm>
                      <a:prstGeom prst="rect">
                        <a:avLst/>
                      </a:prstGeom>
                    </p:spPr>
                  </p:pic>
                </p:oleObj>
              </mc:Fallback>
            </mc:AlternateContent>
          </a:graphicData>
        </a:graphic>
      </p:graphicFrame>
    </p:spTree>
    <p:extLst>
      <p:ext uri="{BB962C8B-B14F-4D97-AF65-F5344CB8AC3E}">
        <p14:creationId xmlns:p14="http://schemas.microsoft.com/office/powerpoint/2010/main" val="1110094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D98FE-4C08-44D4-AF94-11DA32DB2E93}"/>
              </a:ext>
            </a:extLst>
          </p:cNvPr>
          <p:cNvSpPr>
            <a:spLocks noGrp="1"/>
          </p:cNvSpPr>
          <p:nvPr>
            <p:ph type="title"/>
          </p:nvPr>
        </p:nvSpPr>
        <p:spPr/>
        <p:txBody>
          <a:bodyPr/>
          <a:lstStyle/>
          <a:p>
            <a:r>
              <a:rPr lang="en-US"/>
              <a:t>Walgreens</a:t>
            </a:r>
          </a:p>
        </p:txBody>
      </p:sp>
      <p:sp>
        <p:nvSpPr>
          <p:cNvPr id="5" name="Text Placeholder 4">
            <a:extLst>
              <a:ext uri="{FF2B5EF4-FFF2-40B4-BE49-F238E27FC236}">
                <a16:creationId xmlns:a16="http://schemas.microsoft.com/office/drawing/2014/main" id="{B0A09E26-369C-4928-9344-A323A12286F5}"/>
              </a:ext>
            </a:extLst>
          </p:cNvPr>
          <p:cNvSpPr>
            <a:spLocks noGrp="1"/>
          </p:cNvSpPr>
          <p:nvPr>
            <p:ph type="body" sz="quarter" idx="11"/>
          </p:nvPr>
        </p:nvSpPr>
        <p:spPr/>
        <p:txBody>
          <a:bodyPr/>
          <a:lstStyle/>
          <a:p>
            <a:r>
              <a:rPr lang="en-US"/>
              <a:t>Secondary View</a:t>
            </a:r>
          </a:p>
        </p:txBody>
      </p:sp>
      <p:sp>
        <p:nvSpPr>
          <p:cNvPr id="12" name="Text Placeholder 11">
            <a:extLst>
              <a:ext uri="{FF2B5EF4-FFF2-40B4-BE49-F238E27FC236}">
                <a16:creationId xmlns:a16="http://schemas.microsoft.com/office/drawing/2014/main" id="{534EA2B4-92B7-B0F1-6D7D-DD058780FF1D}"/>
              </a:ext>
            </a:extLst>
          </p:cNvPr>
          <p:cNvSpPr>
            <a:spLocks noGrp="1"/>
          </p:cNvSpPr>
          <p:nvPr>
            <p:ph type="body" sz="quarter" idx="12"/>
          </p:nvPr>
        </p:nvSpPr>
        <p:spPr/>
        <p:txBody>
          <a:bodyPr/>
          <a:lstStyle/>
          <a:p>
            <a:pPr marL="68841" indent="0">
              <a:buNone/>
            </a:pPr>
            <a:endParaRPr lang="en-US"/>
          </a:p>
        </p:txBody>
      </p:sp>
      <p:graphicFrame>
        <p:nvGraphicFramePr>
          <p:cNvPr id="4" name="Object 3">
            <a:extLst>
              <a:ext uri="{FF2B5EF4-FFF2-40B4-BE49-F238E27FC236}">
                <a16:creationId xmlns:a16="http://schemas.microsoft.com/office/drawing/2014/main" id="{FBCDCF0D-A2DA-A652-5965-225D5F4767DC}"/>
              </a:ext>
            </a:extLst>
          </p:cNvPr>
          <p:cNvGraphicFramePr>
            <a:graphicFrameLocks noChangeAspect="1"/>
          </p:cNvGraphicFramePr>
          <p:nvPr/>
        </p:nvGraphicFramePr>
        <p:xfrm>
          <a:off x="2616676" y="357829"/>
          <a:ext cx="5761990" cy="3694373"/>
        </p:xfrm>
        <a:graphic>
          <a:graphicData uri="http://schemas.openxmlformats.org/presentationml/2006/ole">
            <mc:AlternateContent xmlns:mc="http://schemas.openxmlformats.org/markup-compatibility/2006">
              <mc:Choice xmlns:v="urn:schemas-microsoft-com:vml" Requires="v">
                <p:oleObj name="Visio" r:id="rId3" imgW="4781513" imgH="2848250" progId="Visio.Drawing.15">
                  <p:embed/>
                </p:oleObj>
              </mc:Choice>
              <mc:Fallback>
                <p:oleObj name="Visio" r:id="rId3" imgW="4781513" imgH="2848250" progId="Visio.Drawing.15">
                  <p:embed/>
                  <p:pic>
                    <p:nvPicPr>
                      <p:cNvPr id="4" name="Object 3">
                        <a:extLst>
                          <a:ext uri="{FF2B5EF4-FFF2-40B4-BE49-F238E27FC236}">
                            <a16:creationId xmlns:a16="http://schemas.microsoft.com/office/drawing/2014/main" id="{FBCDCF0D-A2DA-A652-5965-225D5F4767DC}"/>
                          </a:ext>
                        </a:extLst>
                      </p:cNvPr>
                      <p:cNvPicPr/>
                      <p:nvPr/>
                    </p:nvPicPr>
                    <p:blipFill>
                      <a:blip r:embed="rId4"/>
                      <a:stretch>
                        <a:fillRect/>
                      </a:stretch>
                    </p:blipFill>
                    <p:spPr>
                      <a:xfrm>
                        <a:off x="2616676" y="357829"/>
                        <a:ext cx="5761990" cy="3694373"/>
                      </a:xfrm>
                      <a:prstGeom prst="rect">
                        <a:avLst/>
                      </a:prstGeom>
                    </p:spPr>
                  </p:pic>
                </p:oleObj>
              </mc:Fallback>
            </mc:AlternateContent>
          </a:graphicData>
        </a:graphic>
      </p:graphicFrame>
      <p:sp>
        <p:nvSpPr>
          <p:cNvPr id="6" name="TextBox 75">
            <a:extLst>
              <a:ext uri="{FF2B5EF4-FFF2-40B4-BE49-F238E27FC236}">
                <a16:creationId xmlns:a16="http://schemas.microsoft.com/office/drawing/2014/main" id="{A241CA9B-BDAB-BE7A-29FD-4DD733090B16}"/>
              </a:ext>
            </a:extLst>
          </p:cNvPr>
          <p:cNvSpPr txBox="1">
            <a:spLocks noChangeArrowheads="1"/>
          </p:cNvSpPr>
          <p:nvPr/>
        </p:nvSpPr>
        <p:spPr bwMode="auto">
          <a:xfrm>
            <a:off x="8013822" y="2321170"/>
            <a:ext cx="3206010" cy="2215094"/>
          </a:xfrm>
          <a:prstGeom prst="rect">
            <a:avLst/>
          </a:prstGeom>
          <a:solidFill>
            <a:schemeClr val="bg1"/>
          </a:solidFill>
          <a:ln w="22225">
            <a:solidFill>
              <a:schemeClr val="accent1"/>
            </a:solidFill>
            <a:miter lim="800000"/>
            <a:headEnd/>
            <a:tailEnd/>
          </a:ln>
        </p:spPr>
        <p:txBody>
          <a:bodyPr wrap="square">
            <a:spAutoFit/>
          </a:bodyPr>
          <a:ls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defTabSz="428625">
              <a:defRPr/>
            </a:pPr>
            <a:r>
              <a:rPr lang="en-US" sz="984" b="1">
                <a:solidFill>
                  <a:srgbClr val="616365"/>
                </a:solidFill>
                <a:cs typeface="Times New Roman" pitchFamily="18" charset="0"/>
              </a:rPr>
              <a:t>Please Note:</a:t>
            </a:r>
          </a:p>
          <a:p>
            <a:pPr marL="160734" indent="-160734" defTabSz="428625">
              <a:spcBef>
                <a:spcPts val="375"/>
              </a:spcBef>
              <a:buFont typeface="Arial" panose="020B0604020202020204" pitchFamily="34" charset="0"/>
              <a:buChar char="•"/>
              <a:defRPr/>
            </a:pPr>
            <a:r>
              <a:rPr lang="en-US" sz="984">
                <a:solidFill>
                  <a:srgbClr val="616365"/>
                </a:solidFill>
              </a:rPr>
              <a:t>The RMAs with WAG contain the Walgreens stores not acquired from Rite Aid.</a:t>
            </a:r>
          </a:p>
          <a:p>
            <a:pPr marL="160734" indent="-160734" defTabSz="428625">
              <a:spcBef>
                <a:spcPts val="375"/>
              </a:spcBef>
              <a:buFont typeface="Arial" panose="020B0604020202020204" pitchFamily="34" charset="0"/>
              <a:buChar char="•"/>
              <a:defRPr/>
            </a:pPr>
            <a:r>
              <a:rPr lang="en-US" sz="984">
                <a:solidFill>
                  <a:srgbClr val="616365"/>
                </a:solidFill>
              </a:rPr>
              <a:t>The RMAs with Rite Aid history (w/ RAD History) contain the stores acquired from Rite Aid when they had the Rite Aid banner, including 13 months of history prior to the ownership change (the ownership transition took place from October 2017 to March 2018) as well as after they have converted to the Walgreens banner. </a:t>
            </a:r>
          </a:p>
          <a:p>
            <a:pPr marL="160734" indent="-160734" defTabSz="428625">
              <a:spcBef>
                <a:spcPts val="375"/>
              </a:spcBef>
              <a:buFont typeface="Arial" panose="020B0604020202020204" pitchFamily="34" charset="0"/>
              <a:buChar char="•"/>
              <a:defRPr/>
            </a:pPr>
            <a:r>
              <a:rPr lang="en-US" sz="984">
                <a:solidFill>
                  <a:srgbClr val="616365"/>
                </a:solidFill>
              </a:rPr>
              <a:t>Duane Reade bannered stores are in the WBA Greater Metro NY and </a:t>
            </a:r>
            <a:r>
              <a:rPr lang="sv-SE" sz="984">
                <a:solidFill>
                  <a:srgbClr val="616365"/>
                </a:solidFill>
              </a:rPr>
              <a:t>WBA NY/NJ/E PA RMAs</a:t>
            </a:r>
            <a:r>
              <a:rPr lang="en-US" sz="984">
                <a:solidFill>
                  <a:srgbClr val="616365"/>
                </a:solidFill>
              </a:rPr>
              <a:t> (as well as in the corresponding aggregates).</a:t>
            </a:r>
          </a:p>
        </p:txBody>
      </p:sp>
      <p:grpSp>
        <p:nvGrpSpPr>
          <p:cNvPr id="9" name="Group 8">
            <a:extLst>
              <a:ext uri="{FF2B5EF4-FFF2-40B4-BE49-F238E27FC236}">
                <a16:creationId xmlns:a16="http://schemas.microsoft.com/office/drawing/2014/main" id="{E56E9C73-74D0-58E0-9A8E-92D9EFF65E4A}"/>
              </a:ext>
            </a:extLst>
          </p:cNvPr>
          <p:cNvGrpSpPr/>
          <p:nvPr/>
        </p:nvGrpSpPr>
        <p:grpSpPr>
          <a:xfrm>
            <a:off x="9739313" y="6000750"/>
            <a:ext cx="2143125" cy="428625"/>
            <a:chOff x="10287000" y="6270073"/>
            <a:chExt cx="2286000" cy="457200"/>
          </a:xfrm>
        </p:grpSpPr>
        <p:sp>
          <p:nvSpPr>
            <p:cNvPr id="10" name="Text Box 38">
              <a:extLst>
                <a:ext uri="{FF2B5EF4-FFF2-40B4-BE49-F238E27FC236}">
                  <a16:creationId xmlns:a16="http://schemas.microsoft.com/office/drawing/2014/main" id="{252DAF9D-163D-66F9-BD4C-3E52226EE6C1}"/>
                </a:ext>
              </a:extLst>
            </p:cNvPr>
            <p:cNvSpPr txBox="1">
              <a:spLocks noChangeArrowheads="1"/>
            </p:cNvSpPr>
            <p:nvPr/>
          </p:nvSpPr>
          <p:spPr bwMode="auto">
            <a:xfrm>
              <a:off x="10287000" y="6270073"/>
              <a:ext cx="2286000" cy="457200"/>
            </a:xfrm>
            <a:prstGeom prst="rect">
              <a:avLst/>
            </a:prstGeom>
            <a:solidFill>
              <a:srgbClr val="FFFFFF"/>
            </a:solidFill>
            <a:ln w="22225">
              <a:solidFill>
                <a:schemeClr val="accent1"/>
              </a:solidFill>
              <a:miter lim="800000"/>
              <a:headEnd/>
              <a:tailEnd/>
            </a:ln>
          </p:spPr>
          <p:txBody>
            <a:bodyPr wrap="square">
              <a:noAutofit/>
            </a:bodyPr>
            <a:lstStyle/>
            <a:p>
              <a:pPr defTabSz="857250">
                <a:spcBef>
                  <a:spcPct val="50000"/>
                </a:spcBef>
              </a:pPr>
              <a:r>
                <a:rPr lang="en-US" sz="938" b="1" u="sng">
                  <a:solidFill>
                    <a:srgbClr val="616365"/>
                  </a:solidFill>
                  <a:latin typeface="Arial" panose="020B0604020202020204"/>
                </a:rPr>
                <a:t>Key</a:t>
              </a:r>
              <a:r>
                <a:rPr lang="en-US" sz="1125" u="sng">
                  <a:solidFill>
                    <a:srgbClr val="616365"/>
                  </a:solidFill>
                  <a:latin typeface="Times New Roman" pitchFamily="18" charset="0"/>
                </a:rPr>
                <a:t>:</a:t>
              </a:r>
            </a:p>
          </p:txBody>
        </p:sp>
        <p:sp>
          <p:nvSpPr>
            <p:cNvPr id="11" name="TextBox 10">
              <a:extLst>
                <a:ext uri="{FF2B5EF4-FFF2-40B4-BE49-F238E27FC236}">
                  <a16:creationId xmlns:a16="http://schemas.microsoft.com/office/drawing/2014/main" id="{34155366-A140-70C4-E3C4-EAD2BDCF639D}"/>
                </a:ext>
              </a:extLst>
            </p:cNvPr>
            <p:cNvSpPr txBox="1"/>
            <p:nvPr/>
          </p:nvSpPr>
          <p:spPr>
            <a:xfrm>
              <a:off x="10934694" y="6338653"/>
              <a:ext cx="1371600" cy="320040"/>
            </a:xfrm>
            <a:prstGeom prst="rect">
              <a:avLst/>
            </a:prstGeom>
            <a:solidFill>
              <a:srgbClr val="00CCFF"/>
            </a:solidFill>
            <a:ln w="6350" cap="rnd">
              <a:solidFill>
                <a:schemeClr val="tx1"/>
              </a:solidFill>
            </a:ln>
            <a:effectLst>
              <a:outerShdw dist="25400" dir="2700000" algn="ctr" rotWithShape="0">
                <a:srgbClr val="CDCDCD">
                  <a:alpha val="49804"/>
                </a:srgbClr>
              </a:outerShdw>
            </a:effectLst>
          </p:spPr>
          <p:txBody>
            <a:bodyPr wrap="square" lIns="17145" tIns="17145" rIns="17145" bIns="17145" rtlCol="0" anchor="ctr">
              <a:noAutofit/>
            </a:bodyPr>
            <a:lstStyle/>
            <a:p>
              <a:pPr algn="ctr" defTabSz="857250"/>
              <a:r>
                <a:rPr lang="en-US" sz="938">
                  <a:solidFill>
                    <a:srgbClr val="616365"/>
                  </a:solidFill>
                  <a:latin typeface="Arial" panose="020B0604020202020204"/>
                </a:rPr>
                <a:t>RMA Only</a:t>
              </a:r>
            </a:p>
          </p:txBody>
        </p:sp>
      </p:grpSp>
    </p:spTree>
    <p:extLst>
      <p:ext uri="{BB962C8B-B14F-4D97-AF65-F5344CB8AC3E}">
        <p14:creationId xmlns:p14="http://schemas.microsoft.com/office/powerpoint/2010/main" val="1941805961"/>
      </p:ext>
    </p:extLst>
  </p:cSld>
  <p:clrMapOvr>
    <a:masterClrMapping/>
  </p:clrMapOvr>
</p:sld>
</file>

<file path=ppt/theme/theme1.xml><?xml version="1.0" encoding="utf-8"?>
<a:theme xmlns:a="http://schemas.openxmlformats.org/drawingml/2006/main" name="IRI Directly Usable Templates">
  <a:themeElements>
    <a:clrScheme name="IRI">
      <a:dk1>
        <a:srgbClr val="616365"/>
      </a:dk1>
      <a:lt1>
        <a:srgbClr val="FFFFFF"/>
      </a:lt1>
      <a:dk2>
        <a:srgbClr val="303132"/>
      </a:dk2>
      <a:lt2>
        <a:srgbClr val="E0E1DD"/>
      </a:lt2>
      <a:accent1>
        <a:srgbClr val="002776"/>
      </a:accent1>
      <a:accent2>
        <a:srgbClr val="D2492A"/>
      </a:accent2>
      <a:accent3>
        <a:srgbClr val="009FDA"/>
      </a:accent3>
      <a:accent4>
        <a:srgbClr val="616365"/>
      </a:accent4>
      <a:accent5>
        <a:srgbClr val="E0E1DD"/>
      </a:accent5>
      <a:accent6>
        <a:srgbClr val="FFFFFF"/>
      </a:accent6>
      <a:hlink>
        <a:srgbClr val="009FDA"/>
      </a:hlink>
      <a:folHlink>
        <a:srgbClr val="00277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IRI PowerPoint Template" id="{9FF6814C-1E28-4856-B15F-F67270251F56}" vid="{FFB74D43-2D9F-48C0-B6E1-585C2DA418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3741</Words>
  <Application>Microsoft Office PowerPoint</Application>
  <PresentationFormat>Widescreen</PresentationFormat>
  <Paragraphs>212</Paragraphs>
  <Slides>4</Slides>
  <Notes>3</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14" baseType="lpstr">
      <vt:lpstr>Arial</vt:lpstr>
      <vt:lpstr>Calibri</vt:lpstr>
      <vt:lpstr>Courier New</vt:lpstr>
      <vt:lpstr>Poppins</vt:lpstr>
      <vt:lpstr>Roboto Condensed</vt:lpstr>
      <vt:lpstr>Times New Roman</vt:lpstr>
      <vt:lpstr>Verdana</vt:lpstr>
      <vt:lpstr>Wingdings</vt:lpstr>
      <vt:lpstr>IRI Directly Usable Templates</vt:lpstr>
      <vt:lpstr>Visio</vt:lpstr>
      <vt:lpstr>Drug</vt:lpstr>
      <vt:lpstr>Rite Aid</vt:lpstr>
      <vt:lpstr>Walgreens</vt:lpstr>
      <vt:lpstr>Walgreens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Drug</dc:title>
  <dc:creator>Brian Dillon</dc:creator>
  <cp:lastModifiedBy>Brian Dillon</cp:lastModifiedBy>
  <cp:revision>1</cp:revision>
  <dcterms:created xsi:type="dcterms:W3CDTF">2024-01-02T17:57:20Z</dcterms:created>
  <dcterms:modified xsi:type="dcterms:W3CDTF">2024-01-02T17:58:15Z</dcterms:modified>
</cp:coreProperties>
</file>