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677" r:id="rId2"/>
    <p:sldId id="679" r:id="rId3"/>
    <p:sldId id="681" r:id="rId4"/>
    <p:sldId id="689" r:id="rId5"/>
    <p:sldId id="691" r:id="rId6"/>
    <p:sldId id="692" r:id="rId7"/>
    <p:sldId id="702" r:id="rId8"/>
    <p:sldId id="709" r:id="rId9"/>
    <p:sldId id="731" r:id="rId10"/>
    <p:sldId id="705" r:id="rId11"/>
    <p:sldId id="706" r:id="rId12"/>
    <p:sldId id="704" r:id="rId13"/>
    <p:sldId id="707" r:id="rId14"/>
    <p:sldId id="711" r:id="rId15"/>
    <p:sldId id="713" r:id="rId16"/>
    <p:sldId id="714" r:id="rId17"/>
    <p:sldId id="719" r:id="rId18"/>
    <p:sldId id="717" r:id="rId19"/>
    <p:sldId id="716" r:id="rId20"/>
    <p:sldId id="718" r:id="rId21"/>
    <p:sldId id="721" r:id="rId22"/>
    <p:sldId id="722" r:id="rId23"/>
    <p:sldId id="720" r:id="rId24"/>
    <p:sldId id="729" r:id="rId25"/>
    <p:sldId id="73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54" d="100"/>
          <a:sy n="54" d="100"/>
        </p:scale>
        <p:origin x="10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Dillon" userId="2c29d116-e8bd-482a-a59a-3a1257c7914e" providerId="ADAL" clId="{D1E5F380-E013-4162-9B7B-9F78CF33A5A0}"/>
    <pc:docChg chg="delSld">
      <pc:chgData name="Brian Dillon" userId="2c29d116-e8bd-482a-a59a-3a1257c7914e" providerId="ADAL" clId="{D1E5F380-E013-4162-9B7B-9F78CF33A5A0}" dt="2024-01-02T18:07:35.394" v="21" actId="47"/>
      <pc:docMkLst>
        <pc:docMk/>
      </pc:docMkLst>
      <pc:sldChg chg="del">
        <pc:chgData name="Brian Dillon" userId="2c29d116-e8bd-482a-a59a-3a1257c7914e" providerId="ADAL" clId="{D1E5F380-E013-4162-9B7B-9F78CF33A5A0}" dt="2024-01-02T18:00:56.782" v="0" actId="47"/>
        <pc:sldMkLst>
          <pc:docMk/>
          <pc:sldMk cId="806042235" sldId="678"/>
        </pc:sldMkLst>
      </pc:sldChg>
      <pc:sldChg chg="del">
        <pc:chgData name="Brian Dillon" userId="2c29d116-e8bd-482a-a59a-3a1257c7914e" providerId="ADAL" clId="{D1E5F380-E013-4162-9B7B-9F78CF33A5A0}" dt="2024-01-02T18:01:10.781" v="1" actId="47"/>
        <pc:sldMkLst>
          <pc:docMk/>
          <pc:sldMk cId="3409564261" sldId="682"/>
        </pc:sldMkLst>
      </pc:sldChg>
      <pc:sldChg chg="del">
        <pc:chgData name="Brian Dillon" userId="2c29d116-e8bd-482a-a59a-3a1257c7914e" providerId="ADAL" clId="{D1E5F380-E013-4162-9B7B-9F78CF33A5A0}" dt="2024-01-02T18:01:14.225" v="2" actId="47"/>
        <pc:sldMkLst>
          <pc:docMk/>
          <pc:sldMk cId="3122518795" sldId="683"/>
        </pc:sldMkLst>
      </pc:sldChg>
      <pc:sldChg chg="del">
        <pc:chgData name="Brian Dillon" userId="2c29d116-e8bd-482a-a59a-3a1257c7914e" providerId="ADAL" clId="{D1E5F380-E013-4162-9B7B-9F78CF33A5A0}" dt="2024-01-02T18:01:25.099" v="3" actId="47"/>
        <pc:sldMkLst>
          <pc:docMk/>
          <pc:sldMk cId="1010562288" sldId="686"/>
        </pc:sldMkLst>
      </pc:sldChg>
      <pc:sldChg chg="del">
        <pc:chgData name="Brian Dillon" userId="2c29d116-e8bd-482a-a59a-3a1257c7914e" providerId="ADAL" clId="{D1E5F380-E013-4162-9B7B-9F78CF33A5A0}" dt="2024-01-02T18:01:31" v="4" actId="47"/>
        <pc:sldMkLst>
          <pc:docMk/>
          <pc:sldMk cId="2909756261" sldId="687"/>
        </pc:sldMkLst>
      </pc:sldChg>
      <pc:sldChg chg="del">
        <pc:chgData name="Brian Dillon" userId="2c29d116-e8bd-482a-a59a-3a1257c7914e" providerId="ADAL" clId="{D1E5F380-E013-4162-9B7B-9F78CF33A5A0}" dt="2024-01-02T18:01:47.961" v="6" actId="47"/>
        <pc:sldMkLst>
          <pc:docMk/>
          <pc:sldMk cId="2283539175" sldId="688"/>
        </pc:sldMkLst>
      </pc:sldChg>
      <pc:sldChg chg="del">
        <pc:chgData name="Brian Dillon" userId="2c29d116-e8bd-482a-a59a-3a1257c7914e" providerId="ADAL" clId="{D1E5F380-E013-4162-9B7B-9F78CF33A5A0}" dt="2024-01-02T18:01:41.770" v="5" actId="47"/>
        <pc:sldMkLst>
          <pc:docMk/>
          <pc:sldMk cId="4267901759" sldId="690"/>
        </pc:sldMkLst>
      </pc:sldChg>
      <pc:sldChg chg="del">
        <pc:chgData name="Brian Dillon" userId="2c29d116-e8bd-482a-a59a-3a1257c7914e" providerId="ADAL" clId="{D1E5F380-E013-4162-9B7B-9F78CF33A5A0}" dt="2024-01-02T18:02:10.201" v="8" actId="47"/>
        <pc:sldMkLst>
          <pc:docMk/>
          <pc:sldMk cId="4089677890" sldId="693"/>
        </pc:sldMkLst>
      </pc:sldChg>
      <pc:sldChg chg="del">
        <pc:chgData name="Brian Dillon" userId="2c29d116-e8bd-482a-a59a-3a1257c7914e" providerId="ADAL" clId="{D1E5F380-E013-4162-9B7B-9F78CF33A5A0}" dt="2024-01-02T18:02:20.949" v="10" actId="47"/>
        <pc:sldMkLst>
          <pc:docMk/>
          <pc:sldMk cId="3880019007" sldId="694"/>
        </pc:sldMkLst>
      </pc:sldChg>
      <pc:sldChg chg="del">
        <pc:chgData name="Brian Dillon" userId="2c29d116-e8bd-482a-a59a-3a1257c7914e" providerId="ADAL" clId="{D1E5F380-E013-4162-9B7B-9F78CF33A5A0}" dt="2024-01-02T18:02:14.306" v="9" actId="47"/>
        <pc:sldMkLst>
          <pc:docMk/>
          <pc:sldMk cId="415361948" sldId="695"/>
        </pc:sldMkLst>
      </pc:sldChg>
      <pc:sldChg chg="del">
        <pc:chgData name="Brian Dillon" userId="2c29d116-e8bd-482a-a59a-3a1257c7914e" providerId="ADAL" clId="{D1E5F380-E013-4162-9B7B-9F78CF33A5A0}" dt="2024-01-02T18:02:26.256" v="11" actId="47"/>
        <pc:sldMkLst>
          <pc:docMk/>
          <pc:sldMk cId="2534040745" sldId="696"/>
        </pc:sldMkLst>
      </pc:sldChg>
      <pc:sldChg chg="del">
        <pc:chgData name="Brian Dillon" userId="2c29d116-e8bd-482a-a59a-3a1257c7914e" providerId="ADAL" clId="{D1E5F380-E013-4162-9B7B-9F78CF33A5A0}" dt="2024-01-02T18:02:27.981" v="12" actId="47"/>
        <pc:sldMkLst>
          <pc:docMk/>
          <pc:sldMk cId="2446279639" sldId="697"/>
        </pc:sldMkLst>
      </pc:sldChg>
      <pc:sldChg chg="del">
        <pc:chgData name="Brian Dillon" userId="2c29d116-e8bd-482a-a59a-3a1257c7914e" providerId="ADAL" clId="{D1E5F380-E013-4162-9B7B-9F78CF33A5A0}" dt="2024-01-02T18:02:29.173" v="13" actId="47"/>
        <pc:sldMkLst>
          <pc:docMk/>
          <pc:sldMk cId="2887622195" sldId="698"/>
        </pc:sldMkLst>
      </pc:sldChg>
      <pc:sldChg chg="del">
        <pc:chgData name="Brian Dillon" userId="2c29d116-e8bd-482a-a59a-3a1257c7914e" providerId="ADAL" clId="{D1E5F380-E013-4162-9B7B-9F78CF33A5A0}" dt="2024-01-02T18:02:35.915" v="15" actId="47"/>
        <pc:sldMkLst>
          <pc:docMk/>
          <pc:sldMk cId="1221883977" sldId="699"/>
        </pc:sldMkLst>
      </pc:sldChg>
      <pc:sldChg chg="del">
        <pc:chgData name="Brian Dillon" userId="2c29d116-e8bd-482a-a59a-3a1257c7914e" providerId="ADAL" clId="{D1E5F380-E013-4162-9B7B-9F78CF33A5A0}" dt="2024-01-02T18:02:30.441" v="14" actId="47"/>
        <pc:sldMkLst>
          <pc:docMk/>
          <pc:sldMk cId="594670597" sldId="700"/>
        </pc:sldMkLst>
      </pc:sldChg>
      <pc:sldChg chg="del">
        <pc:chgData name="Brian Dillon" userId="2c29d116-e8bd-482a-a59a-3a1257c7914e" providerId="ADAL" clId="{D1E5F380-E013-4162-9B7B-9F78CF33A5A0}" dt="2024-01-02T18:03:14.503" v="16" actId="47"/>
        <pc:sldMkLst>
          <pc:docMk/>
          <pc:sldMk cId="2084297096" sldId="708"/>
        </pc:sldMkLst>
      </pc:sldChg>
      <pc:sldChg chg="del">
        <pc:chgData name="Brian Dillon" userId="2c29d116-e8bd-482a-a59a-3a1257c7914e" providerId="ADAL" clId="{D1E5F380-E013-4162-9B7B-9F78CF33A5A0}" dt="2024-01-02T18:04:41.989" v="17" actId="47"/>
        <pc:sldMkLst>
          <pc:docMk/>
          <pc:sldMk cId="1721959098" sldId="723"/>
        </pc:sldMkLst>
      </pc:sldChg>
      <pc:sldChg chg="del">
        <pc:chgData name="Brian Dillon" userId="2c29d116-e8bd-482a-a59a-3a1257c7914e" providerId="ADAL" clId="{D1E5F380-E013-4162-9B7B-9F78CF33A5A0}" dt="2024-01-02T18:05:14.588" v="18" actId="47"/>
        <pc:sldMkLst>
          <pc:docMk/>
          <pc:sldMk cId="2513719196" sldId="725"/>
        </pc:sldMkLst>
      </pc:sldChg>
      <pc:sldChg chg="del">
        <pc:chgData name="Brian Dillon" userId="2c29d116-e8bd-482a-a59a-3a1257c7914e" providerId="ADAL" clId="{D1E5F380-E013-4162-9B7B-9F78CF33A5A0}" dt="2024-01-02T18:05:20.529" v="19" actId="47"/>
        <pc:sldMkLst>
          <pc:docMk/>
          <pc:sldMk cId="142174461" sldId="726"/>
        </pc:sldMkLst>
      </pc:sldChg>
      <pc:sldChg chg="del">
        <pc:chgData name="Brian Dillon" userId="2c29d116-e8bd-482a-a59a-3a1257c7914e" providerId="ADAL" clId="{D1E5F380-E013-4162-9B7B-9F78CF33A5A0}" dt="2024-01-02T18:07:35.394" v="21" actId="47"/>
        <pc:sldMkLst>
          <pc:docMk/>
          <pc:sldMk cId="2822073688" sldId="727"/>
        </pc:sldMkLst>
      </pc:sldChg>
      <pc:sldChg chg="del">
        <pc:chgData name="Brian Dillon" userId="2c29d116-e8bd-482a-a59a-3a1257c7914e" providerId="ADAL" clId="{D1E5F380-E013-4162-9B7B-9F78CF33A5A0}" dt="2024-01-02T18:05:59.566" v="20" actId="47"/>
        <pc:sldMkLst>
          <pc:docMk/>
          <pc:sldMk cId="2095295284" sldId="728"/>
        </pc:sldMkLst>
      </pc:sldChg>
      <pc:sldChg chg="del">
        <pc:chgData name="Brian Dillon" userId="2c29d116-e8bd-482a-a59a-3a1257c7914e" providerId="ADAL" clId="{D1E5F380-E013-4162-9B7B-9F78CF33A5A0}" dt="2024-01-02T18:02:05.374" v="7" actId="47"/>
        <pc:sldMkLst>
          <pc:docMk/>
          <pc:sldMk cId="2328342062" sldId="7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49EF1-86B8-4907-897E-A7458868F091}"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6070A-DE1A-47CF-845D-439EB83D97AB}" type="slidenum">
              <a:rPr lang="en-US" smtClean="0"/>
              <a:t>‹#›</a:t>
            </a:fld>
            <a:endParaRPr lang="en-US"/>
          </a:p>
        </p:txBody>
      </p:sp>
    </p:spTree>
    <p:extLst>
      <p:ext uri="{BB962C8B-B14F-4D97-AF65-F5344CB8AC3E}">
        <p14:creationId xmlns:p14="http://schemas.microsoft.com/office/powerpoint/2010/main" val="190123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1" u="none" strike="noStrike" kern="1200" baseline="0">
                <a:solidFill>
                  <a:schemeClr val="tx1"/>
                </a:solidFill>
                <a:latin typeface="Verdana" panose="020B0604030504040204" pitchFamily="34" charset="0"/>
                <a:ea typeface="Verdana" panose="020B0604030504040204" pitchFamily="34" charset="0"/>
                <a:cs typeface="+mn-cs"/>
              </a:rPr>
              <a:t>Ahold Delhaize (ADUSA) 35.03</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The Food Lion DC20 geography has been renamed to DC20 and DC5.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County changes were made to Food Lion RMAs and CRMAs to reflect their current business.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Food Lion has acquired </a:t>
            </a:r>
            <a:r>
              <a:rPr lang="en-US" sz="1600" kern="1200" err="1">
                <a:solidFill>
                  <a:schemeClr val="tx1"/>
                </a:solidFill>
                <a:effectLst/>
                <a:latin typeface="+mn-lt"/>
                <a:ea typeface="+mn-ea"/>
                <a:cs typeface="+mn-cs"/>
              </a:rPr>
              <a:t>BiLo</a:t>
            </a:r>
            <a:r>
              <a:rPr lang="en-US" sz="1600" kern="1200">
                <a:solidFill>
                  <a:schemeClr val="tx1"/>
                </a:solidFill>
                <a:effectLst/>
                <a:latin typeface="+mn-lt"/>
                <a:ea typeface="+mn-ea"/>
                <a:cs typeface="+mn-cs"/>
              </a:rPr>
              <a:t> stores which are reflected within the geographies starting January 31, 2021.</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stores will continue being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However, while Ahold Delhaize is including closed stores in their RMA history, several stores continue to be excluded: stores divested as part of the Ahold-Delhaize merger, Richmond-area Martins stores following the exit of that area, and closed stores that were located in counties no longer included in their RMA county definitions.</a:t>
            </a:r>
            <a:endParaRPr lang="en-US" sz="1600" b="1" i="1" u="none" strike="noStrike" kern="1200" baseline="0">
              <a:solidFill>
                <a:schemeClr val="tx1"/>
              </a:solidFill>
              <a:latin typeface="Verdana" panose="020B0604030504040204" pitchFamily="34" charset="0"/>
              <a:ea typeface="Verdana" panose="020B0604030504040204" pitchFamily="34" charset="0"/>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mn-cs"/>
              </a:rPr>
              <a:t>Ahold Delhaize (ADUSA) 35.02</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County changes were made to Food Lion CRMAs to account for expansion (for former </a:t>
            </a:r>
            <a:r>
              <a:rPr lang="en-US" sz="1600" kern="1200" err="1">
                <a:solidFill>
                  <a:schemeClr val="tx1"/>
                </a:solidFill>
                <a:effectLst/>
                <a:latin typeface="+mn-lt"/>
                <a:ea typeface="+mn-ea"/>
                <a:cs typeface="+mn-cs"/>
              </a:rPr>
              <a:t>Bi-Lo</a:t>
            </a:r>
            <a:r>
              <a:rPr lang="en-US" sz="1600" kern="1200">
                <a:solidFill>
                  <a:schemeClr val="tx1"/>
                </a:solidFill>
                <a:effectLst/>
                <a:latin typeface="+mn-lt"/>
                <a:ea typeface="+mn-ea"/>
                <a:cs typeface="+mn-cs"/>
              </a:rPr>
              <a:t> locations acquired from Southeastern Grocers).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stores will continue being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However, while Ahold Delhaize is including closed stores in their RMA history, several stores continue to be excluded: stores divested as part of the Ahold-Delhaize merger, Richmond-area Martins stores following the exit of that area, and closed stores that were located in counties no longer included in their RMA county definitions.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mn-cs"/>
              </a:rPr>
              <a:t>Ahold Delhaize (ADUSA) 34.02</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A minor change was made to the Giant Carlisle </a:t>
            </a:r>
            <a:r>
              <a:rPr lang="en-US" sz="1600" kern="1200" err="1">
                <a:solidFill>
                  <a:schemeClr val="tx1"/>
                </a:solidFill>
                <a:effectLst/>
                <a:latin typeface="+mn-lt"/>
                <a:ea typeface="+mn-ea"/>
                <a:cs typeface="+mn-cs"/>
              </a:rPr>
              <a:t>Rgn</a:t>
            </a:r>
            <a:r>
              <a:rPr lang="en-US" sz="1600" kern="1200">
                <a:solidFill>
                  <a:schemeClr val="tx1"/>
                </a:solidFill>
                <a:effectLst/>
                <a:latin typeface="+mn-lt"/>
                <a:ea typeface="+mn-ea"/>
                <a:cs typeface="+mn-cs"/>
              </a:rPr>
              <a:t> 14 RMA (and applicable aggregates) to adjust store opening information for 5 Martin’s stores that opened in April 2019.</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being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However, while Ahold Delhaize is including closed/sold stores in their RMA history, several stores continue to be excluded: stores divested as part of the Ahold-Delhaize merger, Richmond-area Martins stores following the exit of that area, Bottom Dollar legacy Delhaize stores, and closed stores that were located in counties no longer included in their RMA county definitions.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Ahold Delhaize (ADUSA) 32.0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Changes were made to the Giant Carlisle RMAs and CRMAs to reflect their current business, including the removal of the Giant Martin's </a:t>
            </a:r>
            <a:r>
              <a:rPr lang="en-US" sz="1600" kern="1200" err="1">
                <a:solidFill>
                  <a:schemeClr val="tx1"/>
                </a:solidFill>
                <a:effectLst/>
                <a:latin typeface="+mn-lt"/>
                <a:ea typeface="+mn-ea"/>
                <a:cs typeface="+mn-cs"/>
              </a:rPr>
              <a:t>Rgn</a:t>
            </a:r>
            <a:r>
              <a:rPr lang="en-US" sz="1600" kern="1200">
                <a:solidFill>
                  <a:schemeClr val="tx1"/>
                </a:solidFill>
                <a:effectLst/>
                <a:latin typeface="+mn-lt"/>
                <a:ea typeface="+mn-ea"/>
                <a:cs typeface="+mn-cs"/>
              </a:rPr>
              <a:t> 15 geography.</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being included in the RMA back data. However, while Ahold Delhaize is including closed/sold stores in their RMA history, several stores continue to be excluded: stores divested as part of the Ahold-Delhaize merger, Richmond-area Martins stores following the exit of that area, Bottom Dollar legacy Delhaize stores, and closed stores that were located in counties no longer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their RMA county definitions.</a:t>
            </a:r>
          </a:p>
          <a:p>
            <a:r>
              <a:rPr lang="en-US" sz="1600" kern="1200">
                <a:solidFill>
                  <a:schemeClr val="tx1"/>
                </a:solidFill>
                <a:effectLst/>
                <a:latin typeface="+mn-lt"/>
                <a:ea typeface="+mn-ea"/>
                <a:cs typeface="+mn-cs"/>
              </a:rPr>
              <a:t> </a:t>
            </a: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Ahold Delhaize (ADUSA) 31.0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Minor definition changes were made to reflect the retailer’s current business.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Standard description adjustments have been made to adhere to new naming convention rules in ILD.</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Closed and sold stores will continue being included in the RMA back data. However, while Ahold Delhaize is including closed/sold stores in their RMA history, several stores continue to be excluded: stores divested as part of the Ahold-Delhaize merger, Richmond-area Martins stores following the exit of that area, Bottom Dollar legacy Delhaize stores, and closed stores that were located in counties no longer </a:t>
            </a:r>
            <a:r>
              <a:rPr lang="en-US" sz="1600" b="1" i="1" kern="1200" noProof="0">
                <a:solidFill>
                  <a:schemeClr val="tx1"/>
                </a:solidFill>
                <a:effectLst/>
                <a:latin typeface="+mn-lt"/>
                <a:ea typeface="+mn-ea"/>
                <a:cs typeface="+mn-cs"/>
              </a:rPr>
              <a:t>included</a:t>
            </a:r>
            <a:r>
              <a:rPr lang="en-US" sz="1600" kern="1200" noProof="0">
                <a:solidFill>
                  <a:schemeClr val="tx1"/>
                </a:solidFill>
                <a:effectLst/>
                <a:latin typeface="+mn-lt"/>
                <a:ea typeface="+mn-ea"/>
                <a:cs typeface="+mn-cs"/>
              </a:rPr>
              <a:t> in their RMA county definitions.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Ahold Delhaize 30.0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Closed and sold stores will continue to be </a:t>
            </a:r>
            <a:r>
              <a:rPr lang="en-US" sz="1600" b="1" i="1" kern="1200" noProof="0">
                <a:solidFill>
                  <a:schemeClr val="tx1"/>
                </a:solidFill>
                <a:effectLst/>
                <a:latin typeface="+mn-lt"/>
                <a:ea typeface="+mn-ea"/>
                <a:cs typeface="+mn-cs"/>
              </a:rPr>
              <a:t>included</a:t>
            </a:r>
            <a:r>
              <a:rPr lang="en-US" sz="1600" kern="1200" noProof="0">
                <a:solidFill>
                  <a:schemeClr val="tx1"/>
                </a:solidFill>
                <a:effectLst/>
                <a:latin typeface="+mn-lt"/>
                <a:ea typeface="+mn-ea"/>
                <a:cs typeface="+mn-cs"/>
              </a:rPr>
              <a:t> in the RMA back data. However, while Ahold Delhaize is including closed/sold stores in their RMA history, several stores will continue to be excluded </a:t>
            </a:r>
            <a:r>
              <a:rPr lang="en-US" sz="1600" kern="1200">
                <a:solidFill>
                  <a:schemeClr val="tx1"/>
                </a:solidFill>
                <a:effectLst/>
                <a:latin typeface="+mn-lt"/>
                <a:ea typeface="+mn-ea"/>
                <a:cs typeface="+mn-cs"/>
              </a:rPr>
              <a:t>during the period January 6, 2013 – July 8, 2018 from the RMA back data</a:t>
            </a:r>
            <a:r>
              <a:rPr lang="en-US" sz="1600" kern="1200" noProof="0">
                <a:solidFill>
                  <a:schemeClr val="tx1"/>
                </a:solidFill>
                <a:effectLst/>
                <a:latin typeface="+mn-lt"/>
                <a:ea typeface="+mn-ea"/>
                <a:cs typeface="+mn-cs"/>
              </a:rPr>
              <a:t>: stores divested as part of the Ahold-Delhaize merger, Richmond-area Martins stores following the exit of that area, Bottom Dollar legacy Delhaize stores, and closed stores that were located in counties no longer included in their RMA county definitions.</a:t>
            </a:r>
            <a:endParaRPr lang="en-US" sz="16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a:ln>
                <a:noFill/>
              </a:ln>
              <a:solidFill>
                <a:srgbClr val="616365"/>
              </a:solidFill>
              <a:effectLst/>
              <a:uLnTx/>
              <a:uFillTx/>
              <a:latin typeface="Arial" panose="020B0604020202020204"/>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Ahold Delhaize 29.0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No changes were made to the Ahold Delhaize RMAs and CRMAs with the exception of a change to their closed/sold stores handling.</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Closed and sold stores will be </a:t>
            </a:r>
            <a:r>
              <a:rPr lang="en-US" sz="1600" b="1" i="1" kern="1200" noProof="0">
                <a:solidFill>
                  <a:schemeClr val="tx1"/>
                </a:solidFill>
                <a:effectLst/>
                <a:latin typeface="+mn-lt"/>
                <a:ea typeface="+mn-ea"/>
                <a:cs typeface="+mn-cs"/>
              </a:rPr>
              <a:t>included</a:t>
            </a:r>
            <a:r>
              <a:rPr lang="en-US" sz="1600" kern="1200" noProof="0">
                <a:solidFill>
                  <a:schemeClr val="tx1"/>
                </a:solidFill>
                <a:effectLst/>
                <a:latin typeface="+mn-lt"/>
                <a:ea typeface="+mn-ea"/>
                <a:cs typeface="+mn-cs"/>
              </a:rPr>
              <a:t> in the RMA back data.  This is the first time closed/sold stores have been included.  However, while Ahold Delhaize is now including closed/sold stores in their RMA history, several stores will continue to be excluded: stores divested as part of the Ahold-Delhaize merger, Richmond-area Martins stores following the exit of that area, Bottom Dollar legacy Delhaize stores, and closed stores that were located in counties no longer included in their RMA county definitions.</a:t>
            </a:r>
            <a:endParaRPr lang="en-US" sz="16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Ahold Delhaize 28.0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Ahold Delhaize has revised their Stop &amp; Shop RMAs and CRMAs.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County changes were made to better reflect what Ahold Delhaize views as their competitive area and to remove counties where they are no longer present.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November 12,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Ahold Delhaize 26.0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County changes were made to better reflect what Ahold views as their competitive area and to remove counties where their stores have closed or are closing.</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In late 2015, Stop &amp; Shop acquired 25 stores from A&amp;P.  The back data will not be moved to the Ahold Delhaize RMAs.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1, 2012 – April 16,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Ahold Delhaize 25.0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NEW geography and revised reporting structure - Ahold Delhaize has redefined to reflect their new structure after the merger between Ahold and Delhaize</a:t>
            </a:r>
          </a:p>
          <a:p>
            <a:pPr marL="628650" marR="0" lvl="1" indent="-171450">
              <a:spcBef>
                <a:spcPts val="0"/>
              </a:spcBef>
              <a:spcAft>
                <a:spcPts val="0"/>
              </a:spcAft>
              <a:buFont typeface="Courier New" panose="02070309020205020404" pitchFamily="49" charset="0"/>
              <a:buChar char="o"/>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 region level marketing areas now aggregate into 6 division marketing areas, which then aggregate into what was previously the Ahold corporate level geography and the Delhaize corporate level geography.  Then, both of these marketing areas aggregate into an Ahold Delhaize total corporate level geography.  This marketing area will now be released with additional RMA back data and a newly releasable CRMA back data.</a:t>
            </a:r>
            <a:endParaRPr lang="en-US" sz="180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628650" marR="0" lvl="1" indent="-171450">
              <a:spcBef>
                <a:spcPts val="0"/>
              </a:spcBef>
              <a:spcAft>
                <a:spcPts val="0"/>
              </a:spcAft>
              <a:buFont typeface="Courier New" panose="02070309020205020404" pitchFamily="49" charset="0"/>
              <a:buChar char="o"/>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Raw name changes occurred in order to reflect the merger between Ahold and Delhaize.</a:t>
            </a:r>
            <a:endParaRPr lang="en-US" sz="180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County changes were made to better reflect the retailer’s business, to account for expansion and/or remove counties where the retailer is no longer present.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In late 2015, Stop &amp; Shop acquired 25 stores from A&amp;P.  The back data will not be moved to the Ahold Delhaize RMAs.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1, 2012– December 25, 2016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137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Kroger (KR) 37.0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Removed some counties from the following geographies:</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n-NO" sz="1600" kern="1200">
                <a:solidFill>
                  <a:schemeClr val="tx1"/>
                </a:solidFill>
                <a:effectLst/>
                <a:latin typeface="+mn-lt"/>
                <a:ea typeface="+mn-ea"/>
                <a:cs typeface="+mn-cs"/>
              </a:rPr>
              <a:t>KR DELTA AO</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n-NO" sz="1600" kern="1200">
                <a:solidFill>
                  <a:schemeClr val="tx1"/>
                </a:solidFill>
                <a:effectLst/>
                <a:latin typeface="+mn-lt"/>
                <a:ea typeface="+mn-ea"/>
                <a:cs typeface="+mn-cs"/>
              </a:rPr>
              <a:t>KR DELTA LTL ROCK</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n-NO" sz="1600" kern="1200">
                <a:solidFill>
                  <a:schemeClr val="tx1"/>
                </a:solidFill>
                <a:effectLst/>
                <a:latin typeface="+mn-lt"/>
                <a:ea typeface="+mn-ea"/>
                <a:cs typeface="+mn-cs"/>
              </a:rPr>
              <a:t>KR K SPR/C MK AO</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Created the following geography:</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KR NORTHERN KY</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b="1" i="1"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Kroger (KR) 34.03</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NEW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Kroger has 6 new RMA and CRMA aggregates of existing geographies:</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QFC + Fred Meyer w/out Alaska</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Mid-Atlantic + Harris Teeter</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Mariano's + Food 4 Less Midwest</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Ralphs + Food 4 Less West</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Corp minus Food 4 Less Midwest + Roundy's Wisconsin</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Corp minus Food 4 Less Midwest + Roundy's Wisconsin + Harris Teeter</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The Peyton geography has been renamed to KR Corp (excl HT, Roundy’s, Mariano’s, F4L, FM, Ralphs, QFC).  It also was evaluated as a CRMA and is now available for Food and Multi Outlet release.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The Kroger Coordinated geography has been renamed to KR Corp (excl HT, Roundy’s, F4L).</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Minor county changes were made to some Kroger CRMAs to account for expansion and remove counties where the retailer is no longer present.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However, if Kroger no longer has any open stores in a county, it was removed from their RMAs and CRMAs, meaning the only closed stores that are included in their RMA back data are closed stores that were located in counties that still have other open Kroger store(s) present.</a:t>
            </a:r>
            <a:endParaRPr lang="en-US" sz="1600" b="1" i="1" kern="1200" noProof="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1" kern="1200" noProof="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noProof="0">
                <a:solidFill>
                  <a:schemeClr val="tx1"/>
                </a:solidFill>
                <a:effectLst/>
                <a:latin typeface="+mn-lt"/>
                <a:ea typeface="+mn-ea"/>
                <a:cs typeface="+mn-cs"/>
              </a:rPr>
              <a:t>Kroger 31.0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NEW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Kroger has 4 new region RMAs and CRMAs (Midwest, Mountain, Southeast, and West), which are aggregates of some of their existing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NASHVILLE KNOX and KR NASHVILLE NASH were evaluated for CRMAs and are now available for Food and Multi Outlet release.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Minor county changes were made to some Kroger CRMAs, to account for recent expansion.</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However, if Kroger no longer has any open stores in a county, it was removed from their RMAs and CRMAs, meaning the only closed and sold stores that are included in their RMA back data are closed and sold stores that were located in counties that still have other open Kroger store(s) 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30.0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Kroger will receive MULO release for 4 competitive marketing areas that are not releasable for the Food outlet.  In order for these geographies to report MULO release, we will have to turn the respective Food outlet on. In ILD, we will place “DO NOT SELECT” on the Standard Descriptions of these geographies in order to restrict access to the competitive marketing areas within this platform.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Geographies Impacted (Food Outlet): KR MID-ATL ROANOK, KR CINCINNATI CIN, KR MID-ATL RICHM, and KR COLUMBUS CLMBS</a:t>
            </a:r>
          </a:p>
          <a:p>
            <a:pPr marL="285750" lvl="0" indent="-285750" rtl="0" eaLnBrk="1" fontAlgn="b" latinLnBrk="0" hangingPunct="1">
              <a:buFont typeface="Wingdings" panose="05000000000000000000" pitchFamily="2" charset="2"/>
              <a:buChar char="Ø"/>
            </a:pPr>
            <a:r>
              <a:rPr lang="en-US" sz="3600" b="0" i="0" u="none" strike="noStrike" kern="1200">
                <a:solidFill>
                  <a:schemeClr val="tx1"/>
                </a:solidFill>
                <a:effectLst/>
                <a:latin typeface="+mn-lt"/>
                <a:ea typeface="+mn-ea"/>
                <a:cs typeface="+mn-cs"/>
              </a:rPr>
              <a:t>Caveat – Non-releasable geographies created by mathematical functions of releasable geographies do not have the same accuracy as releasable geographies.  IRI discourages the creation of custom aggregate geographies via the subtraction of a smaller releasable geography from a larger releasable geography as the resulting geography may not have sufficient sample to be statistically reliable. </a:t>
            </a:r>
          </a:p>
          <a:p>
            <a:pPr marL="285750" lvl="0" indent="-285750" rtl="0" eaLnBrk="1" fontAlgn="b" latinLnBrk="0" hangingPunct="1">
              <a:buFont typeface="Wingdings" panose="05000000000000000000" pitchFamily="2" charset="2"/>
              <a:buChar char="Ø"/>
            </a:pPr>
            <a:r>
              <a:rPr lang="en-US" sz="3600" b="0" i="0" u="none" strike="noStrike"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lvl="0" indent="-285750" rtl="0" eaLnBrk="1" fontAlgn="b" latinLnBrk="0" hangingPunct="1">
              <a:buFont typeface="Wingdings" panose="05000000000000000000" pitchFamily="2" charset="2"/>
              <a:buChar char="Ø"/>
            </a:pPr>
            <a:r>
              <a:rPr lang="en-US" sz="3600" b="0" i="0" u="none" strike="noStrike" kern="1200">
                <a:solidFill>
                  <a:schemeClr val="tx1"/>
                </a:solidFill>
                <a:effectLst/>
                <a:latin typeface="+mn-lt"/>
                <a:ea typeface="+mn-ea"/>
                <a:cs typeface="+mn-cs"/>
              </a:rPr>
              <a:t>Revised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Some granular geographies were removed.</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Minor county changes were made to Kroger’s existing geographies to account for expansion and to remove counties where the retailer is no longer present.</a:t>
            </a:r>
          </a:p>
          <a:p>
            <a:pPr marL="285750" lvl="0" indent="-285750" rtl="0" eaLnBrk="1" fontAlgn="b" latinLnBrk="0" hangingPunct="1">
              <a:buFont typeface="Wingdings" panose="05000000000000000000" pitchFamily="2" charset="2"/>
              <a:buChar char="Ø"/>
            </a:pPr>
            <a:r>
              <a:rPr lang="en-US" sz="3600" b="0" i="0" u="none" strike="noStrike" kern="1200">
                <a:solidFill>
                  <a:schemeClr val="tx1"/>
                </a:solidFill>
                <a:effectLst/>
                <a:latin typeface="+mn-lt"/>
                <a:ea typeface="+mn-ea"/>
                <a:cs typeface="+mn-cs"/>
              </a:rPr>
              <a:t>Closed and sold stores will continue to be </a:t>
            </a:r>
            <a:r>
              <a:rPr lang="en-US" sz="3600" b="1" i="1" u="none" strike="noStrike" kern="1200">
                <a:solidFill>
                  <a:schemeClr val="tx1"/>
                </a:solidFill>
                <a:effectLst/>
                <a:latin typeface="+mn-lt"/>
                <a:ea typeface="+mn-ea"/>
                <a:cs typeface="+mn-cs"/>
              </a:rPr>
              <a:t>included</a:t>
            </a:r>
            <a:r>
              <a:rPr lang="en-US" sz="3600" b="0" i="0" u="none" strike="noStrike" kern="1200">
                <a:solidFill>
                  <a:schemeClr val="tx1"/>
                </a:solidFill>
                <a:effectLst/>
                <a:latin typeface="+mn-lt"/>
                <a:ea typeface="+mn-ea"/>
                <a:cs typeface="+mn-cs"/>
              </a:rPr>
              <a:t> in the RMA back data.  However, if Kroger no longer has any open stores in a county, it was removed from their RMAs and CRMAs, meaning the only closed and sold stores that are included in their RMA back data are closed and sold stores that were located in counties that still have other open Kroger store(s) present.</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29.0</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Caveat – Non-releasable geographies created by mathematical functions of releasable geographies do not have the same accuracy as releasable geographies.  IRI discourages the creation of custom aggregate geographies via the subtraction of a smaller releasable geography from a larger releasable geography as the resulting geography may not have sufficient sample to be statistically reliable. </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NEW geographies – Kroger has added many new geographies that are more granular extensions of their current geographies.</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Minor county changes were made to Kroger’s existing geographies to account for expansion and remove counties where the retailer is no longer present.</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Closed and sold stores will continue to be </a:t>
            </a:r>
            <a:r>
              <a:rPr lang="en-US" sz="3600" b="1" i="1" u="none" strike="noStrike" kern="1200">
                <a:solidFill>
                  <a:schemeClr val="tx1"/>
                </a:solidFill>
                <a:effectLst/>
                <a:latin typeface="+mn-lt"/>
                <a:ea typeface="+mn-ea"/>
                <a:cs typeface="+mn-cs"/>
              </a:rPr>
              <a:t>included</a:t>
            </a:r>
            <a:r>
              <a:rPr lang="en-US" sz="3600" b="0" i="0" u="none" strike="noStrike" kern="1200">
                <a:solidFill>
                  <a:schemeClr val="tx1"/>
                </a:solidFill>
                <a:effectLst/>
                <a:latin typeface="+mn-lt"/>
                <a:ea typeface="+mn-ea"/>
                <a:cs typeface="+mn-cs"/>
              </a:rPr>
              <a:t> in the RMA back data.  However, if Kroger no longer has any open stores in a county, it was removed from their RMAs and CRMAs, meaning the only closed and sold stores that are included in their RMA back data are closed and sold stores that were located in counties that still have other open Kroger store(s) present.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28.0</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Closed and sold stores will continue to be </a:t>
            </a:r>
            <a:r>
              <a:rPr lang="en-US" sz="3600" b="1" i="1" u="none" strike="noStrike" kern="1200" noProof="0">
                <a:solidFill>
                  <a:schemeClr val="tx1"/>
                </a:solidFill>
                <a:effectLst/>
                <a:latin typeface="+mn-lt"/>
                <a:ea typeface="+mn-ea"/>
                <a:cs typeface="+mn-cs"/>
              </a:rPr>
              <a:t>included</a:t>
            </a:r>
            <a:r>
              <a:rPr lang="en-US" sz="3600" b="0" i="0" u="none" strike="noStrike" kern="1200" noProof="0">
                <a:solidFill>
                  <a:schemeClr val="tx1"/>
                </a:solidFill>
                <a:effectLst/>
                <a:latin typeface="+mn-lt"/>
                <a:ea typeface="+mn-ea"/>
                <a:cs typeface="+mn-cs"/>
              </a:rPr>
              <a:t> in the RMA back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26.0</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Revised reporting structure and NEW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Kroger has requested three new total geographies “without Food 4 Less”.  A Kroger corporate total without Food 4 Less already existed – Kroger Coordinated.  Please note that because of county overlap, the CRMAs will still contain some Food 4 Less stores, because there are other Kroger-owned stores in counties that have Food 4 Less stores.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 Kroger Food 4 Less South has been renamed Kroger Food 4 Less West.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Kroger Louisville has been renamed to Kroger Louisville without Jay C.  A new Kroger Louisville marketing area has been created that combines Kroger Louisville without Jay C and Kroger Jay C.</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The Kroger Ruler RMA has been removed from all aggregates; it is now a stand-alone RMA  Accordingly, the Kroger Jay C/Ruler RMA has been removed.</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The Kroger Southwest aggregate has been removed.</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The Roundy’s Wisconsin lowest level RMAs as well as the Roundy’s </a:t>
            </a:r>
            <a:r>
              <a:rPr lang="en-US" sz="1600" kern="1200" noProof="0" err="1">
                <a:solidFill>
                  <a:schemeClr val="tx1"/>
                </a:solidFill>
                <a:effectLst/>
                <a:latin typeface="+mn-lt"/>
                <a:ea typeface="+mn-ea"/>
                <a:cs typeface="+mn-cs"/>
              </a:rPr>
              <a:t>Copps</a:t>
            </a:r>
            <a:r>
              <a:rPr lang="en-US" sz="1600" kern="1200" noProof="0">
                <a:solidFill>
                  <a:schemeClr val="tx1"/>
                </a:solidFill>
                <a:effectLst/>
                <a:latin typeface="+mn-lt"/>
                <a:ea typeface="+mn-ea"/>
                <a:cs typeface="+mn-cs"/>
              </a:rPr>
              <a:t> and Pick ‘n Save RMAs and CRMAs have been removed.</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The RMA backdata for one King Soopers store that was re-bannered to City Market in early 2017 been moved to the Kroger City Market RMA. </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A single county has been added for Harris Teeter to account for expansion.</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Closed and sold stores will continue to be </a:t>
            </a:r>
            <a:r>
              <a:rPr lang="en-US" sz="3600" b="1" i="1" u="none" strike="noStrike" kern="1200" noProof="0">
                <a:solidFill>
                  <a:schemeClr val="tx1"/>
                </a:solidFill>
                <a:effectLst/>
                <a:latin typeface="+mn-lt"/>
                <a:ea typeface="+mn-ea"/>
                <a:cs typeface="+mn-cs"/>
              </a:rPr>
              <a:t>included</a:t>
            </a:r>
            <a:r>
              <a:rPr lang="en-US" sz="3600" b="0" i="0" u="none" strike="noStrike" kern="1200" noProof="0">
                <a:solidFill>
                  <a:schemeClr val="tx1"/>
                </a:solidFill>
                <a:effectLst/>
                <a:latin typeface="+mn-lt"/>
                <a:ea typeface="+mn-ea"/>
                <a:cs typeface="+mn-cs"/>
              </a:rPr>
              <a:t> in the RMA back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25.0</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Revised reporting structure and NEW geographies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Kroger has removed the Kroger Foods Co marketing area and has redistributed those counties to the Kroger Food 4 Less S marketing area, along with its corresponding aggregate geographies.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The Kroger Jay C, Kroger Ruler, and Kroger Jay C/Ruler RMA only marketing areas were evaluated for CRMA release.  However, these geographies did not pass the necessary release criteria and will continue to be released as RMA only marketing areas.  However, these geographies will receive additional RMA back data.</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RMA back data has been moved to different marketing areas for the following stores/geographies: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RMA back data for three Harris Teeter stores which were re-bannered to Kroger in late 2015 / early 2016 has been moved to the Kroger Nashville RMA.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RMA back data for 12 </a:t>
            </a:r>
            <a:r>
              <a:rPr lang="en-US" sz="1600" kern="1200" noProof="0" err="1">
                <a:solidFill>
                  <a:schemeClr val="tx1"/>
                </a:solidFill>
                <a:effectLst/>
                <a:latin typeface="+mn-lt"/>
                <a:ea typeface="+mn-ea"/>
                <a:cs typeface="+mn-cs"/>
              </a:rPr>
              <a:t>Copps</a:t>
            </a:r>
            <a:r>
              <a:rPr lang="en-US" sz="1600" kern="1200" noProof="0">
                <a:solidFill>
                  <a:schemeClr val="tx1"/>
                </a:solidFill>
                <a:effectLst/>
                <a:latin typeface="+mn-lt"/>
                <a:ea typeface="+mn-ea"/>
                <a:cs typeface="+mn-cs"/>
              </a:rPr>
              <a:t> stores that were re-bannered as Pick N’ Save in 2016 has been moved to the Kroger Roundy’s Pick N’ Save RMA.</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County changes were made to better reflect the retailer’s business, to account for expansion and/or remove counties where the retailer is no longer present.</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The above county changes are reflected in the corresponding aggregate marketing areas.</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Closed and sold stores will continue to be </a:t>
            </a:r>
            <a:r>
              <a:rPr lang="en-US" sz="3600" b="1" i="1" u="none" strike="noStrike" kern="1200" noProof="0">
                <a:solidFill>
                  <a:schemeClr val="tx1"/>
                </a:solidFill>
                <a:effectLst/>
                <a:latin typeface="+mn-lt"/>
                <a:ea typeface="+mn-ea"/>
                <a:cs typeface="+mn-cs"/>
              </a:rPr>
              <a:t>included</a:t>
            </a:r>
            <a:r>
              <a:rPr lang="en-US" sz="3600" b="0" i="0" u="none" strike="noStrike" kern="1200" noProof="0">
                <a:solidFill>
                  <a:schemeClr val="tx1"/>
                </a:solidFill>
                <a:effectLst/>
                <a:latin typeface="+mn-lt"/>
                <a:ea typeface="+mn-ea"/>
                <a:cs typeface="+mn-cs"/>
              </a:rPr>
              <a:t> in the RMA back data. </a:t>
            </a:r>
            <a:endParaRPr lang="en-US" sz="2000" kern="1200" noProof="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313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a:solidFill>
                  <a:schemeClr val="tx1"/>
                </a:solidFill>
                <a:effectLst/>
                <a:latin typeface="+mn-lt"/>
                <a:ea typeface="+mn-ea"/>
                <a:cs typeface="+mn-cs"/>
              </a:rPr>
              <a:t>K-VA-T 36.0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October 10, 2021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K-VA-T 35.0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December 27, 2020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Please Note:  Per the retailer’s request, the history for the following stores will NOT be removed from K-VA-T’s RMA </a:t>
            </a:r>
            <a:r>
              <a:rPr lang="en-US" sz="1600" kern="1200" err="1">
                <a:solidFill>
                  <a:schemeClr val="tx1"/>
                </a:solidFill>
                <a:effectLst/>
                <a:latin typeface="+mn-lt"/>
                <a:ea typeface="+mn-ea"/>
                <a:cs typeface="+mn-cs"/>
              </a:rPr>
              <a:t>backdata</a:t>
            </a:r>
            <a:r>
              <a:rPr lang="en-US" sz="1600" kern="1200">
                <a:solidFill>
                  <a:schemeClr val="tx1"/>
                </a:solidFill>
                <a:effectLst/>
                <a:latin typeface="+mn-lt"/>
                <a:ea typeface="+mn-ea"/>
                <a:cs typeface="+mn-cs"/>
              </a:rPr>
              <a:t> since these stores were reopened in new locations: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428 previously located at 102 N 12th St, Middlesboro KY</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823 previously located at 396 Towne Centre Dr, Abingdon VA</a:t>
            </a: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600" b="1" i="1" kern="1200">
              <a:solidFill>
                <a:schemeClr val="tx1"/>
              </a:solidFill>
              <a:effectLst/>
              <a:latin typeface="+mn-lt"/>
              <a:ea typeface="+mn-ea"/>
              <a:cs typeface="+mn-cs"/>
            </a:endParaRPr>
          </a:p>
          <a:p>
            <a:r>
              <a:rPr lang="en-US" sz="1600" b="1" i="1" kern="1200">
                <a:solidFill>
                  <a:schemeClr val="tx1"/>
                </a:solidFill>
                <a:effectLst/>
                <a:latin typeface="+mn-lt"/>
                <a:ea typeface="+mn-ea"/>
                <a:cs typeface="+mn-cs"/>
              </a:rPr>
              <a:t>K-VA-T 34.0</a:t>
            </a:r>
            <a:endParaRPr lang="en-US" sz="1600" kern="1200">
              <a:solidFill>
                <a:schemeClr val="tx1"/>
              </a:solidFill>
              <a:effectLst/>
              <a:latin typeface="+mn-lt"/>
              <a:ea typeface="+mn-ea"/>
              <a:cs typeface="+mn-cs"/>
            </a:endParaRP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4, 2015 – November 3,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Please Note:  Per the retailer’s request, the history for the following stores will NOT be removed from K-VA-T’s RMA </a:t>
            </a:r>
            <a:r>
              <a:rPr lang="en-US" sz="1600" kern="1200" err="1">
                <a:solidFill>
                  <a:schemeClr val="tx1"/>
                </a:solidFill>
                <a:effectLst/>
                <a:latin typeface="+mn-lt"/>
                <a:ea typeface="+mn-ea"/>
                <a:cs typeface="+mn-cs"/>
              </a:rPr>
              <a:t>backdata</a:t>
            </a:r>
            <a:r>
              <a:rPr lang="en-US" sz="1600" kern="1200">
                <a:solidFill>
                  <a:schemeClr val="tx1"/>
                </a:solidFill>
                <a:effectLst/>
                <a:latin typeface="+mn-lt"/>
                <a:ea typeface="+mn-ea"/>
                <a:cs typeface="+mn-cs"/>
              </a:rPr>
              <a:t> since these stores were reopened in new locations: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629 previously located at 509 N State of Franklin Rd, Johnson City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428 previously located at 102 N 12th St, Middlesboro KY</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823 previously located at 396 Towne Centre Dr, Abingdon VA</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K-VA-T 32.0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March 31,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Please Note:  Per the retailer’s request, the history for the following stores will NOT be removed from K-VA-T’s RMA </a:t>
            </a:r>
            <a:r>
              <a:rPr lang="en-US" sz="1600" kern="1200" err="1">
                <a:solidFill>
                  <a:schemeClr val="tx1"/>
                </a:solidFill>
                <a:effectLst/>
                <a:latin typeface="+mn-lt"/>
                <a:ea typeface="+mn-ea"/>
                <a:cs typeface="+mn-cs"/>
              </a:rPr>
              <a:t>backdata</a:t>
            </a:r>
            <a:r>
              <a:rPr lang="en-US" sz="1600" kern="1200">
                <a:solidFill>
                  <a:schemeClr val="tx1"/>
                </a:solidFill>
                <a:effectLst/>
                <a:latin typeface="+mn-lt"/>
                <a:ea typeface="+mn-ea"/>
                <a:cs typeface="+mn-cs"/>
              </a:rPr>
              <a:t> since these stores were reopened in new locations: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607 previously located at 2181 W Andrew Johnson Hwy, Morristown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602 previously located at 451 S Cumberland St, Morristown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629 previously located at 509 N State of Franklin Rd, Johnson City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428 previously located at 102 N 12th St, Middlesboro KY</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K-VA-T</a:t>
            </a: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 31.0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November 4,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Please Note:  Per the retailer’s request, the history for the following stores will NOT be removed from K-VA-T’s RMA </a:t>
            </a:r>
            <a:r>
              <a:rPr lang="en-US" sz="1600" kern="1200" err="1">
                <a:solidFill>
                  <a:schemeClr val="tx1"/>
                </a:solidFill>
                <a:effectLst/>
                <a:latin typeface="+mn-lt"/>
                <a:ea typeface="+mn-ea"/>
                <a:cs typeface="+mn-cs"/>
              </a:rPr>
              <a:t>backdata</a:t>
            </a:r>
            <a:r>
              <a:rPr lang="en-US" sz="1600" kern="1200">
                <a:solidFill>
                  <a:schemeClr val="tx1"/>
                </a:solidFill>
                <a:effectLst/>
                <a:latin typeface="+mn-lt"/>
                <a:ea typeface="+mn-ea"/>
                <a:cs typeface="+mn-cs"/>
              </a:rPr>
              <a:t> since these stores were reopened in new locations: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607 previously located at 2181 W Andrew Johnson Hwy, Morristown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602 previously located at 451 S Cumberland St, Morristown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629 previously located at 509 N State of Franklin Rd, Johnson City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428 previously located at 102 N 12th St, Middlesboro KY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K-VA-T </a:t>
            </a: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30.0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July 8,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Please Note:  Per the retailer’s request, the history for the following stores will NOT be removed from K-VA-T’s RMA </a:t>
            </a:r>
            <a:r>
              <a:rPr lang="en-US" sz="1600" kern="1200" err="1">
                <a:solidFill>
                  <a:schemeClr val="tx1"/>
                </a:solidFill>
                <a:effectLst/>
                <a:latin typeface="+mn-lt"/>
                <a:ea typeface="+mn-ea"/>
                <a:cs typeface="+mn-cs"/>
              </a:rPr>
              <a:t>backdata</a:t>
            </a:r>
            <a:r>
              <a:rPr lang="en-US" sz="1600" kern="1200">
                <a:solidFill>
                  <a:schemeClr val="tx1"/>
                </a:solidFill>
                <a:effectLst/>
                <a:latin typeface="+mn-lt"/>
                <a:ea typeface="+mn-ea"/>
                <a:cs typeface="+mn-cs"/>
              </a:rPr>
              <a:t> since these stores were reopened in new locations: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679 previously located at 3501 W Emory Rd, Powell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607 previously located at 2181 W Andrew Johnson Hwy, Morristown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602 previously located at 451 S Cumberland St, Morristown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629 previously located at 509 N State of Franklin Rd, Johnson City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Food City store # 428 previously located at 102 N 12th St, Middlesboro KY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K-VA-T 29.0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The stores that K-VA-T acquired from Southeastern Grocers (bannered as </a:t>
            </a:r>
            <a:r>
              <a:rPr lang="en-US" sz="1600" kern="1200" noProof="0" err="1">
                <a:solidFill>
                  <a:schemeClr val="tx1"/>
                </a:solidFill>
                <a:effectLst/>
                <a:latin typeface="+mn-lt"/>
                <a:ea typeface="+mn-ea"/>
                <a:cs typeface="+mn-cs"/>
              </a:rPr>
              <a:t>Bi-Lo</a:t>
            </a:r>
            <a:r>
              <a:rPr lang="en-US" sz="1600" kern="1200" noProof="0">
                <a:solidFill>
                  <a:schemeClr val="tx1"/>
                </a:solidFill>
                <a:effectLst/>
                <a:latin typeface="+mn-lt"/>
                <a:ea typeface="+mn-ea"/>
                <a:cs typeface="+mn-cs"/>
              </a:rPr>
              <a:t>) will continue to have their back data </a:t>
            </a:r>
            <a:r>
              <a:rPr lang="en-US" sz="1600" b="1" i="1" kern="1200" noProof="0">
                <a:solidFill>
                  <a:schemeClr val="tx1"/>
                </a:solidFill>
                <a:effectLst/>
                <a:latin typeface="+mn-lt"/>
                <a:ea typeface="+mn-ea"/>
                <a:cs typeface="+mn-cs"/>
              </a:rPr>
              <a:t>included</a:t>
            </a:r>
            <a:r>
              <a:rPr lang="en-US" sz="1600" kern="1200" noProof="0">
                <a:solidFill>
                  <a:schemeClr val="tx1"/>
                </a:solidFill>
                <a:effectLst/>
                <a:latin typeface="+mn-lt"/>
                <a:ea typeface="+mn-ea"/>
                <a:cs typeface="+mn-cs"/>
              </a:rPr>
              <a:t> in the Chattanooga, TN RMA in order to keep the store history together.</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Stores that have been closed or sold during the period January 6, 2013 – April 1, 2018 are </a:t>
            </a:r>
            <a:r>
              <a:rPr lang="en-US" sz="1600" b="1" i="1" kern="1200" noProof="0">
                <a:solidFill>
                  <a:schemeClr val="tx1"/>
                </a:solidFill>
                <a:effectLst/>
                <a:latin typeface="+mn-lt"/>
                <a:ea typeface="+mn-ea"/>
                <a:cs typeface="+mn-cs"/>
              </a:rPr>
              <a:t>excluded</a:t>
            </a:r>
            <a:r>
              <a:rPr lang="en-US" sz="1600" kern="1200" noProof="0">
                <a:solidFill>
                  <a:schemeClr val="tx1"/>
                </a:solidFill>
                <a:effectLst/>
                <a:latin typeface="+mn-lt"/>
                <a:ea typeface="+mn-ea"/>
                <a:cs typeface="+mn-cs"/>
              </a:rPr>
              <a:t> from the RMA back data.</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srgbClr val="616365"/>
                </a:solidFill>
                <a:effectLst/>
                <a:uLnTx/>
                <a:uFillTx/>
                <a:latin typeface="Arial" panose="020B0604020202020204"/>
              </a:rPr>
              <a:t>Please Note:  Per the retailer’s request, the history for the following stores will NOT be removed from K-VA-T’s RMA </a:t>
            </a:r>
            <a:r>
              <a:rPr kumimoji="0" lang="en-US" sz="1200" b="0" i="0" u="none" strike="noStrike" kern="1200" cap="none" spc="0" normalizeH="0" baseline="0" noProof="0" err="1">
                <a:ln>
                  <a:noFill/>
                </a:ln>
                <a:solidFill>
                  <a:srgbClr val="616365"/>
                </a:solidFill>
                <a:effectLst/>
                <a:uLnTx/>
                <a:uFillTx/>
                <a:latin typeface="Arial" panose="020B0604020202020204"/>
              </a:rPr>
              <a:t>backdata</a:t>
            </a:r>
            <a:r>
              <a:rPr kumimoji="0" lang="en-US" sz="1200" b="0" i="0" u="none" strike="noStrike" kern="1200" cap="none" spc="0" normalizeH="0" baseline="0" noProof="0">
                <a:ln>
                  <a:noFill/>
                </a:ln>
                <a:solidFill>
                  <a:srgbClr val="616365"/>
                </a:solidFill>
                <a:effectLst/>
                <a:uLnTx/>
                <a:uFillTx/>
                <a:latin typeface="Arial" panose="020B0604020202020204"/>
              </a:rPr>
              <a:t> since these stores were reopened in new locations: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Food City store # 679 previously located at 3501 W Emory Rd, Powell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Food City store # 607 previously located at 2181 W Andrew Johnson Hwy, Morristown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Food City store # 602 previously located at 451 S Cumberland St, Morristown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Food City store # 629 previously located at 509 N State of Franklin Rd, Johnson City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Food City store # 428 previously located at 102 N 12th St, Middlesboro KY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K-VA-T 28.0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November 12,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K-VA-T 26.0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1, 2012 – April 16,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K-VA-T 25.0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County changes were made to better reflect the retailer’s business, to account for expansion and/or remove counties where the retailer is no longer present.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There will be new release for the below marketing areas: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Improved Food volume release for K-VA-T Chattanooga, TN RMA.</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Improved Food volume release for K-VA-T Foods w/Chattanooga, TN RMA.</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The stores that K-VA-T acquired from Southeastern Grocers (bannered as </a:t>
            </a:r>
            <a:r>
              <a:rPr lang="en-US" sz="1600" kern="1200" err="1">
                <a:solidFill>
                  <a:schemeClr val="tx1"/>
                </a:solidFill>
                <a:effectLst/>
                <a:latin typeface="+mn-lt"/>
                <a:ea typeface="+mn-ea"/>
                <a:cs typeface="+mn-cs"/>
              </a:rPr>
              <a:t>Bi-Lo</a:t>
            </a:r>
            <a:r>
              <a:rPr lang="en-US" sz="1600" kern="1200">
                <a:solidFill>
                  <a:schemeClr val="tx1"/>
                </a:solidFill>
                <a:effectLst/>
                <a:latin typeface="+mn-lt"/>
                <a:ea typeface="+mn-ea"/>
                <a:cs typeface="+mn-cs"/>
              </a:rPr>
              <a:t>) will have their back data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Chattanooga, TN RMA in order to keep the store history together.</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1, 2012 – April 16, 2017 are excluded from the RMA back data.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b="0" i="0" kern="1200">
                <a:solidFill>
                  <a:schemeClr val="tx1"/>
                </a:solidFill>
                <a:effectLst/>
                <a:latin typeface="+mn-lt"/>
                <a:ea typeface="+mn-ea"/>
                <a:cs typeface="+mn-cs"/>
              </a:rPr>
              <a:t>Please Note: </a:t>
            </a:r>
            <a:r>
              <a:rPr lang="en-US" sz="1600" kern="1200">
                <a:solidFill>
                  <a:schemeClr val="tx1"/>
                </a:solidFill>
                <a:effectLst/>
                <a:latin typeface="+mn-lt"/>
                <a:ea typeface="+mn-ea"/>
                <a:cs typeface="+mn-cs"/>
              </a:rPr>
              <a:t>Per the retailer’s request, the history for the following stores will NOT be removed from K-VA-T’s RMA </a:t>
            </a:r>
            <a:r>
              <a:rPr lang="en-US" sz="1600" kern="1200" err="1">
                <a:solidFill>
                  <a:schemeClr val="tx1"/>
                </a:solidFill>
                <a:effectLst/>
                <a:latin typeface="+mn-lt"/>
                <a:ea typeface="+mn-ea"/>
                <a:cs typeface="+mn-cs"/>
              </a:rPr>
              <a:t>backdata</a:t>
            </a:r>
            <a:r>
              <a:rPr lang="en-US" sz="1600" kern="1200">
                <a:solidFill>
                  <a:schemeClr val="tx1"/>
                </a:solidFill>
                <a:effectLst/>
                <a:latin typeface="+mn-lt"/>
                <a:ea typeface="+mn-ea"/>
                <a:cs typeface="+mn-cs"/>
              </a:rPr>
              <a:t> since these stores were reopened in new locations: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Store #602 previously located at 451 S CUMBERLAND ST in Morristown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Store #607 previously located at 2181 W ANDREW JOHNSON HWY in Morristown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Store #629 previously located at 509 N STATE OF FRANKLIN RD in Johnson City TN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Store #679 previously located at 3501 W EMORY RD in Powell TN</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881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0"/>
              </a:spcAft>
            </a:pPr>
            <a:r>
              <a:rPr lang="en-US" sz="1000" b="1" i="1">
                <a:effectLst/>
                <a:latin typeface="Arial" panose="020B0604020202020204" pitchFamily="34" charset="0"/>
                <a:ea typeface="Calibri" panose="020F0502020204030204" pitchFamily="34" charset="0"/>
              </a:rPr>
              <a:t>Meijer (Regions) 37.0</a:t>
            </a:r>
            <a:endParaRPr lang="en-US" sz="10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Wingdings" panose="05000000000000000000" pitchFamily="2" charset="2"/>
              <a:buChar char="Ø"/>
              <a:tabLst>
                <a:tab pos="457200" algn="l"/>
              </a:tabLst>
            </a:pPr>
            <a:r>
              <a:rPr lang="en-US" sz="10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County changes were made to Meijer RMAs and CRMAs to reflect their current business and to account for expansion.</a:t>
            </a:r>
          </a:p>
          <a:p>
            <a:pPr marL="342900" marR="0" lvl="0" indent="-342900">
              <a:spcBef>
                <a:spcPts val="0"/>
              </a:spcBef>
              <a:spcAft>
                <a:spcPts val="0"/>
              </a:spcAft>
              <a:buSzPts val="1000"/>
              <a:buFont typeface="Wingdings" panose="05000000000000000000" pitchFamily="2" charset="2"/>
              <a:buChar char="Ø"/>
              <a:tabLst>
                <a:tab pos="457200" algn="l"/>
              </a:tabLst>
            </a:pPr>
            <a:r>
              <a:rPr lang="en-US" sz="1000">
                <a:solidFill>
                  <a:srgbClr val="000000"/>
                </a:solidFill>
                <a:effectLst/>
                <a:latin typeface="Arial" panose="020B0604020202020204" pitchFamily="34" charset="0"/>
                <a:ea typeface="Calibri" panose="020F0502020204030204" pitchFamily="34" charset="0"/>
                <a:cs typeface="Calibri" panose="020F0502020204030204" pitchFamily="34" charset="0"/>
              </a:rPr>
              <a:t>Renamed Regions</a:t>
            </a:r>
          </a:p>
          <a:p>
            <a:pPr marL="800100" marR="0" lvl="1" indent="-342900">
              <a:spcBef>
                <a:spcPts val="0"/>
              </a:spcBef>
              <a:spcAft>
                <a:spcPts val="0"/>
              </a:spcAft>
              <a:buSzPts val="1000"/>
              <a:buFont typeface="Wingdings" panose="05000000000000000000" pitchFamily="2" charset="2"/>
              <a:buChar char="Ø"/>
              <a:tabLst>
                <a:tab pos="457200" algn="l"/>
              </a:tabLst>
            </a:pPr>
            <a:r>
              <a:rPr lang="en-US" sz="1000">
                <a:solidFill>
                  <a:srgbClr val="000000"/>
                </a:solidFill>
                <a:effectLst/>
                <a:latin typeface="Verdana" panose="020B0604030504040204" pitchFamily="34" charset="0"/>
                <a:ea typeface="Calibri" panose="020F0502020204030204" pitchFamily="34" charset="0"/>
                <a:cs typeface="Calibri" panose="020F0502020204030204" pitchFamily="34" charset="0"/>
              </a:rPr>
              <a:t>MEIJER CENTRAL to MEIJER IN KY</a:t>
            </a:r>
          </a:p>
          <a:p>
            <a:pPr marL="800100" marR="0" lvl="1" indent="-342900">
              <a:spcBef>
                <a:spcPts val="0"/>
              </a:spcBef>
              <a:spcAft>
                <a:spcPts val="0"/>
              </a:spcAft>
              <a:buSzPts val="1000"/>
              <a:buFont typeface="Wingdings" panose="05000000000000000000" pitchFamily="2" charset="2"/>
              <a:buChar char="Ø"/>
              <a:tabLst>
                <a:tab pos="457200" algn="l"/>
              </a:tabLst>
            </a:pPr>
            <a:r>
              <a:rPr lang="en-US" sz="1000">
                <a:solidFill>
                  <a:srgbClr val="000000"/>
                </a:solidFill>
                <a:effectLst/>
                <a:latin typeface="Verdana" panose="020B0604030504040204" pitchFamily="34" charset="0"/>
                <a:ea typeface="Calibri" panose="020F0502020204030204" pitchFamily="34" charset="0"/>
                <a:cs typeface="Calibri" panose="020F0502020204030204" pitchFamily="34" charset="0"/>
              </a:rPr>
              <a:t>MEIJER EASTERN to MEIJER EAST MI</a:t>
            </a:r>
          </a:p>
          <a:p>
            <a:pPr marL="800100" marR="0" lvl="1" indent="-342900">
              <a:spcBef>
                <a:spcPts val="0"/>
              </a:spcBef>
              <a:spcAft>
                <a:spcPts val="0"/>
              </a:spcAft>
              <a:buSzPts val="1000"/>
              <a:buFont typeface="Wingdings" panose="05000000000000000000" pitchFamily="2" charset="2"/>
              <a:buChar char="Ø"/>
              <a:tabLst>
                <a:tab pos="457200" algn="l"/>
              </a:tabLst>
            </a:pPr>
            <a:r>
              <a:rPr lang="en-US" sz="1000">
                <a:solidFill>
                  <a:srgbClr val="000000"/>
                </a:solidFill>
                <a:effectLst/>
                <a:latin typeface="Verdana" panose="020B0604030504040204" pitchFamily="34" charset="0"/>
                <a:ea typeface="Calibri" panose="020F0502020204030204" pitchFamily="34" charset="0"/>
                <a:cs typeface="Calibri" panose="020F0502020204030204" pitchFamily="34" charset="0"/>
              </a:rPr>
              <a:t>MEIJER NORTHERN to MEIJER WEST MI</a:t>
            </a:r>
          </a:p>
          <a:p>
            <a:pPr marL="800100" marR="0" lvl="1" indent="-342900">
              <a:spcBef>
                <a:spcPts val="0"/>
              </a:spcBef>
              <a:spcAft>
                <a:spcPts val="0"/>
              </a:spcAft>
              <a:buSzPts val="1000"/>
              <a:buFont typeface="Wingdings" panose="05000000000000000000" pitchFamily="2" charset="2"/>
              <a:buChar char="Ø"/>
              <a:tabLst>
                <a:tab pos="457200" algn="l"/>
              </a:tabLst>
            </a:pPr>
            <a:r>
              <a:rPr lang="en-US" sz="1000">
                <a:solidFill>
                  <a:srgbClr val="000000"/>
                </a:solidFill>
                <a:effectLst/>
                <a:latin typeface="Verdana" panose="020B0604030504040204" pitchFamily="34" charset="0"/>
                <a:ea typeface="Calibri" panose="020F0502020204030204" pitchFamily="34" charset="0"/>
                <a:cs typeface="Calibri" panose="020F0502020204030204" pitchFamily="34" charset="0"/>
              </a:rPr>
              <a:t>MEIJER SOUTHERN to MEIJER OH</a:t>
            </a:r>
          </a:p>
          <a:p>
            <a:pPr marL="800100" marR="0" lvl="1" indent="-342900">
              <a:spcBef>
                <a:spcPts val="0"/>
              </a:spcBef>
              <a:spcAft>
                <a:spcPts val="0"/>
              </a:spcAft>
              <a:buSzPts val="1000"/>
              <a:buFont typeface="Wingdings" panose="05000000000000000000" pitchFamily="2" charset="2"/>
              <a:buChar char="Ø"/>
              <a:tabLst>
                <a:tab pos="457200" algn="l"/>
              </a:tabLst>
            </a:pPr>
            <a:r>
              <a:rPr lang="en-US" sz="1000">
                <a:solidFill>
                  <a:srgbClr val="000000"/>
                </a:solidFill>
                <a:effectLst/>
                <a:latin typeface="Verdana" panose="020B0604030504040204" pitchFamily="34" charset="0"/>
                <a:ea typeface="Calibri" panose="020F0502020204030204" pitchFamily="34" charset="0"/>
                <a:cs typeface="Calibri" panose="020F0502020204030204" pitchFamily="34" charset="0"/>
              </a:rPr>
              <a:t>MEIJER WESTERN to MEIJER IL WI</a:t>
            </a:r>
          </a:p>
          <a:p>
            <a:pPr marL="342900" marR="0" lvl="0" indent="-342900">
              <a:spcBef>
                <a:spcPts val="0"/>
              </a:spcBef>
              <a:spcAft>
                <a:spcPts val="0"/>
              </a:spcAft>
              <a:buSzPts val="1000"/>
              <a:buFont typeface="Wingdings" panose="05000000000000000000" pitchFamily="2" charset="2"/>
              <a:buChar char="Ø"/>
              <a:tabLst>
                <a:tab pos="457200" algn="l"/>
              </a:tabLst>
            </a:pPr>
            <a:r>
              <a:rPr lang="en-US" sz="1000">
                <a:effectLst/>
                <a:latin typeface="Arial" panose="020B0604020202020204" pitchFamily="34" charset="0"/>
                <a:ea typeface="Times New Roman" panose="02020603050405020304" pitchFamily="18" charset="0"/>
              </a:rPr>
              <a:t>Closed/sold stores are included.</a:t>
            </a:r>
            <a:endParaRPr lang="en-US" sz="1000" b="0" i="0" u="none" strike="noStrike" kern="1200" baseline="0">
              <a:solidFill>
                <a:schemeClr val="tx1"/>
              </a:solidFill>
              <a:effectLst/>
              <a:latin typeface="Calibri" panose="020F0502020204030204" pitchFamily="34" charset="0"/>
              <a:ea typeface="Times New Roman" panose="02020603050405020304" pitchFamily="18" charset="0"/>
              <a:cs typeface="+mn-cs"/>
            </a:endParaRPr>
          </a:p>
          <a:p>
            <a:pPr marL="0" marR="0">
              <a:spcBef>
                <a:spcPts val="0"/>
              </a:spcBef>
              <a:spcAft>
                <a:spcPts val="0"/>
              </a:spcAft>
            </a:pPr>
            <a:endParaRPr lang="en-US" sz="1000" b="1" i="1">
              <a:effectLst/>
              <a:latin typeface="Arial" panose="020B0604020202020204" pitchFamily="34" charset="0"/>
              <a:ea typeface="Calibri" panose="020F0502020204030204" pitchFamily="34" charset="0"/>
            </a:endParaRPr>
          </a:p>
          <a:p>
            <a:pPr marL="0" marR="0">
              <a:spcBef>
                <a:spcPts val="0"/>
              </a:spcBef>
              <a:spcAft>
                <a:spcPts val="0"/>
              </a:spcAft>
            </a:pPr>
            <a:r>
              <a:rPr lang="en-US" sz="1000" b="1" i="1">
                <a:effectLst/>
                <a:latin typeface="Arial" panose="020B0604020202020204" pitchFamily="34" charset="0"/>
                <a:ea typeface="Calibri" panose="020F0502020204030204" pitchFamily="34" charset="0"/>
              </a:rPr>
              <a:t>Meijer (Regions) 36.03</a:t>
            </a:r>
            <a:endParaRPr lang="en-US" sz="10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Wingdings" panose="05000000000000000000" pitchFamily="2" charset="2"/>
              <a:buChar char="Ø"/>
              <a:tabLst>
                <a:tab pos="457200" algn="l"/>
              </a:tabLst>
            </a:pPr>
            <a:r>
              <a:rPr lang="en-US" sz="10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County changes were made to Meijer RMAs and CRMAs to reflect their current business and to account for expansion.</a:t>
            </a:r>
            <a:endParaRPr lang="en-US" sz="100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SzPts val="1000"/>
              <a:buFont typeface="Wingdings" panose="05000000000000000000" pitchFamily="2" charset="2"/>
              <a:buChar char="Ø"/>
              <a:tabLst>
                <a:tab pos="457200" algn="l"/>
              </a:tabLst>
            </a:pPr>
            <a:r>
              <a:rPr lang="en-US" sz="1000">
                <a:effectLst/>
                <a:latin typeface="Arial" panose="020B0604020202020204" pitchFamily="34" charset="0"/>
                <a:ea typeface="Times New Roman" panose="02020603050405020304" pitchFamily="18" charset="0"/>
              </a:rPr>
              <a:t>Closed and sold stores will continue to be </a:t>
            </a:r>
            <a:r>
              <a:rPr lang="en-US" sz="1000" b="1" i="1">
                <a:effectLst/>
                <a:latin typeface="Arial" panose="020B0604020202020204" pitchFamily="34" charset="0"/>
                <a:ea typeface="Times New Roman" panose="02020603050405020304" pitchFamily="18" charset="0"/>
              </a:rPr>
              <a:t>included</a:t>
            </a:r>
            <a:r>
              <a:rPr lang="en-US" sz="1000">
                <a:effectLst/>
                <a:latin typeface="Arial" panose="020B0604020202020204" pitchFamily="34" charset="0"/>
                <a:ea typeface="Times New Roman" panose="02020603050405020304" pitchFamily="18" charset="0"/>
              </a:rPr>
              <a:t> in the RMA back data.</a:t>
            </a:r>
            <a:endParaRPr lang="en-US" sz="1000" b="0" i="0" u="none" strike="noStrike" kern="1200" baseline="0">
              <a:solidFill>
                <a:schemeClr val="tx1"/>
              </a:solidFill>
              <a:effectLst/>
              <a:latin typeface="Calibri" panose="020F0502020204030204" pitchFamily="34" charset="0"/>
              <a:ea typeface="Times New Roman" panose="02020603050405020304" pitchFamily="18" charset="0"/>
              <a:cs typeface="+mn-cs"/>
            </a:endParaRPr>
          </a:p>
          <a:p>
            <a:pPr marL="0" marR="0" lvl="0" indent="0">
              <a:spcBef>
                <a:spcPts val="0"/>
              </a:spcBef>
              <a:spcAft>
                <a:spcPts val="0"/>
              </a:spcAft>
              <a:buSzPts val="1000"/>
              <a:buFont typeface="Wingdings" panose="05000000000000000000" pitchFamily="2" charset="2"/>
              <a:buNone/>
              <a:tabLst>
                <a:tab pos="457200" algn="l"/>
              </a:tabLst>
            </a:pPr>
            <a:endParaRPr lang="en-US" sz="8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8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Meijer 34.03</a:t>
            </a:r>
          </a:p>
          <a:p>
            <a:pPr marL="285750" lvl="0" indent="-285750" algn="l" defTabSz="1219170" rtl="0" eaLnBrk="1" latinLnBrk="0" hangingPunct="1">
              <a:buFont typeface="Wingdings" panose="05000000000000000000" pitchFamily="2" charset="2"/>
              <a:buChar char="Ø"/>
            </a:pPr>
            <a:r>
              <a:rPr lang="en-US" sz="800" kern="1200">
                <a:solidFill>
                  <a:schemeClr val="tx1"/>
                </a:solidFill>
                <a:effectLst/>
                <a:latin typeface="+mn-lt"/>
                <a:ea typeface="+mn-ea"/>
                <a:cs typeface="+mn-cs"/>
              </a:rPr>
              <a:t>NEW geographies – Meijer has requested a more granular view of their business, 24 markets independent of their existing region breakouts. </a:t>
            </a:r>
          </a:p>
          <a:p>
            <a:pPr marL="285750" lvl="0" indent="-285750" algn="l" defTabSz="1219170" rtl="0" eaLnBrk="1" latinLnBrk="0" hangingPunct="1">
              <a:buFont typeface="Wingdings" panose="05000000000000000000" pitchFamily="2" charset="2"/>
              <a:buChar char="Ø"/>
            </a:pPr>
            <a:r>
              <a:rPr lang="en-US" sz="800" kern="1200">
                <a:solidFill>
                  <a:schemeClr val="tx1"/>
                </a:solidFill>
                <a:effectLst/>
                <a:latin typeface="+mn-lt"/>
                <a:ea typeface="+mn-ea"/>
                <a:cs typeface="+mn-cs"/>
              </a:rPr>
              <a:t>Closed and sold stores will continue to be </a:t>
            </a:r>
            <a:r>
              <a:rPr lang="en-US" sz="800" b="1" i="1" kern="1200">
                <a:solidFill>
                  <a:schemeClr val="tx1"/>
                </a:solidFill>
                <a:effectLst/>
                <a:latin typeface="+mn-lt"/>
                <a:ea typeface="+mn-ea"/>
                <a:cs typeface="+mn-cs"/>
              </a:rPr>
              <a:t>included</a:t>
            </a:r>
            <a:r>
              <a:rPr lang="en-US" sz="800" kern="1200">
                <a:solidFill>
                  <a:schemeClr val="tx1"/>
                </a:solidFill>
                <a:effectLst/>
                <a:latin typeface="+mn-lt"/>
                <a:ea typeface="+mn-ea"/>
                <a:cs typeface="+mn-cs"/>
              </a:rPr>
              <a:t> in the RMA back data.</a:t>
            </a:r>
          </a:p>
          <a:p>
            <a:pPr lvl="0"/>
            <a:endParaRPr lang="en-US" sz="800" kern="1200">
              <a:solidFill>
                <a:schemeClr val="tx1"/>
              </a:solidFill>
              <a:effectLst/>
              <a:latin typeface="+mn-lt"/>
              <a:ea typeface="+mn-ea"/>
              <a:cs typeface="+mn-cs"/>
            </a:endParaRPr>
          </a:p>
          <a:p>
            <a:r>
              <a:rPr lang="en-US" sz="8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Meijer 34.0</a:t>
            </a:r>
          </a:p>
          <a:p>
            <a:pPr marL="285750" lvl="0" indent="-285750" algn="l" defTabSz="1219170" rtl="0" eaLnBrk="1" latinLnBrk="0" hangingPunct="1">
              <a:buFont typeface="Wingdings" panose="05000000000000000000" pitchFamily="2" charset="2"/>
              <a:buChar char="Ø"/>
            </a:pPr>
            <a:r>
              <a:rPr lang="en-US" sz="800" kern="1200">
                <a:solidFill>
                  <a:schemeClr val="tx1"/>
                </a:solidFill>
                <a:effectLst/>
                <a:latin typeface="+mn-lt"/>
                <a:ea typeface="+mn-ea"/>
                <a:cs typeface="+mn-cs"/>
              </a:rPr>
              <a:t>Minor changes were made to some Meijer CRMAs, to add counties for stores opening in 2020.</a:t>
            </a:r>
          </a:p>
          <a:p>
            <a:pPr marL="285750" lvl="0" indent="-285750" algn="l" defTabSz="1219170" rtl="0" eaLnBrk="1" latinLnBrk="0" hangingPunct="1">
              <a:buFont typeface="Wingdings" panose="05000000000000000000" pitchFamily="2" charset="2"/>
              <a:buChar char="Ø"/>
            </a:pPr>
            <a:r>
              <a:rPr lang="en-US" sz="800" kern="1200">
                <a:solidFill>
                  <a:schemeClr val="tx1"/>
                </a:solidFill>
                <a:effectLst/>
                <a:latin typeface="+mn-lt"/>
                <a:ea typeface="+mn-ea"/>
                <a:cs typeface="+mn-cs"/>
              </a:rPr>
              <a:t>Closed and sold stores will continue to be </a:t>
            </a:r>
            <a:r>
              <a:rPr lang="en-US" sz="800" b="1" i="1" u="none" kern="1200">
                <a:solidFill>
                  <a:schemeClr val="tx1"/>
                </a:solidFill>
                <a:effectLst/>
                <a:latin typeface="+mn-lt"/>
                <a:ea typeface="+mn-ea"/>
                <a:cs typeface="+mn-cs"/>
              </a:rPr>
              <a:t>included</a:t>
            </a:r>
            <a:r>
              <a:rPr lang="en-US" sz="800" kern="1200">
                <a:solidFill>
                  <a:schemeClr val="tx1"/>
                </a:solidFill>
                <a:effectLst/>
                <a:latin typeface="+mn-lt"/>
                <a:ea typeface="+mn-ea"/>
                <a:cs typeface="+mn-cs"/>
              </a:rPr>
              <a:t> in the RMA back data.</a:t>
            </a:r>
            <a:endParaRPr lang="en-US" sz="8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Meijer 32.0</a:t>
            </a:r>
          </a:p>
          <a:p>
            <a:pPr marL="285750" lvl="0" indent="-285750">
              <a:buFont typeface="Wingdings" panose="05000000000000000000" pitchFamily="2" charset="2"/>
              <a:buChar char="Ø"/>
            </a:pPr>
            <a:r>
              <a:rPr lang="en-US" sz="800" kern="1200">
                <a:solidFill>
                  <a:schemeClr val="tx1"/>
                </a:solidFill>
                <a:effectLst/>
                <a:latin typeface="+mn-lt"/>
                <a:ea typeface="+mn-ea"/>
                <a:cs typeface="+mn-cs"/>
              </a:rPr>
              <a:t>A minor change was made to Meijer’s RMAs, moving store # 244 from Mid-Michigan to Eastern.</a:t>
            </a:r>
          </a:p>
          <a:p>
            <a:pPr marL="285750" lvl="0" indent="-285750">
              <a:buFont typeface="Wingdings" panose="05000000000000000000" pitchFamily="2" charset="2"/>
              <a:buChar char="Ø"/>
            </a:pPr>
            <a:r>
              <a:rPr lang="en-US" sz="800" kern="1200">
                <a:solidFill>
                  <a:schemeClr val="tx1"/>
                </a:solidFill>
                <a:effectLst/>
                <a:latin typeface="+mn-lt"/>
                <a:ea typeface="+mn-ea"/>
                <a:cs typeface="+mn-cs"/>
              </a:rPr>
              <a:t>Closed and sold stores will continue to be </a:t>
            </a:r>
            <a:r>
              <a:rPr lang="en-US" sz="800" b="1" i="1" kern="1200">
                <a:solidFill>
                  <a:schemeClr val="tx1"/>
                </a:solidFill>
                <a:effectLst/>
                <a:latin typeface="+mn-lt"/>
                <a:ea typeface="+mn-ea"/>
                <a:cs typeface="+mn-cs"/>
              </a:rPr>
              <a:t>included</a:t>
            </a:r>
            <a:r>
              <a:rPr lang="en-US" sz="800" kern="1200">
                <a:solidFill>
                  <a:schemeClr val="tx1"/>
                </a:solidFill>
                <a:effectLst/>
                <a:latin typeface="+mn-lt"/>
                <a:ea typeface="+mn-ea"/>
                <a:cs typeface="+mn-cs"/>
              </a:rPr>
              <a:t> in the RMA back data.</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8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Meijer 31.0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800" kern="1200">
                <a:solidFill>
                  <a:schemeClr val="tx1"/>
                </a:solidFill>
                <a:effectLst/>
                <a:latin typeface="+mn-lt"/>
                <a:ea typeface="+mn-ea"/>
                <a:cs typeface="+mn-cs"/>
              </a:rPr>
              <a:t>A handful of counties were added to Meijer’s CRMAs for stores opening in 2019.</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800" kern="1200">
                <a:solidFill>
                  <a:schemeClr val="tx1"/>
                </a:solidFill>
                <a:effectLst/>
                <a:latin typeface="+mn-lt"/>
                <a:ea typeface="+mn-ea"/>
                <a:cs typeface="+mn-cs"/>
              </a:rPr>
              <a:t>Closed and sold stores will continue to be </a:t>
            </a:r>
            <a:r>
              <a:rPr lang="en-US" sz="800" b="1" i="1" kern="1200">
                <a:solidFill>
                  <a:schemeClr val="tx1"/>
                </a:solidFill>
                <a:effectLst/>
                <a:latin typeface="+mn-lt"/>
                <a:ea typeface="+mn-ea"/>
                <a:cs typeface="+mn-cs"/>
              </a:rPr>
              <a:t>included</a:t>
            </a:r>
            <a:r>
              <a:rPr lang="en-US" sz="800" kern="1200">
                <a:solidFill>
                  <a:schemeClr val="tx1"/>
                </a:solidFill>
                <a:effectLst/>
                <a:latin typeface="+mn-lt"/>
                <a:ea typeface="+mn-ea"/>
                <a:cs typeface="+mn-cs"/>
              </a:rPr>
              <a:t> in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8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800" b="1" i="1" kern="1200">
                <a:solidFill>
                  <a:schemeClr val="tx1"/>
                </a:solidFill>
                <a:effectLst/>
                <a:latin typeface="+mn-lt"/>
                <a:ea typeface="+mn-ea"/>
                <a:cs typeface="+mn-cs"/>
              </a:rPr>
              <a:t>Meijer 30.0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800" kern="1200">
                <a:solidFill>
                  <a:schemeClr val="tx1"/>
                </a:solidFill>
                <a:effectLst/>
                <a:latin typeface="+mn-lt"/>
                <a:ea typeface="+mn-ea"/>
                <a:cs typeface="+mn-cs"/>
              </a:rPr>
              <a:t>Closed and sold stores will continue to be </a:t>
            </a:r>
            <a:r>
              <a:rPr lang="en-US" sz="800" b="1" i="1" kern="1200">
                <a:solidFill>
                  <a:schemeClr val="tx1"/>
                </a:solidFill>
                <a:effectLst/>
                <a:latin typeface="+mn-lt"/>
                <a:ea typeface="+mn-ea"/>
                <a:cs typeface="+mn-cs"/>
              </a:rPr>
              <a:t>included</a:t>
            </a:r>
            <a:r>
              <a:rPr lang="en-US" sz="800" kern="1200">
                <a:solidFill>
                  <a:schemeClr val="tx1"/>
                </a:solidFill>
                <a:effectLst/>
                <a:latin typeface="+mn-lt"/>
                <a:ea typeface="+mn-ea"/>
                <a:cs typeface="+mn-cs"/>
              </a:rPr>
              <a:t> in the RMA back data.</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387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0"/>
              </a:spcBef>
              <a:spcAft>
                <a:spcPts val="0"/>
              </a:spcAft>
            </a:pPr>
            <a:r>
              <a:rPr lang="en-US" sz="1000" b="1" i="1">
                <a:effectLst/>
                <a:latin typeface="Arial" panose="020B0604020202020204" pitchFamily="34" charset="0"/>
                <a:ea typeface="Calibri" panose="020F0502020204030204" pitchFamily="34" charset="0"/>
              </a:rPr>
              <a:t>Meijer (Markets) 37.0</a:t>
            </a:r>
            <a:endParaRPr lang="en-US" sz="10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Wingdings" panose="05000000000000000000" pitchFamily="2" charset="2"/>
              <a:buChar char="Ø"/>
              <a:tabLst>
                <a:tab pos="457200" algn="l"/>
              </a:tabLst>
            </a:pPr>
            <a:r>
              <a:rPr lang="en-US" sz="10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County changes were made to Meijer RMAs and CRMAs to reflect their current business and to account for expansion.</a:t>
            </a:r>
          </a:p>
          <a:p>
            <a:pPr marL="342900" marR="0" lvl="0" indent="-342900">
              <a:spcBef>
                <a:spcPts val="0"/>
              </a:spcBef>
              <a:spcAft>
                <a:spcPts val="0"/>
              </a:spcAft>
              <a:buSzPts val="1000"/>
              <a:buFont typeface="Wingdings" panose="05000000000000000000" pitchFamily="2" charset="2"/>
              <a:buChar char="Ø"/>
              <a:tabLst>
                <a:tab pos="457200" algn="l"/>
              </a:tabLst>
            </a:pPr>
            <a:r>
              <a:rPr lang="en-US" sz="1000">
                <a:effectLst/>
                <a:latin typeface="Arial" panose="020B0604020202020204" pitchFamily="34" charset="0"/>
                <a:ea typeface="Times New Roman" panose="02020603050405020304" pitchFamily="18" charset="0"/>
              </a:rPr>
              <a:t>Closed/sold stores are included.</a:t>
            </a:r>
            <a:endParaRPr lang="en-US" sz="1000" b="0" i="0" u="none" strike="noStrike" kern="1200" baseline="0">
              <a:solidFill>
                <a:schemeClr val="tx1"/>
              </a:solidFill>
              <a:effectLst/>
              <a:latin typeface="Calibri" panose="020F0502020204030204" pitchFamily="34" charset="0"/>
              <a:ea typeface="Times New Roman" panose="02020603050405020304" pitchFamily="18" charset="0"/>
              <a:cs typeface="+mn-cs"/>
            </a:endParaRPr>
          </a:p>
          <a:p>
            <a:pPr marL="0" marR="0">
              <a:spcBef>
                <a:spcPts val="0"/>
              </a:spcBef>
              <a:spcAft>
                <a:spcPts val="0"/>
              </a:spcAft>
            </a:pPr>
            <a:endParaRPr lang="en-US" sz="1000" b="1" i="1">
              <a:effectLst/>
              <a:latin typeface="Arial" panose="020B0604020202020204" pitchFamily="34" charset="0"/>
              <a:ea typeface="Calibri" panose="020F0502020204030204" pitchFamily="34" charset="0"/>
            </a:endParaRPr>
          </a:p>
          <a:p>
            <a:pPr marL="0" marR="0">
              <a:spcBef>
                <a:spcPts val="0"/>
              </a:spcBef>
              <a:spcAft>
                <a:spcPts val="0"/>
              </a:spcAft>
            </a:pPr>
            <a:r>
              <a:rPr lang="en-US" sz="1000" b="1" i="1">
                <a:effectLst/>
                <a:latin typeface="Arial" panose="020B0604020202020204" pitchFamily="34" charset="0"/>
                <a:ea typeface="Calibri" panose="020F0502020204030204" pitchFamily="34" charset="0"/>
              </a:rPr>
              <a:t>Meijer (Markets) 36.03</a:t>
            </a:r>
            <a:endParaRPr lang="en-US" sz="11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Wingdings" panose="05000000000000000000" pitchFamily="2" charset="2"/>
              <a:buChar char="Ø"/>
              <a:tabLst>
                <a:tab pos="457200" algn="l"/>
              </a:tabLst>
            </a:pPr>
            <a:r>
              <a:rPr lang="en-US" sz="1000">
                <a:effectLst/>
                <a:latin typeface="Arial" panose="020B0604020202020204" pitchFamily="34" charset="0"/>
                <a:ea typeface="Times New Roman" panose="02020603050405020304" pitchFamily="18" charset="0"/>
              </a:rPr>
              <a:t>Meijer Markets are standalone geographies </a:t>
            </a:r>
            <a:endParaRPr lang="en-US" sz="11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Wingdings" panose="05000000000000000000" pitchFamily="2" charset="2"/>
              <a:buChar char="Ø"/>
              <a:tabLst>
                <a:tab pos="457200" algn="l"/>
              </a:tabLst>
            </a:pPr>
            <a:r>
              <a:rPr lang="en-US" sz="1000">
                <a:effectLst/>
                <a:latin typeface="Arial" panose="020B0604020202020204" pitchFamily="34" charset="0"/>
                <a:ea typeface="Times New Roman" panose="02020603050405020304" pitchFamily="18" charset="0"/>
              </a:rPr>
              <a:t>NEW geographies – </a:t>
            </a:r>
            <a:endParaRPr lang="en-US" sz="110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000">
                <a:effectLst/>
                <a:latin typeface="Arial" panose="020B0604020202020204" pitchFamily="34" charset="0"/>
                <a:ea typeface="Times New Roman" panose="02020603050405020304" pitchFamily="18" charset="0"/>
                <a:cs typeface="Times New Roman" panose="02020603050405020304" pitchFamily="18" charset="0"/>
              </a:rPr>
              <a:t>MEIJER CLEVELAND-RMA was replaced with two more granular RMA/CRMA only geographies: MEIJER E CLEVELND-RMA and MEIJER W CLEVELND-RMA.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000">
                <a:effectLst/>
                <a:latin typeface="Arial" panose="020B0604020202020204" pitchFamily="34" charset="0"/>
                <a:ea typeface="Times New Roman" panose="02020603050405020304" pitchFamily="18" charset="0"/>
                <a:cs typeface="Times New Roman" panose="02020603050405020304" pitchFamily="18" charset="0"/>
              </a:rPr>
              <a:t>MEIJER GD RAPIDS-RMA was replaced with two more granular RMA only geographies: MEIJER E GD RAPDS-RMA and MEIJER W GD RAPDS-RMA.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000">
                <a:effectLst/>
                <a:latin typeface="Arial" panose="020B0604020202020204" pitchFamily="34" charset="0"/>
                <a:ea typeface="Times New Roman" panose="02020603050405020304" pitchFamily="18" charset="0"/>
              </a:rPr>
              <a:t>MEIJER GD RAPIDS-CRMA should be used as the competitive market for MEIJER E GD RAPDS-RMA and MEIJER W GD RAPDS-RMA.</a:t>
            </a:r>
            <a:endParaRPr lang="en-US" sz="11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Wingdings" panose="05000000000000000000" pitchFamily="2" charset="2"/>
              <a:buChar char="Ø"/>
              <a:tabLst>
                <a:tab pos="457200" algn="l"/>
              </a:tabLst>
            </a:pPr>
            <a:r>
              <a:rPr lang="en-US" sz="10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County changes were made to Meijer RMAs and CRMAs to reflect their current business and to account for expansion.</a:t>
            </a:r>
            <a:endParaRPr lang="en-US" sz="120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SzPts val="1000"/>
              <a:buFont typeface="Wingdings" panose="05000000000000000000" pitchFamily="2" charset="2"/>
              <a:buChar char="Ø"/>
              <a:tabLst>
                <a:tab pos="457200" algn="l"/>
              </a:tabLst>
            </a:pPr>
            <a:r>
              <a:rPr lang="en-US" sz="10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Closed and sold stores will continue to be </a:t>
            </a:r>
            <a:r>
              <a:rPr lang="en-US" sz="1000" b="1"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included</a:t>
            </a:r>
            <a:r>
              <a:rPr lang="en-US" sz="10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in the RMA back data.</a:t>
            </a:r>
            <a:endParaRPr lang="en-US" sz="1200" b="0" i="0" u="none" strike="noStrike" kern="1200" baseline="0">
              <a:solidFill>
                <a:srgbClr val="000000"/>
              </a:solidFill>
              <a:effectLst/>
              <a:latin typeface="Verdana" panose="020B060403050404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Meijer 34.03</a:t>
            </a:r>
          </a:p>
          <a:p>
            <a:pPr marL="285750" lvl="0" indent="-285750" algn="l" defTabSz="1219170" rtl="0" eaLnBrk="1" latinLnBrk="0" hangingPunct="1">
              <a:buFont typeface="Wingdings" panose="05000000000000000000" pitchFamily="2" charset="2"/>
              <a:buChar char="Ø"/>
            </a:pPr>
            <a:r>
              <a:rPr lang="en-US" sz="1200" kern="1200">
                <a:solidFill>
                  <a:schemeClr val="tx1"/>
                </a:solidFill>
                <a:effectLst/>
                <a:latin typeface="+mn-lt"/>
                <a:ea typeface="+mn-ea"/>
                <a:cs typeface="+mn-cs"/>
              </a:rPr>
              <a:t>NEW geographies – Meijer has requested a more granular view of their business, 24 markets independent of their existing region breakouts. </a:t>
            </a:r>
          </a:p>
          <a:p>
            <a:pPr marL="285750" lvl="0" indent="-285750" algn="l" defTabSz="1219170" rtl="0" eaLnBrk="1" latinLnBrk="0" hangingPunct="1">
              <a:buFont typeface="Wingdings" panose="05000000000000000000" pitchFamily="2" charset="2"/>
              <a:buChar char="Ø"/>
            </a:pPr>
            <a:r>
              <a:rPr lang="en-US" sz="1200" kern="1200">
                <a:solidFill>
                  <a:schemeClr val="tx1"/>
                </a:solidFill>
                <a:effectLst/>
                <a:latin typeface="+mn-lt"/>
                <a:ea typeface="+mn-ea"/>
                <a:cs typeface="+mn-cs"/>
              </a:rPr>
              <a:t>Closed and sold stores will continue to be </a:t>
            </a:r>
            <a:r>
              <a:rPr lang="en-US" sz="1200" b="1" i="1" kern="1200">
                <a:solidFill>
                  <a:schemeClr val="tx1"/>
                </a:solidFill>
                <a:effectLst/>
                <a:latin typeface="+mn-lt"/>
                <a:ea typeface="+mn-ea"/>
                <a:cs typeface="+mn-cs"/>
              </a:rPr>
              <a:t>included</a:t>
            </a:r>
            <a:r>
              <a:rPr lang="en-US" sz="1200" kern="1200">
                <a:solidFill>
                  <a:schemeClr val="tx1"/>
                </a:solidFill>
                <a:effectLst/>
                <a:latin typeface="+mn-lt"/>
                <a:ea typeface="+mn-ea"/>
                <a:cs typeface="+mn-cs"/>
              </a:rPr>
              <a:t> in the RMA back data.</a:t>
            </a:r>
          </a:p>
          <a:p>
            <a:pPr lvl="0"/>
            <a:endParaRPr lang="en-US" sz="1200" kern="1200">
              <a:solidFill>
                <a:schemeClr val="tx1"/>
              </a:solidFill>
              <a:effectLst/>
              <a:latin typeface="+mn-lt"/>
              <a:ea typeface="+mn-ea"/>
              <a:cs typeface="+mn-cs"/>
            </a:endParaRPr>
          </a:p>
          <a:p>
            <a:r>
              <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Meijer 34.0</a:t>
            </a:r>
          </a:p>
          <a:p>
            <a:pPr marL="285750" lvl="0" indent="-285750" algn="l" defTabSz="1219170" rtl="0" eaLnBrk="1" latinLnBrk="0" hangingPunct="1">
              <a:buFont typeface="Wingdings" panose="05000000000000000000" pitchFamily="2" charset="2"/>
              <a:buChar char="Ø"/>
            </a:pPr>
            <a:r>
              <a:rPr lang="en-US" sz="1200" kern="1200">
                <a:solidFill>
                  <a:schemeClr val="tx1"/>
                </a:solidFill>
                <a:effectLst/>
                <a:latin typeface="+mn-lt"/>
                <a:ea typeface="+mn-ea"/>
                <a:cs typeface="+mn-cs"/>
              </a:rPr>
              <a:t>Minor changes were made to some Meijer CRMAs, to add counties for stores opening in 2020.</a:t>
            </a:r>
          </a:p>
          <a:p>
            <a:pPr marL="285750" lvl="0" indent="-285750" algn="l" defTabSz="1219170" rtl="0" eaLnBrk="1" latinLnBrk="0" hangingPunct="1">
              <a:buFont typeface="Wingdings" panose="05000000000000000000" pitchFamily="2" charset="2"/>
              <a:buChar char="Ø"/>
            </a:pPr>
            <a:r>
              <a:rPr lang="en-US" sz="1200" kern="1200">
                <a:solidFill>
                  <a:schemeClr val="tx1"/>
                </a:solidFill>
                <a:effectLst/>
                <a:latin typeface="+mn-lt"/>
                <a:ea typeface="+mn-ea"/>
                <a:cs typeface="+mn-cs"/>
              </a:rPr>
              <a:t>Closed and sold stores will continue to be </a:t>
            </a:r>
            <a:r>
              <a:rPr lang="en-US" sz="1200" b="1" i="1" u="none" kern="1200">
                <a:solidFill>
                  <a:schemeClr val="tx1"/>
                </a:solidFill>
                <a:effectLst/>
                <a:latin typeface="+mn-lt"/>
                <a:ea typeface="+mn-ea"/>
                <a:cs typeface="+mn-cs"/>
              </a:rPr>
              <a:t>included</a:t>
            </a:r>
            <a:r>
              <a:rPr lang="en-US" sz="1200" kern="1200">
                <a:solidFill>
                  <a:schemeClr val="tx1"/>
                </a:solidFill>
                <a:effectLst/>
                <a:latin typeface="+mn-lt"/>
                <a:ea typeface="+mn-ea"/>
                <a:cs typeface="+mn-cs"/>
              </a:rPr>
              <a:t> in the RMA back data.</a:t>
            </a:r>
            <a:endPar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Meijer 32.0</a:t>
            </a:r>
          </a:p>
          <a:p>
            <a:pPr marL="285750" lvl="0" indent="-285750">
              <a:buFont typeface="Wingdings" panose="05000000000000000000" pitchFamily="2" charset="2"/>
              <a:buChar char="Ø"/>
            </a:pPr>
            <a:r>
              <a:rPr lang="en-US" sz="1200" kern="1200">
                <a:solidFill>
                  <a:schemeClr val="tx1"/>
                </a:solidFill>
                <a:effectLst/>
                <a:latin typeface="+mn-lt"/>
                <a:ea typeface="+mn-ea"/>
                <a:cs typeface="+mn-cs"/>
              </a:rPr>
              <a:t>A minor change was made to Meijer’s RMAs, moving store # 244 from Mid-Michigan to Eastern.</a:t>
            </a:r>
          </a:p>
          <a:p>
            <a:pPr marL="285750" lvl="0" indent="-285750">
              <a:buFont typeface="Wingdings" panose="05000000000000000000" pitchFamily="2" charset="2"/>
              <a:buChar char="Ø"/>
            </a:pPr>
            <a:r>
              <a:rPr lang="en-US" sz="1200" kern="1200">
                <a:solidFill>
                  <a:schemeClr val="tx1"/>
                </a:solidFill>
                <a:effectLst/>
                <a:latin typeface="+mn-lt"/>
                <a:ea typeface="+mn-ea"/>
                <a:cs typeface="+mn-cs"/>
              </a:rPr>
              <a:t>Closed and sold stores will continue to be </a:t>
            </a:r>
            <a:r>
              <a:rPr lang="en-US" sz="1200" b="1" i="1" kern="1200">
                <a:solidFill>
                  <a:schemeClr val="tx1"/>
                </a:solidFill>
                <a:effectLst/>
                <a:latin typeface="+mn-lt"/>
                <a:ea typeface="+mn-ea"/>
                <a:cs typeface="+mn-cs"/>
              </a:rPr>
              <a:t>included</a:t>
            </a:r>
            <a:r>
              <a:rPr lang="en-US" sz="1200" kern="1200">
                <a:solidFill>
                  <a:schemeClr val="tx1"/>
                </a:solidFill>
                <a:effectLst/>
                <a:latin typeface="+mn-lt"/>
                <a:ea typeface="+mn-ea"/>
                <a:cs typeface="+mn-cs"/>
              </a:rPr>
              <a:t> in the RMA back data.</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Meijer 31.0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A handful of counties were added to Meijer’s CRMAs for stores opening in 2019.</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Closed and sold stores will continue to be </a:t>
            </a:r>
            <a:r>
              <a:rPr lang="en-US" sz="1200" b="1" i="1" kern="1200">
                <a:solidFill>
                  <a:schemeClr val="tx1"/>
                </a:solidFill>
                <a:effectLst/>
                <a:latin typeface="+mn-lt"/>
                <a:ea typeface="+mn-ea"/>
                <a:cs typeface="+mn-cs"/>
              </a:rPr>
              <a:t>included</a:t>
            </a:r>
            <a:r>
              <a:rPr lang="en-US" sz="1200" kern="1200">
                <a:solidFill>
                  <a:schemeClr val="tx1"/>
                </a:solidFill>
                <a:effectLst/>
                <a:latin typeface="+mn-lt"/>
                <a:ea typeface="+mn-ea"/>
                <a:cs typeface="+mn-cs"/>
              </a:rPr>
              <a:t> in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Meijer 30.0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Closed and sold stores will continue to be </a:t>
            </a:r>
            <a:r>
              <a:rPr lang="en-US" sz="1200" b="1" i="1" kern="1200">
                <a:solidFill>
                  <a:schemeClr val="tx1"/>
                </a:solidFill>
                <a:effectLst/>
                <a:latin typeface="+mn-lt"/>
                <a:ea typeface="+mn-ea"/>
                <a:cs typeface="+mn-cs"/>
              </a:rPr>
              <a:t>included</a:t>
            </a:r>
            <a:r>
              <a:rPr lang="en-US" sz="1200" kern="1200">
                <a:solidFill>
                  <a:schemeClr val="tx1"/>
                </a:solidFill>
                <a:effectLst/>
                <a:latin typeface="+mn-lt"/>
                <a:ea typeface="+mn-ea"/>
                <a:cs typeface="+mn-cs"/>
              </a:rPr>
              <a:t> in the RMA back data.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2000" kern="1200" noProof="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09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Niemann Foods 36.0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through October 10, 2021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Niemann Foods 35.0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through December 27, 2020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Niemann Foods 34.0</a:t>
            </a:r>
          </a:p>
          <a:p>
            <a:pPr marL="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4, 2015 – November 3,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Niemann Foods 32.0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March 31,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Niemann Foods 31.0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November 4,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Niemann Foods 30.0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July 8,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Niemann Foods 28.0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November 12,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Niemann Foods 26.0</a:t>
            </a:r>
          </a:p>
          <a:p>
            <a:pPr marL="0" marR="0" lvl="0" indent="-285750" algn="l" defTabSz="1219170" rtl="0" eaLnBrk="1" latinLnBrk="0" hangingPunct="1">
              <a:spcBef>
                <a:spcPts val="0"/>
              </a:spcBef>
              <a:spcAft>
                <a:spcPts val="0"/>
              </a:spcAft>
              <a:buFont typeface="Wingdings" panose="05000000000000000000" pitchFamily="2" charset="2"/>
              <a:buChar char="Ø"/>
              <a:tabLst>
                <a:tab pos="457200" algn="l"/>
              </a:tabLst>
            </a:pPr>
            <a:r>
              <a:rPr lang="en-US" sz="1600" kern="1200">
                <a:solidFill>
                  <a:schemeClr val="tx1"/>
                </a:solidFill>
                <a:effectLst/>
                <a:latin typeface="+mn-lt"/>
                <a:ea typeface="+mn-ea"/>
                <a:cs typeface="+mn-cs"/>
              </a:rPr>
              <a:t>Stores that have been closed or sold during the period January 1, 2012 – April 16,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Niemann Foods 25.0</a:t>
            </a:r>
          </a:p>
          <a:p>
            <a:pPr marL="0" marR="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County changes were made to better reflect the Niemann Foods’ business, to account for expansion and / or remove counties where the retailer is no longer present.</a:t>
            </a:r>
          </a:p>
          <a:p>
            <a:pPr marL="0" marR="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1, 2012– December 25, 2016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7210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Northeast Grocery 37.0</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New Retailer parent. This is a replacement for Price Chopper and Tops. Creating RMAs and CRMAs.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Closed/Sold stores are excluded.</a:t>
            </a: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Price Chopper (Market 32) 36.0</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through October 10, 2021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Price Chopper (Market 32) 35.0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through December 27, 2020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Price Chopper (Market 32) 34.0</a:t>
            </a:r>
          </a:p>
          <a:p>
            <a:pPr marL="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4, 2015 – November 3,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Price Chopper (Market 32) 31.0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November 4,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Price Chopper (Market 32) 30.0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July 8,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Price Chopper (Market 32) 28.0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November 12,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Price Chopper (Market 32) 26.0</a:t>
            </a:r>
          </a:p>
          <a:p>
            <a:pPr marL="0" marR="0" lvl="0" indent="-285750" algn="l" defTabSz="1219170" rtl="0" eaLnBrk="1" latinLnBrk="0" hangingPunct="1">
              <a:spcBef>
                <a:spcPts val="0"/>
              </a:spcBef>
              <a:spcAft>
                <a:spcPts val="0"/>
              </a:spcAft>
              <a:buFont typeface="Wingdings" panose="05000000000000000000" pitchFamily="2" charset="2"/>
              <a:buChar char="Ø"/>
              <a:tabLst>
                <a:tab pos="457200" algn="l"/>
              </a:tabLst>
            </a:pPr>
            <a:r>
              <a:rPr lang="en-US" sz="1600" kern="1200">
                <a:solidFill>
                  <a:schemeClr val="tx1"/>
                </a:solidFill>
                <a:effectLst/>
                <a:latin typeface="+mn-lt"/>
                <a:ea typeface="+mn-ea"/>
                <a:cs typeface="+mn-cs"/>
              </a:rPr>
              <a:t>Stores that have been closed or sold during the period January 1, 2012 – April 16,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Price Chopper (Market 32) 25.0</a:t>
            </a:r>
          </a:p>
          <a:p>
            <a:pPr marL="0" marR="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The client has changed their retailer name from Price Chopper to Price Chopper (Market 32). This change has been reflected within the standard descriptions of the retailers’ geographies.</a:t>
            </a:r>
          </a:p>
          <a:p>
            <a:pPr marL="0" marR="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No county changes were made to RMAs and CRMAs.</a:t>
            </a:r>
          </a:p>
          <a:p>
            <a:pPr marL="0" marR="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1, 2012– December 25, 2016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Tops 36.0</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October 10, 2021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Tops 35.0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December 27, 2020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Tops 34.0</a:t>
            </a:r>
          </a:p>
          <a:p>
            <a:pPr marL="0" lvl="0" indent="-285750" algn="l" defTabSz="1219170" rtl="0" eaLnBrk="1" latinLnBrk="0" hangingPunct="1">
              <a:buFont typeface="Wingdings" panose="05000000000000000000" pitchFamily="2" charset="2"/>
              <a:buChar char="Ø"/>
            </a:pPr>
            <a:r>
              <a:rPr lang="en-US" sz="2000" kern="1200">
                <a:solidFill>
                  <a:schemeClr val="tx1"/>
                </a:solidFill>
                <a:effectLst/>
                <a:latin typeface="+mn-lt"/>
                <a:ea typeface="+mn-ea"/>
                <a:cs typeface="+mn-cs"/>
              </a:rPr>
              <a:t>Stores that have been closed or sold during the period January 4, 2015 – November 3, 2019 are </a:t>
            </a:r>
            <a:r>
              <a:rPr lang="en-US" sz="2000" b="1" i="1" kern="1200">
                <a:solidFill>
                  <a:schemeClr val="tx1"/>
                </a:solidFill>
                <a:effectLst/>
                <a:latin typeface="+mn-lt"/>
                <a:ea typeface="+mn-ea"/>
                <a:cs typeface="+mn-cs"/>
              </a:rPr>
              <a:t>excluded</a:t>
            </a:r>
            <a:r>
              <a:rPr lang="en-US" sz="20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Tops 31.0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kern="1200">
                <a:solidFill>
                  <a:schemeClr val="tx1"/>
                </a:solidFill>
                <a:effectLst/>
                <a:latin typeface="+mn-lt"/>
                <a:ea typeface="+mn-ea"/>
                <a:cs typeface="+mn-cs"/>
              </a:rPr>
              <a:t>Stores that have been closed or sold during the period January 5, 2014 – November 4, 2018 are </a:t>
            </a:r>
            <a:r>
              <a:rPr lang="en-US" sz="2000" b="1" i="1" kern="1200">
                <a:solidFill>
                  <a:schemeClr val="tx1"/>
                </a:solidFill>
                <a:effectLst/>
                <a:latin typeface="+mn-lt"/>
                <a:ea typeface="+mn-ea"/>
                <a:cs typeface="+mn-cs"/>
              </a:rPr>
              <a:t>excluded</a:t>
            </a:r>
            <a:r>
              <a:rPr lang="en-US" sz="20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0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i="1" kern="1200">
                <a:solidFill>
                  <a:schemeClr val="tx1"/>
                </a:solidFill>
                <a:effectLst/>
                <a:latin typeface="+mn-lt"/>
                <a:ea typeface="+mn-ea"/>
                <a:cs typeface="+mn-cs"/>
              </a:rPr>
              <a:t>Tops 30.0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kern="1200">
                <a:solidFill>
                  <a:schemeClr val="tx1"/>
                </a:solidFill>
                <a:effectLst/>
                <a:latin typeface="+mn-lt"/>
                <a:ea typeface="+mn-ea"/>
                <a:cs typeface="+mn-cs"/>
              </a:rPr>
              <a:t>Stores that have been closed or sold during the period January 6, 2013 – July 8, 2018 are </a:t>
            </a:r>
            <a:r>
              <a:rPr lang="en-US" sz="2000" b="1" i="1" kern="1200">
                <a:solidFill>
                  <a:schemeClr val="tx1"/>
                </a:solidFill>
                <a:effectLst/>
                <a:latin typeface="+mn-lt"/>
                <a:ea typeface="+mn-ea"/>
                <a:cs typeface="+mn-cs"/>
              </a:rPr>
              <a:t>excluded</a:t>
            </a:r>
            <a:r>
              <a:rPr lang="en-US" sz="20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0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i="1" kern="1200">
                <a:solidFill>
                  <a:schemeClr val="tx1"/>
                </a:solidFill>
                <a:effectLst/>
                <a:latin typeface="+mn-lt"/>
                <a:ea typeface="+mn-ea"/>
                <a:cs typeface="+mn-cs"/>
              </a:rPr>
              <a:t>Tops 28.0</a:t>
            </a:r>
          </a:p>
          <a:p>
            <a:pPr marL="0" lvl="0" indent="-285750" algn="l" defTabSz="1219170" rtl="0" eaLnBrk="1" latinLnBrk="0" hangingPunct="1">
              <a:buFont typeface="Wingdings" panose="05000000000000000000" pitchFamily="2" charset="2"/>
              <a:buChar char="Ø"/>
            </a:pPr>
            <a:r>
              <a:rPr lang="en-US" sz="2000" kern="1200">
                <a:solidFill>
                  <a:schemeClr val="tx1"/>
                </a:solidFill>
                <a:effectLst/>
                <a:latin typeface="+mn-lt"/>
                <a:ea typeface="+mn-ea"/>
                <a:cs typeface="+mn-cs"/>
              </a:rPr>
              <a:t>3 counties were moved from the Eastern RMA to the Albany RMA.  Those same counties were also added to the Albany CRMA.</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0" lvl="0" indent="-285750" algn="l" defTabSz="1219170" rtl="0" eaLnBrk="1" latinLnBrk="0" hangingPunct="1">
              <a:buFont typeface="Wingdings" panose="05000000000000000000" pitchFamily="2" charset="2"/>
              <a:buChar char="Ø"/>
            </a:pPr>
            <a:r>
              <a:rPr lang="en-US" sz="2000" kern="1200">
                <a:solidFill>
                  <a:schemeClr val="tx1"/>
                </a:solidFill>
                <a:effectLst/>
                <a:latin typeface="+mn-lt"/>
                <a:ea typeface="+mn-ea"/>
                <a:cs typeface="+mn-cs"/>
              </a:rPr>
              <a:t>Stores that have been closed or sold during the period January 1, 2013 – January 7, 2018 are </a:t>
            </a:r>
            <a:r>
              <a:rPr lang="en-US" sz="2000" b="1" i="1" kern="1200">
                <a:solidFill>
                  <a:schemeClr val="tx1"/>
                </a:solidFill>
                <a:effectLst/>
                <a:latin typeface="+mn-lt"/>
                <a:ea typeface="+mn-ea"/>
                <a:cs typeface="+mn-cs"/>
              </a:rPr>
              <a:t>excluded</a:t>
            </a:r>
            <a:r>
              <a:rPr lang="en-US" sz="20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0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i="1" kern="1200">
                <a:solidFill>
                  <a:schemeClr val="tx1"/>
                </a:solidFill>
                <a:effectLst/>
                <a:latin typeface="+mn-lt"/>
                <a:ea typeface="+mn-ea"/>
                <a:cs typeface="+mn-cs"/>
              </a:rPr>
              <a:t>Tops 26.0</a:t>
            </a:r>
          </a:p>
          <a:p>
            <a:pPr marL="0" marR="0" lvl="0" indent="-285750" algn="l" defTabSz="1219170" rtl="0" eaLnBrk="1" latinLnBrk="0" hangingPunct="1">
              <a:spcBef>
                <a:spcPts val="0"/>
              </a:spcBef>
              <a:spcAft>
                <a:spcPts val="0"/>
              </a:spcAft>
              <a:buFont typeface="Wingdings" panose="05000000000000000000" pitchFamily="2" charset="2"/>
              <a:buChar char="Ø"/>
              <a:tabLst>
                <a:tab pos="457200" algn="l"/>
              </a:tabLst>
            </a:pPr>
            <a:r>
              <a:rPr lang="en-US" sz="2000" kern="1200">
                <a:solidFill>
                  <a:schemeClr val="tx1"/>
                </a:solidFill>
                <a:effectLst/>
                <a:latin typeface="+mn-lt"/>
                <a:ea typeface="+mn-ea"/>
                <a:cs typeface="+mn-cs"/>
              </a:rPr>
              <a:t>Stores that have been closed or sold during the period January 1, 2012 – April 16, 2017 are </a:t>
            </a:r>
            <a:r>
              <a:rPr lang="en-US" sz="2000" b="1" i="1" kern="1200">
                <a:solidFill>
                  <a:schemeClr val="tx1"/>
                </a:solidFill>
                <a:effectLst/>
                <a:latin typeface="+mn-lt"/>
                <a:ea typeface="+mn-ea"/>
                <a:cs typeface="+mn-cs"/>
              </a:rPr>
              <a:t>excluded</a:t>
            </a:r>
            <a:r>
              <a:rPr lang="en-US" sz="2000" kern="1200">
                <a:solidFill>
                  <a:schemeClr val="tx1"/>
                </a:solidFill>
                <a:effectLst/>
                <a:latin typeface="+mn-lt"/>
                <a:ea typeface="+mn-ea"/>
                <a:cs typeface="+mn-cs"/>
              </a:rPr>
              <a:t> from the RMA back data.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0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i="1" kern="1200">
                <a:solidFill>
                  <a:schemeClr val="tx1"/>
                </a:solidFill>
                <a:effectLst/>
                <a:latin typeface="+mn-lt"/>
                <a:ea typeface="+mn-ea"/>
                <a:cs typeface="+mn-cs"/>
              </a:rPr>
              <a:t>Tops 25.0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kern="1200" noProof="0">
                <a:solidFill>
                  <a:schemeClr val="tx1"/>
                </a:solidFill>
                <a:effectLst/>
                <a:latin typeface="+mn-lt"/>
                <a:ea typeface="+mn-ea"/>
                <a:cs typeface="+mn-cs"/>
              </a:rPr>
              <a:t>Stores that have been closed or sold during the period January 1, 2012 – December 25, 2016 are </a:t>
            </a:r>
            <a:r>
              <a:rPr lang="en-US" sz="2000" b="1" i="1" kern="1200">
                <a:solidFill>
                  <a:schemeClr val="tx1"/>
                </a:solidFill>
                <a:effectLst/>
                <a:latin typeface="+mn-lt"/>
                <a:ea typeface="+mn-ea"/>
                <a:cs typeface="+mn-cs"/>
              </a:rPr>
              <a:t>excluded</a:t>
            </a:r>
            <a:r>
              <a:rPr lang="en-US" sz="2000" kern="1200" noProof="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2000" kern="1200" noProof="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61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mn-cs"/>
              </a:rPr>
              <a:t>Rouse's 37.0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New census implementation within Grocery Outlet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kern="1200">
                <a:solidFill>
                  <a:schemeClr val="tx1"/>
                </a:solidFill>
                <a:effectLst/>
                <a:latin typeface="+mn-lt"/>
                <a:ea typeface="+mn-ea"/>
                <a:cs typeface="+mn-cs"/>
              </a:rPr>
              <a:t>Closed/Sold stores </a:t>
            </a:r>
            <a:r>
              <a:rPr lang="en-US" sz="2800" b="0" kern="1200">
                <a:solidFill>
                  <a:schemeClr val="tx1"/>
                </a:solidFill>
                <a:effectLst/>
                <a:latin typeface="+mn-lt"/>
                <a:ea typeface="+mn-ea"/>
                <a:cs typeface="+mn-cs"/>
              </a:rPr>
              <a:t>are</a:t>
            </a:r>
            <a:r>
              <a:rPr lang="en-US" sz="2800" b="0" i="0" kern="1200">
                <a:solidFill>
                  <a:schemeClr val="tx1"/>
                </a:solidFill>
                <a:effectLst/>
                <a:latin typeface="+mn-lt"/>
                <a:ea typeface="+mn-ea"/>
                <a:cs typeface="+mn-cs"/>
              </a:rPr>
              <a:t> excluded</a:t>
            </a:r>
            <a:endParaRPr lang="en-US" sz="1600" b="1" i="1" u="none" strike="noStrike" kern="1200" baseline="0">
              <a:solidFill>
                <a:schemeClr val="tx1"/>
              </a:solidFill>
              <a:latin typeface="Verdana" panose="020B0604030504040204" pitchFamily="34" charset="0"/>
              <a:ea typeface="Verdana" panose="020B0604030504040204" pitchFamily="34" charset="0"/>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02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Publix 35.02</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County changes were made to Publix's RMAs and CRMAs to reflect their current business.</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County changes were made to Publix’s CRMAs to account for expansion.</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Publix 35.0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County changes were made to Publix’s CRMAs to account for expansion.</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Publix 34.0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County changes were made to Publix’s CRMAs to account for expansion.</a:t>
            </a:r>
          </a:p>
          <a:p>
            <a:pPr marL="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Publix 32.0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Publix 31.0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County changes were made to Publix’s CRMAs to account for expansion.</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Publix 30.0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Publix 28.0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Publix 26.0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Publix 25.0</a:t>
            </a:r>
          </a:p>
          <a:p>
            <a:pPr marL="0" marR="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County changes were made to better reflect the retailer’s business, to account for expansion and / or remove counties where the retailer is no longer present.</a:t>
            </a:r>
          </a:p>
          <a:p>
            <a:pPr marL="0" marR="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5224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Raley’s 36.0</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October 10, 2021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Raley’s 35.0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December 27, 2020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Raley’s 32.0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March 31, 2019 are </a:t>
            </a:r>
            <a:r>
              <a:rPr lang="en-US" sz="1600" b="1" i="1" kern="1200" noProof="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Raley’s 31.0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November 4, 2018 are </a:t>
            </a:r>
            <a:r>
              <a:rPr lang="en-US" sz="1600" b="1" i="1" kern="1200" noProof="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Raley’s 30.0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July 8, 2018 are </a:t>
            </a:r>
            <a:r>
              <a:rPr lang="en-US" sz="1600" b="1" i="1" kern="1200" noProof="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Raley’s 28.0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November 12, 2017 are </a:t>
            </a:r>
            <a:r>
              <a:rPr lang="en-US" sz="1600" b="1" i="1" kern="1200" noProof="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Raley’s 26.0</a:t>
            </a:r>
          </a:p>
          <a:p>
            <a:pPr marL="0" marR="0" lvl="0" indent="-285750" algn="l" defTabSz="1219170" rtl="0" eaLnBrk="1" latinLnBrk="0" hangingPunct="1">
              <a:spcBef>
                <a:spcPts val="0"/>
              </a:spcBef>
              <a:spcAft>
                <a:spcPts val="0"/>
              </a:spcAft>
              <a:buFont typeface="Wingdings" panose="05000000000000000000" pitchFamily="2" charset="2"/>
              <a:buChar char="Ø"/>
              <a:tabLst>
                <a:tab pos="457200" algn="l"/>
              </a:tabLst>
            </a:pPr>
            <a:r>
              <a:rPr lang="en-US" sz="1600" kern="1200">
                <a:solidFill>
                  <a:schemeClr val="tx1"/>
                </a:solidFill>
                <a:effectLst/>
                <a:latin typeface="+mn-lt"/>
                <a:ea typeface="+mn-ea"/>
                <a:cs typeface="+mn-cs"/>
              </a:rPr>
              <a:t>Stores that have been closed or sold during the period January 1, 2012 – April 16, 2017 are </a:t>
            </a:r>
            <a:r>
              <a:rPr lang="en-US" sz="1600" b="1" i="1" kern="1200" noProof="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Raley’s 25.0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Stores that have been closed or sold during the period January 1, 2012 – December 25, 2016 are </a:t>
            </a:r>
            <a:r>
              <a:rPr lang="en-US" sz="1600" b="1" i="1" kern="1200" noProof="0">
                <a:solidFill>
                  <a:schemeClr val="tx1"/>
                </a:solidFill>
                <a:effectLst/>
                <a:latin typeface="+mn-lt"/>
                <a:ea typeface="+mn-ea"/>
                <a:cs typeface="+mn-cs"/>
              </a:rPr>
              <a:t>excluded</a:t>
            </a:r>
            <a:r>
              <a:rPr lang="en-US" sz="1600" kern="1200" noProof="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7705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The Save Mart Companies 36.0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October 10, 2021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The Save Mart Companies 35.0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December 27, 2020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The Save Mart Companies 34.0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4, 2015 – November 3, 2019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The Save Mart Companies 31.0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5, 2014 – November 4, 2018 are </a:t>
            </a:r>
            <a:r>
              <a:rPr lang="en-US" sz="1200" b="1" i="1" kern="1200" noProof="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The Save Mart Companies 30.0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6, 2013 – July 8, 2018 are </a:t>
            </a:r>
            <a:r>
              <a:rPr lang="en-US" sz="1200" b="1" i="1" kern="1200" noProof="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The Save Mart Companies 28.0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6, 2013 – November 12, 2017 are </a:t>
            </a:r>
            <a:r>
              <a:rPr lang="en-US" sz="1200" b="1" i="1" kern="1200" noProof="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The Save Mart Companies 26.0</a:t>
            </a:r>
          </a:p>
          <a:p>
            <a:pPr marL="0" marR="0" lvl="0" indent="-285750" algn="l" defTabSz="1219170" rtl="0" eaLnBrk="1" latinLnBrk="0" hangingPunct="1">
              <a:spcBef>
                <a:spcPts val="0"/>
              </a:spcBef>
              <a:spcAft>
                <a:spcPts val="0"/>
              </a:spcAft>
              <a:buFont typeface="Wingdings" panose="05000000000000000000" pitchFamily="2" charset="2"/>
              <a:buChar char="Ø"/>
              <a:tabLst>
                <a:tab pos="457200" algn="l"/>
              </a:tabLst>
            </a:pPr>
            <a:r>
              <a:rPr lang="en-US" sz="1200" kern="1200">
                <a:solidFill>
                  <a:schemeClr val="tx1"/>
                </a:solidFill>
                <a:effectLst/>
                <a:latin typeface="+mn-lt"/>
                <a:ea typeface="+mn-ea"/>
                <a:cs typeface="+mn-cs"/>
              </a:rPr>
              <a:t>Stores that have been closed or sold during the period January 1, 2012 – April 16, 2017 are </a:t>
            </a:r>
            <a:r>
              <a:rPr lang="en-US" sz="1200" b="1" i="1" kern="1200" noProof="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The Save Mart Companies 25.0</a:t>
            </a:r>
          </a:p>
          <a:p>
            <a:pPr marL="0" marR="0" lvl="0" indent="-285750" algn="l" defTabSz="1219170" rtl="0" eaLnBrk="1" latinLnBrk="0" hangingPunct="1">
              <a:spcBef>
                <a:spcPts val="0"/>
              </a:spcBef>
              <a:spcAft>
                <a:spcPts val="0"/>
              </a:spcAft>
              <a:buFont typeface="Wingdings" panose="05000000000000000000" pitchFamily="2" charset="2"/>
              <a:buChar char="Ø"/>
              <a:tabLst>
                <a:tab pos="457200" algn="l"/>
              </a:tabLst>
            </a:pPr>
            <a:r>
              <a:rPr lang="en-US" sz="1200" kern="1200">
                <a:solidFill>
                  <a:schemeClr val="tx1"/>
                </a:solidFill>
                <a:effectLst/>
                <a:latin typeface="+mn-lt"/>
                <a:ea typeface="+mn-ea"/>
                <a:cs typeface="+mn-cs"/>
              </a:rPr>
              <a:t>Revised geographies</a:t>
            </a:r>
          </a:p>
          <a:p>
            <a:pPr marL="628650" marR="0" lvl="1" indent="-171450">
              <a:spcBef>
                <a:spcPts val="0"/>
              </a:spcBef>
              <a:spcAft>
                <a:spcPts val="0"/>
              </a:spcAft>
              <a:buFont typeface="Courier New" panose="02070309020205020404" pitchFamily="49" charset="0"/>
              <a:buChar char="o"/>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Save Mart Companies (formerly Save Mart) has changed its geography raw names and standard descriptions in order to reflect the updated retailer name.</a:t>
            </a:r>
            <a:endParaRPr lang="en-US" sz="180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628650" marR="0" lvl="1" indent="-171450">
              <a:spcBef>
                <a:spcPts val="0"/>
              </a:spcBef>
              <a:spcAft>
                <a:spcPts val="0"/>
              </a:spcAft>
              <a:buFont typeface="Courier New" panose="02070309020205020404" pitchFamily="49" charset="0"/>
              <a:buChar char="o"/>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Save Mart Companies has recently changed the Food Maxx banner to </a:t>
            </a:r>
            <a:r>
              <a:rPr lang="en-US" sz="120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FoodMaxx</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This name change has been reflected in the 25.0 standard descriptions of all impacted geographies.</a:t>
            </a:r>
            <a:endParaRPr lang="en-US" sz="180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0" marR="0" lvl="0" indent="-285750" algn="l" defTabSz="1219170" rtl="0" eaLnBrk="1" latinLnBrk="0" hangingPunct="1">
              <a:spcBef>
                <a:spcPts val="0"/>
              </a:spcBef>
              <a:spcAft>
                <a:spcPts val="0"/>
              </a:spcAft>
              <a:buFont typeface="Wingdings" panose="05000000000000000000" pitchFamily="2" charset="2"/>
              <a:buChar char="Ø"/>
              <a:tabLst>
                <a:tab pos="457200" algn="l"/>
              </a:tabLst>
            </a:pPr>
            <a:r>
              <a:rPr lang="en-US" sz="1200" kern="1200">
                <a:solidFill>
                  <a:schemeClr val="tx1"/>
                </a:solidFill>
                <a:effectLst/>
                <a:latin typeface="+mn-lt"/>
                <a:ea typeface="+mn-ea"/>
                <a:cs typeface="+mn-cs"/>
              </a:rPr>
              <a:t>No county changes were made to The Save Mart Companies RMAs and CRMAs.</a:t>
            </a:r>
          </a:p>
          <a:p>
            <a:pPr marL="0" marR="0" lvl="0" indent="-285750" algn="l" defTabSz="1219170" rtl="0" eaLnBrk="1" latinLnBrk="0" hangingPunct="1">
              <a:spcBef>
                <a:spcPts val="0"/>
              </a:spcBef>
              <a:spcAft>
                <a:spcPts val="0"/>
              </a:spcAft>
              <a:buFont typeface="Wingdings" panose="05000000000000000000" pitchFamily="2" charset="2"/>
              <a:buChar char="Ø"/>
              <a:tabLst>
                <a:tab pos="457200" algn="l"/>
              </a:tabLst>
            </a:pPr>
            <a:r>
              <a:rPr lang="en-US" sz="1200" kern="1200">
                <a:solidFill>
                  <a:schemeClr val="tx1"/>
                </a:solidFill>
                <a:effectLst/>
                <a:latin typeface="+mn-lt"/>
                <a:ea typeface="+mn-ea"/>
                <a:cs typeface="+mn-cs"/>
              </a:rPr>
              <a:t>RMA back data has been moved to the SM-LUCKY TTL RMA for the 11 Save Mart stores that were re-bannered to Lucky</a:t>
            </a:r>
          </a:p>
          <a:p>
            <a:pPr marL="0" marR="0" lvl="0" indent="-285750" algn="l" defTabSz="1219170" rtl="0" eaLnBrk="1" latinLnBrk="0" hangingPunct="1">
              <a:spcBef>
                <a:spcPts val="0"/>
              </a:spcBef>
              <a:spcAft>
                <a:spcPts val="0"/>
              </a:spcAft>
              <a:buFont typeface="Wingdings" panose="05000000000000000000" pitchFamily="2" charset="2"/>
              <a:buChar char="Ø"/>
              <a:tabLst>
                <a:tab pos="457200" algn="l"/>
              </a:tabLst>
            </a:pPr>
            <a:r>
              <a:rPr lang="en-US" sz="1200" kern="1200">
                <a:solidFill>
                  <a:schemeClr val="tx1"/>
                </a:solidFill>
                <a:effectLst/>
                <a:latin typeface="+mn-lt"/>
                <a:ea typeface="+mn-ea"/>
                <a:cs typeface="+mn-cs"/>
              </a:rPr>
              <a:t>Stores that have been closed or sold during the period January 1, 2012 – December 25, 2016 are </a:t>
            </a:r>
            <a:r>
              <a:rPr lang="en-US" sz="1200" b="1" i="1" kern="1200" noProof="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069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i="1" u="none" err="1">
                <a:effectLst/>
                <a:latin typeface="Arial" panose="020B0604020202020204" pitchFamily="34" charset="0"/>
                <a:ea typeface="Calibri" panose="020F0502020204030204" pitchFamily="34" charset="0"/>
              </a:rPr>
              <a:t>AlbertsonsCo</a:t>
            </a:r>
            <a:r>
              <a:rPr lang="en-US" sz="1800" b="1" i="1" u="none">
                <a:effectLst/>
                <a:latin typeface="Arial" panose="020B0604020202020204" pitchFamily="34" charset="0"/>
                <a:ea typeface="Calibri" panose="020F0502020204030204" pitchFamily="34" charset="0"/>
              </a:rPr>
              <a:t> 36.0</a:t>
            </a:r>
            <a:endParaRPr lang="en-US" sz="1800" b="1" i="1" u="none">
              <a:effectLst/>
              <a:latin typeface="Calibri" panose="020F0502020204030204" pitchFamily="34" charset="0"/>
              <a:ea typeface="Calibri" panose="020F050202020403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NEW geographies and release –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The </a:t>
            </a:r>
            <a:r>
              <a:rPr lang="en-US" sz="1600" kern="1200" err="1">
                <a:solidFill>
                  <a:schemeClr val="tx1"/>
                </a:solidFill>
                <a:effectLst/>
                <a:latin typeface="+mn-lt"/>
                <a:ea typeface="+mn-ea"/>
                <a:cs typeface="+mn-cs"/>
              </a:rPr>
              <a:t>Balducci’s</a:t>
            </a:r>
            <a:r>
              <a:rPr lang="en-US" sz="1600" kern="1200">
                <a:solidFill>
                  <a:schemeClr val="tx1"/>
                </a:solidFill>
                <a:effectLst/>
                <a:latin typeface="+mn-lt"/>
                <a:ea typeface="+mn-ea"/>
                <a:cs typeface="+mn-cs"/>
              </a:rPr>
              <a:t> RMA and Kings RMA are now releasable under the Mid-Atlantic Division.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A corresponding Kings CRMA has been created.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October 10, 2021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a:spcBef>
                <a:spcPts val="0"/>
              </a:spcBef>
              <a:spcAft>
                <a:spcPts val="0"/>
              </a:spcAft>
            </a:pPr>
            <a:endParaRPr lang="en-US" sz="1800" b="1" i="1" u="none">
              <a:effectLst/>
              <a:latin typeface="Arial" panose="020B0604020202020204" pitchFamily="34" charset="0"/>
              <a:ea typeface="Calibri" panose="020F0502020204030204" pitchFamily="34" charset="0"/>
            </a:endParaRPr>
          </a:p>
          <a:p>
            <a:pPr marL="0" marR="0">
              <a:spcBef>
                <a:spcPts val="0"/>
              </a:spcBef>
              <a:spcAft>
                <a:spcPts val="0"/>
              </a:spcAft>
            </a:pPr>
            <a:r>
              <a:rPr lang="en-US" sz="1800" b="1" i="1" u="none" err="1">
                <a:effectLst/>
                <a:latin typeface="Arial" panose="020B0604020202020204" pitchFamily="34" charset="0"/>
                <a:ea typeface="Calibri" panose="020F0502020204030204" pitchFamily="34" charset="0"/>
              </a:rPr>
              <a:t>AlbertsonsCo</a:t>
            </a:r>
            <a:r>
              <a:rPr lang="en-US" sz="1800" b="1" i="1" u="none">
                <a:effectLst/>
                <a:latin typeface="Arial" panose="020B0604020202020204" pitchFamily="34" charset="0"/>
                <a:ea typeface="Calibri" panose="020F0502020204030204" pitchFamily="34" charset="0"/>
              </a:rPr>
              <a:t> 35.02</a:t>
            </a:r>
            <a:endParaRPr lang="en-US" sz="1800" b="1" i="1" u="none">
              <a:effectLst/>
              <a:latin typeface="Calibri" panose="020F0502020204030204" pitchFamily="34" charset="0"/>
              <a:ea typeface="Calibri" panose="020F050202020403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An additional RMA corporate aggregate has been created, combining their corporate total with Salt Lake City with stores in Alaska and Hawaii.</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April 4, 2021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endParaRPr lang="en-US" sz="1600" b="1" i="1" u="none" kern="1200">
              <a:solidFill>
                <a:schemeClr val="tx1"/>
              </a:solidFill>
              <a:effectLst/>
              <a:latin typeface="+mn-lt"/>
              <a:ea typeface="+mn-ea"/>
              <a:cs typeface="+mn-cs"/>
            </a:endParaRPr>
          </a:p>
          <a:p>
            <a:r>
              <a:rPr lang="en-US" sz="1600" b="1" i="1" u="none" kern="1200" err="1">
                <a:solidFill>
                  <a:schemeClr val="tx1"/>
                </a:solidFill>
                <a:effectLst/>
                <a:latin typeface="+mn-lt"/>
                <a:ea typeface="+mn-ea"/>
                <a:cs typeface="+mn-cs"/>
              </a:rPr>
              <a:t>AlbertsonsCo</a:t>
            </a:r>
            <a:r>
              <a:rPr lang="en-US" sz="1600" b="1" i="1" u="none" kern="1200">
                <a:solidFill>
                  <a:schemeClr val="tx1"/>
                </a:solidFill>
                <a:effectLst/>
                <a:latin typeface="+mn-lt"/>
                <a:ea typeface="+mn-ea"/>
                <a:cs typeface="+mn-cs"/>
              </a:rPr>
              <a:t> 35.0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One county has been added to the United All Other CRMA (and corresponding aggregates) to account for expansion.</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Standard descriptions have been updated to align with the retailer name change from Albertsons Companies (ABSCO) to </a:t>
            </a:r>
            <a:r>
              <a:rPr lang="en-US" sz="1600" kern="1200" err="1">
                <a:solidFill>
                  <a:schemeClr val="tx1"/>
                </a:solidFill>
                <a:effectLst/>
                <a:latin typeface="+mn-lt"/>
                <a:ea typeface="+mn-ea"/>
                <a:cs typeface="+mn-cs"/>
              </a:rPr>
              <a:t>AlbertsonsCo</a:t>
            </a:r>
            <a:r>
              <a:rPr lang="en-US" sz="1600" kern="1200">
                <a:solidFill>
                  <a:schemeClr val="tx1"/>
                </a:solidFill>
                <a:effectLst/>
                <a:latin typeface="+mn-lt"/>
                <a:ea typeface="+mn-ea"/>
                <a:cs typeface="+mn-cs"/>
              </a:rPr>
              <a: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December 27, 2020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Albertsons Companies (ABSCO) 34.01</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NEW geographies and revised reporting structure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A new Mid-Atlantic aggregate has been created, combining the Acme and Eastern Divisions.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Two aggregates containing the stores/counties in Salt Lake City (SLC) have again been created, an IM Division and a corporate total w/ SLC.</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Changes have been made to Acme’s districts – </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3 of the 4 Acme districts have been renamed.</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Minor county changes were made to some Acme districts to reflect the retailer’s current business.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A minor county change was made to Albertsons CRMAs to remove a county where the retailer is no longer present.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4, 2015 – June 28, 2020 are excluded from the RMA back data.</a:t>
            </a:r>
          </a:p>
          <a:p>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Albertsons Companies (ABSCO) 34.0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NEW geographies and revised reporting structure – </a:t>
            </a:r>
          </a:p>
          <a:p>
            <a:pPr lvl="1" indent="-285750" algn="l" defTabSz="1219170" rtl="0" eaLnBrk="1" latinLnBrk="0" hangingPunct="1">
              <a:buFont typeface="Courier New" panose="02070309020205020404" pitchFamily="49" charset="0"/>
              <a:buChar char="o"/>
            </a:pPr>
            <a:r>
              <a:rPr lang="en-US" sz="1600" kern="1200">
                <a:solidFill>
                  <a:schemeClr val="tx1"/>
                </a:solidFill>
                <a:effectLst/>
                <a:latin typeface="+mn-lt"/>
                <a:ea typeface="+mn-ea"/>
                <a:cs typeface="+mn-cs"/>
              </a:rPr>
              <a:t>The separate Houston and Southern Division breakouts were removed; the combined Southern/Houston Division is now named Southern Total.</a:t>
            </a:r>
          </a:p>
          <a:p>
            <a:pPr lvl="1" indent="-285750" algn="l" defTabSz="1219170" rtl="0" eaLnBrk="1" latinLnBrk="0" hangingPunct="1">
              <a:buFont typeface="Courier New" panose="02070309020205020404" pitchFamily="49" charset="0"/>
              <a:buChar char="o"/>
            </a:pPr>
            <a:r>
              <a:rPr lang="en-US" sz="1600" kern="1200">
                <a:solidFill>
                  <a:schemeClr val="tx1"/>
                </a:solidFill>
                <a:effectLst/>
                <a:latin typeface="+mn-lt"/>
                <a:ea typeface="+mn-ea"/>
                <a:cs typeface="+mn-cs"/>
              </a:rPr>
              <a:t>Under the Southern Total, a new Dallas geography was created.  With it, an “all other” geography was also created, representing the Southern Total stores/counties that are not included in the Austin, Dallas, or Houston breakouts.  </a:t>
            </a:r>
          </a:p>
          <a:p>
            <a:pPr lvl="1" indent="-285750" algn="l" defTabSz="1219170" rtl="0" eaLnBrk="1" latinLnBrk="0" hangingPunct="1">
              <a:buFont typeface="Courier New" panose="02070309020205020404" pitchFamily="49" charset="0"/>
              <a:buChar char="o"/>
            </a:pPr>
            <a:r>
              <a:rPr lang="en-US" sz="1600" kern="1200">
                <a:solidFill>
                  <a:schemeClr val="tx1"/>
                </a:solidFill>
                <a:effectLst/>
                <a:latin typeface="+mn-lt"/>
                <a:ea typeface="+mn-ea"/>
                <a:cs typeface="+mn-cs"/>
              </a:rPr>
              <a:t>As several years have now passed since the Albertsons-Safeway merger, the separate “formerly Albertsons” and “formerly Safeway” geographies have been removed.</a:t>
            </a:r>
          </a:p>
          <a:p>
            <a:pPr lvl="1" indent="-285750" algn="l" defTabSz="1219170" rtl="0" eaLnBrk="1" latinLnBrk="0" hangingPunct="1">
              <a:buFont typeface="Courier New" panose="02070309020205020404" pitchFamily="49" charset="0"/>
              <a:buChar char="o"/>
            </a:pPr>
            <a:r>
              <a:rPr lang="en-US" sz="1600" kern="1200">
                <a:solidFill>
                  <a:schemeClr val="tx1"/>
                </a:solidFill>
                <a:effectLst/>
                <a:latin typeface="+mn-lt"/>
                <a:ea typeface="+mn-ea"/>
                <a:cs typeface="+mn-cs"/>
              </a:rPr>
              <a:t>The East and West Region aggregates have been removed.</a:t>
            </a:r>
          </a:p>
          <a:p>
            <a:pPr lvl="1" indent="-285750" algn="l" defTabSz="1219170" rtl="0" eaLnBrk="1" latinLnBrk="0" hangingPunct="1">
              <a:buFont typeface="Courier New" panose="02070309020205020404" pitchFamily="49" charset="0"/>
              <a:buChar char="o"/>
            </a:pPr>
            <a:r>
              <a:rPr lang="en-US" sz="1600" kern="1200">
                <a:solidFill>
                  <a:schemeClr val="tx1"/>
                </a:solidFill>
                <a:effectLst/>
                <a:latin typeface="+mn-lt"/>
                <a:ea typeface="+mn-ea"/>
                <a:cs typeface="+mn-cs"/>
              </a:rPr>
              <a:t>All aggregates that included the stores/counties in Salt Lake City (SLC) have been removed, leaving the SLC stores/counties only in a stand-alone geography that is currently not releasable. </a:t>
            </a:r>
          </a:p>
          <a:p>
            <a:pPr lvl="1" indent="-285750" algn="l" defTabSz="1219170" rtl="0" eaLnBrk="1" latinLnBrk="0" hangingPunct="1">
              <a:buFont typeface="Courier New" panose="02070309020205020404" pitchFamily="49" charset="0"/>
              <a:buChar char="o"/>
            </a:pPr>
            <a:r>
              <a:rPr lang="en-US" sz="1600" kern="1200">
                <a:solidFill>
                  <a:schemeClr val="tx1"/>
                </a:solidFill>
                <a:effectLst/>
                <a:latin typeface="+mn-lt"/>
                <a:ea typeface="+mn-ea"/>
                <a:cs typeface="+mn-cs"/>
              </a:rPr>
              <a:t>The Acme geographies that distinguished Acme stores that were acquired from A&amp;P were removed.</a:t>
            </a:r>
          </a:p>
          <a:p>
            <a:pPr marL="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4, 2015 – December 8,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Albertsons Companies (ABSCO) 32.0</a:t>
            </a:r>
          </a:p>
          <a:p>
            <a:pPr marL="285750" lvl="0" indent="-285750">
              <a:buFont typeface="Wingdings" panose="05000000000000000000" pitchFamily="2" charset="2"/>
              <a:buChar char="Ø"/>
            </a:pPr>
            <a:r>
              <a:rPr lang="en-US" sz="1600" kern="1200">
                <a:solidFill>
                  <a:schemeClr val="tx1"/>
                </a:solidFill>
                <a:effectLst/>
                <a:latin typeface="+mn-lt"/>
                <a:ea typeface="+mn-ea"/>
                <a:cs typeface="+mn-cs"/>
              </a:rPr>
              <a:t>NEW geographies – </a:t>
            </a:r>
            <a:endParaRPr lang="en-US" sz="2000" kern="1200">
              <a:solidFill>
                <a:schemeClr val="tx1"/>
              </a:solidFill>
              <a:effectLst/>
              <a:latin typeface="+mn-lt"/>
              <a:ea typeface="+mn-ea"/>
              <a:cs typeface="+mn-cs"/>
            </a:endParaRPr>
          </a:p>
          <a:p>
            <a:pPr marL="609585" lvl="1" indent="-285750" algn="l" defTabSz="1219170" rtl="0" eaLnBrk="1" latinLnBrk="0" hangingPunct="1">
              <a:buFont typeface="Courier New" panose="02070309020205020404" pitchFamily="49" charset="0"/>
              <a:buChar char="o"/>
            </a:pPr>
            <a:r>
              <a:rPr lang="en-US" sz="1600" kern="1200">
                <a:solidFill>
                  <a:schemeClr val="tx1"/>
                </a:solidFill>
                <a:effectLst/>
                <a:latin typeface="+mn-lt"/>
                <a:ea typeface="+mn-ea"/>
                <a:cs typeface="+mn-cs"/>
              </a:rPr>
              <a:t>Albertsons has requested new breakouts under their Safeway SoCal Division RMA, providing visibility into the Vons and Pavilions banners separately.  Those new Vons and Pavilions geographies are available as RMAs only, though they can be compared to the SoCal Division CRMA.</a:t>
            </a:r>
          </a:p>
          <a:p>
            <a:pPr marL="609585" lvl="1" indent="-285750" algn="l" defTabSz="1219170" rtl="0" eaLnBrk="1" latinLnBrk="0" hangingPunct="1">
              <a:buFont typeface="Courier New" panose="02070309020205020404" pitchFamily="49" charset="0"/>
              <a:buChar char="o"/>
            </a:pPr>
            <a:r>
              <a:rPr lang="en-US" sz="1600" kern="1200">
                <a:solidFill>
                  <a:schemeClr val="tx1"/>
                </a:solidFill>
                <a:effectLst/>
                <a:latin typeface="+mn-lt"/>
                <a:ea typeface="+mn-ea"/>
                <a:cs typeface="+mn-cs"/>
              </a:rPr>
              <a:t>Only the Vons stores located in the Southern California counties are included in this new Vons RMA; the Vons-bannered stores in other areas (e.g. Las Vegas) are not included.</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Minor county changes were made to some Albertsons CRMAs, to remove a county where the retailer is no longer present.</a:t>
            </a:r>
          </a:p>
          <a:p>
            <a:pPr marL="285750" lvl="0" indent="-285750">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5, 2014 – March 31,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endParaRPr lang="en-US" sz="20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Albertsons Companies (ABSCO) 31.0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The 5 locations acquired from Andronico’s in late 2016 will no longer be included in any aggregate RMAs.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Minor county changes were made to some Albertsons CRMAs, to remove counties where the retailer is no longer present.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Standard descriptions have been updated to align with new naming convention rules.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December 30,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Albertsons Companies (ABSCO) 30.0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With the divestiture of the remaining 3 Safeway stores in Florida, the non-releasable Florida RMA and CRMA have been removed, as has the Eastern Division with Florida.  The Florida stores and counties have also been removed from their alternative corporate total, which has been renamed to Corp with Salt Lake City, removing mention of Florida.</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August 12,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Albertsons Companies (ABSCO) 28.0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November 12,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Albertsons Companies (ABSCO) 26.0</a:t>
            </a:r>
            <a:endParaRPr lang="en-US"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Revised reporting structure and new geographies – </a:t>
            </a:r>
          </a:p>
          <a:p>
            <a:pPr marL="628650" lvl="1" indent="-171450">
              <a:buFont typeface="Courier New" panose="02070309020205020404" pitchFamily="49" charset="0"/>
              <a:buChar char="o"/>
            </a:pPr>
            <a:r>
              <a:rPr lang="en-US" sz="1200" kern="1200">
                <a:solidFill>
                  <a:schemeClr val="tx1"/>
                </a:solidFill>
                <a:effectLst/>
                <a:latin typeface="+mn-lt"/>
                <a:ea typeface="+mn-ea"/>
                <a:cs typeface="+mn-cs"/>
              </a:rPr>
              <a:t>Stores/counties in Florida are only included in AS FLORIDA, AS EASTN DIV W/FL, and AS CORP W/FL/SLC RMA and CRMA. </a:t>
            </a:r>
          </a:p>
          <a:p>
            <a:pPr marL="628650" lvl="1" indent="-171450">
              <a:buFont typeface="Courier New" panose="02070309020205020404" pitchFamily="49" charset="0"/>
              <a:buChar char="o"/>
            </a:pPr>
            <a:r>
              <a:rPr lang="en-US" sz="1200" kern="1200">
                <a:solidFill>
                  <a:schemeClr val="tx1"/>
                </a:solidFill>
                <a:effectLst/>
                <a:latin typeface="+mn-lt"/>
                <a:ea typeface="+mn-ea"/>
                <a:cs typeface="+mn-cs"/>
              </a:rPr>
              <a:t>Stores/counties in the Salt Lake City (SLC) area are only included in AS SLC, AS ABS IM W/SLC, AS IM DIV W/SLC, and AS CORP W/FL/SLC RMA and CRMA.</a:t>
            </a:r>
          </a:p>
          <a:p>
            <a:pPr marL="628650" lvl="1" indent="-171450">
              <a:buFont typeface="Courier New" panose="02070309020205020404" pitchFamily="49" charset="0"/>
              <a:buChar char="o"/>
            </a:pPr>
            <a:r>
              <a:rPr lang="en-US" sz="1200" kern="1200">
                <a:solidFill>
                  <a:schemeClr val="tx1"/>
                </a:solidFill>
                <a:effectLst/>
                <a:latin typeface="+mn-lt"/>
                <a:ea typeface="+mn-ea"/>
                <a:cs typeface="+mn-cs"/>
              </a:rPr>
              <a:t>New marketing areas have been created as a combination of the Southern and Houston divisions, AS SOUTHN/HOU, AS ABS SOUTHN/HOU, and AS SWY SOUTHN/HOU.</a:t>
            </a:r>
          </a:p>
          <a:p>
            <a:pPr marL="628650" lvl="1" indent="-171450">
              <a:buFont typeface="Courier New" panose="02070309020205020404" pitchFamily="49" charset="0"/>
              <a:buChar char="o"/>
            </a:pPr>
            <a:r>
              <a:rPr lang="en-US" sz="1200" kern="1200">
                <a:solidFill>
                  <a:schemeClr val="tx1"/>
                </a:solidFill>
                <a:effectLst/>
                <a:latin typeface="+mn-lt"/>
                <a:ea typeface="+mn-ea"/>
                <a:cs typeface="+mn-cs"/>
              </a:rPr>
              <a:t>Stores/counties have moved from AS NEW MEXICO to a new breakout AS UNITED NM under AS UNITED DIV.  AS NEW MEXICO is now an RMA only geography.</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AS HAGGEN DIV will receive addition RMA back data.</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A new RMA only division total, AS NORCAL DIV W/ACQ ANDRONICO'S-RMA, has been created to include 5 locations acquired from Andronico’s in late 2016.  The stores acquired from Andronico’s are also included in aggregate RMAs – the West Region and corporate totals.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One county has been added to AS ACME D4-CRMA (and corresponding aggregates) to account for RMA expansion.</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1, 2012 – April 16,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628650" lvl="1" indent="-171450">
              <a:buFont typeface="Courier New" panose="02070309020205020404" pitchFamily="49" charset="0"/>
              <a:buChar char="o"/>
            </a:pPr>
            <a:r>
              <a:rPr lang="en-US" sz="1200" kern="1200">
                <a:solidFill>
                  <a:schemeClr val="tx1"/>
                </a:solidFill>
                <a:effectLst/>
                <a:latin typeface="+mn-lt"/>
                <a:ea typeface="+mn-ea"/>
                <a:cs typeface="+mn-cs"/>
              </a:rPr>
              <a:t>For stores sold to Haggen as part of the Albertsons-Safeway divestiture and then later re-acquired/re-opened as Albertsons Companies (ABSCO)-owned stores, the RMA back data for when those stores were originally owned by Albertsons Safeway is </a:t>
            </a:r>
            <a:r>
              <a:rPr lang="en-US" sz="1200" b="0" i="0"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their RMAs.  The stores appear as new in their RMAs when the stores re-open throughout 2016. </a:t>
            </a:r>
            <a:endParaRPr lang="en-US" sz="18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Albertsons Companies (ABSCO) 25.0</a:t>
            </a:r>
            <a:endParaRPr lang="en-US"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Revised reporting structure and new geographies – </a:t>
            </a:r>
          </a:p>
          <a:p>
            <a:pPr marL="628650" marR="0" lvl="1" indent="-171450">
              <a:spcBef>
                <a:spcPts val="0"/>
              </a:spcBef>
              <a:spcAft>
                <a:spcPts val="0"/>
              </a:spcAft>
              <a:buFont typeface="Courier New" panose="02070309020205020404" pitchFamily="49" charset="0"/>
              <a:buChar char="o"/>
            </a:pPr>
            <a:r>
              <a:rPr lang="en-US" sz="1200">
                <a:effectLst/>
                <a:latin typeface="Arial" panose="020B0604020202020204" pitchFamily="34" charset="0"/>
                <a:ea typeface="Calibri" panose="020F0502020204030204" pitchFamily="34" charset="0"/>
              </a:rPr>
              <a:t>All Albertsons Companies (ABSCO) market level geographies were restructured to no longer specifically reflect the Albertsons and Safeway banner breakouts.</a:t>
            </a:r>
            <a:endParaRPr lang="en-US" sz="1800">
              <a:effectLst/>
              <a:latin typeface="Times New Roman" panose="02020603050405020304" pitchFamily="18" charset="0"/>
              <a:ea typeface="Calibri" panose="020F0502020204030204" pitchFamily="34" charset="0"/>
            </a:endParaRPr>
          </a:p>
          <a:p>
            <a:pPr marL="628650" marR="0" lvl="1" indent="-171450">
              <a:spcBef>
                <a:spcPts val="0"/>
              </a:spcBef>
              <a:spcAft>
                <a:spcPts val="0"/>
              </a:spcAft>
              <a:buFont typeface="Courier New" panose="02070309020205020404" pitchFamily="49" charset="0"/>
              <a:buChar char="o"/>
            </a:pPr>
            <a:r>
              <a:rPr lang="en-US" sz="1200">
                <a:effectLst/>
                <a:latin typeface="Arial" panose="020B0604020202020204" pitchFamily="34" charset="0"/>
                <a:ea typeface="Calibri" panose="020F0502020204030204" pitchFamily="34" charset="0"/>
              </a:rPr>
              <a:t>Instead, the market level geographies now only reflect geographical areas.  However, the division, region, and corporate levels still contain Albertsons and Safeway banner breakouts.</a:t>
            </a:r>
            <a:endParaRPr lang="en-US" sz="1800">
              <a:effectLst/>
              <a:latin typeface="Times New Roman" panose="02020603050405020304" pitchFamily="18" charset="0"/>
              <a:ea typeface="Calibri" panose="020F0502020204030204" pitchFamily="34" charset="0"/>
            </a:endParaRPr>
          </a:p>
          <a:p>
            <a:pPr marL="628650" marR="0" lvl="1" indent="-171450">
              <a:spcBef>
                <a:spcPts val="0"/>
              </a:spcBef>
              <a:spcAft>
                <a:spcPts val="0"/>
              </a:spcAft>
              <a:buFont typeface="Courier New" panose="02070309020205020404" pitchFamily="49" charset="0"/>
              <a:buChar char="o"/>
            </a:pPr>
            <a:r>
              <a:rPr lang="en-US" sz="1200">
                <a:effectLst/>
                <a:latin typeface="Arial" panose="020B0604020202020204" pitchFamily="34" charset="0"/>
                <a:ea typeface="Calibri" panose="020F0502020204030204" pitchFamily="34" charset="0"/>
              </a:rPr>
              <a:t>Overall, 20 new marketing areas were added.</a:t>
            </a:r>
            <a:endParaRPr lang="en-US" sz="1800">
              <a:effectLst/>
              <a:latin typeface="Times New Roman" panose="02020603050405020304" pitchFamily="18" charset="0"/>
              <a:ea typeface="Calibri" panose="020F050202020403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Additional county changes were made to better reflect the retailers business, to account for expansion and/or remove counties where the retailer is no longer present.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1, 2012 – November 20, 2016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endParaRPr lang="en-US" sz="16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999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Schnucks 36.0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kern="1200">
                <a:solidFill>
                  <a:schemeClr val="tx1"/>
                </a:solidFill>
                <a:effectLst/>
                <a:latin typeface="+mn-lt"/>
                <a:ea typeface="+mn-ea"/>
                <a:cs typeface="+mn-cs"/>
              </a:rPr>
              <a:t>Stores that have been closed through October 10, 2021 are </a:t>
            </a:r>
            <a:r>
              <a:rPr lang="en-US" sz="1000" b="1" i="1" kern="1200">
                <a:solidFill>
                  <a:schemeClr val="tx1"/>
                </a:solidFill>
                <a:effectLst/>
                <a:latin typeface="+mn-lt"/>
                <a:ea typeface="+mn-ea"/>
                <a:cs typeface="+mn-cs"/>
              </a:rPr>
              <a:t>excluded</a:t>
            </a:r>
            <a:r>
              <a:rPr lang="en-US" sz="10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Schnucks 35.03</a:t>
            </a:r>
          </a:p>
          <a:p>
            <a:pPr marL="34290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NEW geographies and revised reporting structure – </a:t>
            </a:r>
          </a:p>
          <a:p>
            <a:pPr marL="742950"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a:solidFill>
                  <a:schemeClr val="tx1"/>
                </a:solidFill>
                <a:effectLst/>
                <a:latin typeface="+mn-lt"/>
                <a:ea typeface="+mn-ea"/>
                <a:cs typeface="+mn-cs"/>
              </a:rPr>
              <a:t>Schnucks has changed the way their geographies are built, moving from two levels to three. </a:t>
            </a:r>
          </a:p>
          <a:p>
            <a:pPr marL="742950"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a:solidFill>
                  <a:schemeClr val="tx1"/>
                </a:solidFill>
                <a:effectLst/>
                <a:latin typeface="+mn-lt"/>
                <a:ea typeface="+mn-ea"/>
                <a:cs typeface="+mn-cs"/>
              </a:rPr>
              <a:t>Current geographies have been replaced, breaking out their total corporate into four regions and their four lowest level geographies aggregating to their metro geography.</a:t>
            </a:r>
          </a:p>
          <a:p>
            <a:pPr marL="34290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A county change was made to better reflect the retailer’s business, to remove a county where the retailer is no longer present.</a:t>
            </a:r>
          </a:p>
          <a:p>
            <a:pPr marL="34290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through June 13, 2021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Schnucks 35.0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December 27, 2020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Schnucks 34.0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4, 2015 – November 3, 2019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Schnucks 32.0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5, 2014 – March 31, 2019 are </a:t>
            </a:r>
            <a:r>
              <a:rPr lang="en-US" sz="1200" b="1" i="1" kern="1200" noProof="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Schnucks 31.0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5, 2014 – November 4, 2018 are </a:t>
            </a:r>
            <a:r>
              <a:rPr lang="en-US" sz="1200" b="1" i="1" kern="1200" noProof="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Schnucks 30.0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6, 2013 – July 8, 2018 are </a:t>
            </a:r>
            <a:r>
              <a:rPr lang="en-US" sz="1200" b="1" i="1" kern="1200" noProof="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Schnucks 29.0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6, 2013 – April 1, 2018 are </a:t>
            </a:r>
            <a:r>
              <a:rPr lang="en-US" sz="1200" b="1" i="1" kern="1200" noProof="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  Per the retailer’s request, two stores expected to close in July 2018 were also excluded from the RMA back data:</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Schnucks store # 752 located at 3150 N Rockton Ave, Rockford  IL</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Schnucks store # 757 located at 2601 N Mulford Rd, Rockford IL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Schnucks 28.0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6, 2013 – November 12, 2017 are </a:t>
            </a:r>
            <a:r>
              <a:rPr lang="en-US" sz="1200" b="1" i="1" kern="1200" noProof="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Schnucks 26.0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1, 2012 – April 16, 2017 are </a:t>
            </a:r>
            <a:r>
              <a:rPr lang="en-US" sz="1200" b="1" i="1" kern="1200" noProof="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Schnucks 25.0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noProof="0">
                <a:solidFill>
                  <a:schemeClr val="tx1"/>
                </a:solidFill>
                <a:effectLst/>
                <a:latin typeface="+mn-lt"/>
                <a:ea typeface="+mn-ea"/>
                <a:cs typeface="+mn-cs"/>
              </a:rPr>
              <a:t>Stores that have been closed or sold during the period January 1, 2012 – December 25, 2016 are </a:t>
            </a:r>
            <a:r>
              <a:rPr lang="en-US" sz="1200" b="1" i="1" kern="1200" noProof="0">
                <a:solidFill>
                  <a:schemeClr val="tx1"/>
                </a:solidFill>
                <a:effectLst/>
                <a:latin typeface="+mn-lt"/>
                <a:ea typeface="+mn-ea"/>
                <a:cs typeface="+mn-cs"/>
              </a:rPr>
              <a:t>excluded</a:t>
            </a:r>
            <a:r>
              <a:rPr lang="en-US" sz="1200" kern="1200" noProof="0">
                <a:solidFill>
                  <a:schemeClr val="tx1"/>
                </a:solidFill>
                <a:effectLst/>
                <a:latin typeface="+mn-lt"/>
                <a:ea typeface="+mn-ea"/>
                <a:cs typeface="+mn-cs"/>
              </a:rPr>
              <a:t> from the RMA back data.</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8885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Stater Brothers 36.0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October 10, 2021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Stater Brothers 35.0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December 27, 2020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Stater Brothers 31.0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November 4,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Stater Brothers 30.0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July 8,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Stater Brothers 28.0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November 12,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Stater Brothers 26.0</a:t>
            </a:r>
          </a:p>
          <a:p>
            <a:pPr marL="0" marR="0" lvl="0" indent="-285750" algn="l" defTabSz="1219170" rtl="0" eaLnBrk="1" latinLnBrk="0" hangingPunct="1">
              <a:spcBef>
                <a:spcPts val="0"/>
              </a:spcBef>
              <a:spcAft>
                <a:spcPts val="0"/>
              </a:spcAft>
              <a:buFont typeface="Wingdings" panose="05000000000000000000" pitchFamily="2" charset="2"/>
              <a:buChar char="Ø"/>
              <a:tabLst>
                <a:tab pos="457200" algn="l"/>
              </a:tabLst>
            </a:pPr>
            <a:r>
              <a:rPr lang="en-US" sz="1600" kern="1200">
                <a:solidFill>
                  <a:schemeClr val="tx1"/>
                </a:solidFill>
                <a:effectLst/>
                <a:latin typeface="+mn-lt"/>
                <a:ea typeface="+mn-ea"/>
                <a:cs typeface="+mn-cs"/>
              </a:rPr>
              <a:t>Stores that have been closed or sold during the period January 1, 2012 – April 16,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Stater Brothers 25.0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Stores that have been closed or sold during the period January 1, 2012 – December 25, 2016 are </a:t>
            </a:r>
            <a:r>
              <a:rPr lang="en-US" sz="1600" b="1" i="1" kern="1200">
                <a:solidFill>
                  <a:schemeClr val="tx1"/>
                </a:solidFill>
                <a:effectLst/>
                <a:latin typeface="+mn-lt"/>
                <a:ea typeface="+mn-ea"/>
                <a:cs typeface="+mn-cs"/>
              </a:rPr>
              <a:t>excluded</a:t>
            </a:r>
            <a:r>
              <a:rPr lang="en-US" sz="1600" kern="1200" noProof="0">
                <a:solidFill>
                  <a:schemeClr val="tx1"/>
                </a:solidFill>
                <a:effectLst/>
                <a:latin typeface="+mn-lt"/>
                <a:ea typeface="+mn-ea"/>
                <a:cs typeface="+mn-cs"/>
              </a:rPr>
              <a:t> from the RMA back data.</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442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mn-cs"/>
              </a:rPr>
              <a:t>Southeastern Grocers (SEG) 37.0</a:t>
            </a:r>
          </a:p>
          <a:p>
            <a:pPr marL="285750" marR="0" lvl="0" indent="-285750" algn="l" defTabSz="1219170" rtl="0" eaLnBrk="1" latinLnBrk="0" hangingPunct="1">
              <a:spcBef>
                <a:spcPts val="0"/>
              </a:spcBef>
              <a:spcAft>
                <a:spcPts val="0"/>
              </a:spcAft>
              <a:buFont typeface="Wingdings" panose="05000000000000000000" pitchFamily="2" charset="2"/>
              <a:buChar char="Ø"/>
            </a:pPr>
            <a:r>
              <a:rPr lang="en-US" sz="1600" kern="1200">
                <a:solidFill>
                  <a:schemeClr val="tx1"/>
                </a:solidFill>
                <a:effectLst/>
                <a:latin typeface="+mn-lt"/>
                <a:ea typeface="+mn-ea"/>
                <a:cs typeface="+mn-cs"/>
              </a:rPr>
              <a:t>Combined SEG WD AL/MS and SEG WD LA into a new geography: SEG WD AL/LA/MS </a:t>
            </a:r>
          </a:p>
          <a:p>
            <a:pPr marL="285750" marR="0" lvl="0" indent="-285750" algn="l" defTabSz="1219170" rtl="0" eaLnBrk="1" latinLnBrk="0" hangingPunct="1">
              <a:spcBef>
                <a:spcPts val="0"/>
              </a:spcBef>
              <a:spcAft>
                <a:spcPts val="0"/>
              </a:spcAft>
              <a:buFont typeface="Wingdings" panose="05000000000000000000" pitchFamily="2" charset="2"/>
              <a:buChar char="Ø"/>
            </a:pPr>
            <a:r>
              <a:rPr lang="en-US" sz="1600" kern="1200">
                <a:solidFill>
                  <a:schemeClr val="tx1"/>
                </a:solidFill>
                <a:effectLst/>
                <a:latin typeface="+mn-lt"/>
                <a:ea typeface="+mn-ea"/>
                <a:cs typeface="+mn-cs"/>
              </a:rPr>
              <a:t>Closed/sold stores are excluded.</a:t>
            </a:r>
            <a:endParaRPr lang="en-US" sz="1600" b="1" i="1" u="none" strike="noStrike" kern="1200" baseline="0">
              <a:solidFill>
                <a:schemeClr val="tx1"/>
              </a:solidFill>
              <a:latin typeface="Verdana" panose="020B0604030504040204" pitchFamily="34" charset="0"/>
              <a:ea typeface="Verdana" panose="020B0604030504040204" pitchFamily="34" charset="0"/>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mn-cs"/>
              </a:rPr>
              <a:t>Southeastern Grocers (SEG) 36.0</a:t>
            </a:r>
          </a:p>
          <a:p>
            <a:pPr marL="285750" marR="0" lvl="0" indent="-285750" algn="l" defTabSz="1219170" rtl="0" eaLnBrk="1" latinLnBrk="0" hangingPunct="1">
              <a:spcBef>
                <a:spcPts val="0"/>
              </a:spcBef>
              <a:spcAft>
                <a:spcPts val="0"/>
              </a:spcAft>
              <a:buFont typeface="Wingdings" panose="05000000000000000000" pitchFamily="2" charset="2"/>
              <a:buChar char="Ø"/>
            </a:pPr>
            <a:r>
              <a:rPr lang="en-US" sz="1600" kern="1200">
                <a:solidFill>
                  <a:schemeClr val="tx1"/>
                </a:solidFill>
                <a:effectLst/>
                <a:latin typeface="+mn-lt"/>
                <a:ea typeface="+mn-ea"/>
                <a:cs typeface="+mn-cs"/>
              </a:rPr>
              <a:t>County changes were made to better align with how the retailer views their business and to remove counties where the retailer is no longer present.</a:t>
            </a:r>
          </a:p>
          <a:p>
            <a:pPr marL="285750" marR="0" lvl="0" indent="-285750" algn="l" defTabSz="1219170" rtl="0" eaLnBrk="1" latinLnBrk="0" hangingPunct="1">
              <a:spcBef>
                <a:spcPts val="0"/>
              </a:spcBef>
              <a:spcAft>
                <a:spcPts val="0"/>
              </a:spcAft>
              <a:buFont typeface="Wingdings" panose="05000000000000000000" pitchFamily="2" charset="2"/>
              <a:buChar char="Ø"/>
            </a:pPr>
            <a:r>
              <a:rPr lang="en-US" sz="1600" kern="1200">
                <a:solidFill>
                  <a:schemeClr val="tx1"/>
                </a:solidFill>
                <a:effectLst/>
                <a:latin typeface="+mn-lt"/>
                <a:ea typeface="+mn-ea"/>
                <a:cs typeface="+mn-cs"/>
              </a:rPr>
              <a:t>Stores that have been closed through October 10, 2021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algn="l" defTabSz="1219170" rtl="0" eaLnBrk="1" latinLnBrk="0" hangingPunct="1"/>
            <a:endParaRPr lang="en-US" sz="1600" b="1" i="1" u="none" strike="noStrike" kern="1200" baseline="0">
              <a:solidFill>
                <a:schemeClr val="tx1"/>
              </a:solidFill>
              <a:latin typeface="Verdana" panose="020B0604030504040204" pitchFamily="34" charset="0"/>
              <a:ea typeface="Verdana" panose="020B0604030504040204" pitchFamily="34" charset="0"/>
              <a:cs typeface="+mn-cs"/>
            </a:endParaRPr>
          </a:p>
          <a:p>
            <a:pPr marL="0" algn="l" defTabSz="1219170" rtl="0" eaLnBrk="1" latinLnBrk="0" hangingPunct="1"/>
            <a:r>
              <a:rPr lang="en-US" sz="1600" b="1" i="1" u="none" strike="noStrike" kern="1200" baseline="0">
                <a:solidFill>
                  <a:schemeClr val="tx1"/>
                </a:solidFill>
                <a:latin typeface="Verdana" panose="020B0604030504040204" pitchFamily="34" charset="0"/>
                <a:ea typeface="Verdana" panose="020B0604030504040204" pitchFamily="34" charset="0"/>
                <a:cs typeface="+mn-cs"/>
              </a:rPr>
              <a:t>Southeastern Grocers (SEG) 35.0</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A county was added to SEG’s Fresco y Más CRMA to account for expansion.</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Stores that have been closed through November 1, 2020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algn="l" defTabSz="1219170" rtl="0" eaLnBrk="1" latinLnBrk="0" hangingPunct="1"/>
            <a:endParaRPr lang="en-US" sz="1600" b="1" i="1" u="none" strike="noStrike" kern="1200" baseline="0">
              <a:solidFill>
                <a:schemeClr val="tx1"/>
              </a:solidFill>
              <a:latin typeface="Verdana" panose="020B0604030504040204" pitchFamily="34" charset="0"/>
              <a:ea typeface="Verdana" panose="020B0604030504040204" pitchFamily="34" charset="0"/>
              <a:cs typeface="+mn-cs"/>
            </a:endParaRPr>
          </a:p>
          <a:p>
            <a:pPr marL="0" algn="l" defTabSz="1219170" rtl="0" eaLnBrk="1" latinLnBrk="0" hangingPunct="1"/>
            <a:r>
              <a:rPr lang="en-US" sz="1600" b="1" i="1" u="none" strike="noStrike" kern="1200" baseline="0">
                <a:solidFill>
                  <a:schemeClr val="tx1"/>
                </a:solidFill>
                <a:latin typeface="Verdana" panose="020B0604030504040204" pitchFamily="34" charset="0"/>
                <a:ea typeface="Verdana" panose="020B0604030504040204" pitchFamily="34" charset="0"/>
                <a:cs typeface="+mn-cs"/>
              </a:rPr>
              <a:t>Southeastern Grocers (SEG) 34.03</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NEW geography and revised reporting structure –</a:t>
            </a:r>
          </a:p>
          <a:p>
            <a:pPr marL="628650" marR="0" lvl="1" indent="-171450" algn="l" defTabSz="1219170" rtl="0" eaLnBrk="1" latinLnBrk="0" hangingPunct="1">
              <a:spcBef>
                <a:spcPts val="0"/>
              </a:spcBef>
              <a:spcAft>
                <a:spcPts val="0"/>
              </a:spcAft>
              <a:buFont typeface="Courier New" panose="02070309020205020404" pitchFamily="49" charset="0"/>
              <a:buChar char="o"/>
            </a:pPr>
            <a:r>
              <a:rPr lang="en-US" sz="1200" kern="1200">
                <a:solidFill>
                  <a:srgbClr val="000000"/>
                </a:solidFill>
                <a:effectLst/>
                <a:latin typeface="Arial" panose="020B0604020202020204" pitchFamily="34" charset="0"/>
                <a:ea typeface="+mn-ea"/>
                <a:cs typeface="Times New Roman" panose="02020603050405020304" pitchFamily="18" charset="0"/>
              </a:rPr>
              <a:t>The Fresco y Más geography was re-evaluated as a CRMA, which is now available for Food and MULO volumetric release.</a:t>
            </a:r>
          </a:p>
          <a:p>
            <a:pPr marL="628650" marR="0" lvl="1" indent="-171450" algn="l" defTabSz="1219170" rtl="0" eaLnBrk="1" latinLnBrk="0" hangingPunct="1">
              <a:spcBef>
                <a:spcPts val="0"/>
              </a:spcBef>
              <a:spcAft>
                <a:spcPts val="0"/>
              </a:spcAft>
              <a:buFont typeface="Courier New" panose="02070309020205020404" pitchFamily="49" charset="0"/>
              <a:buChar char="o"/>
            </a:pPr>
            <a:r>
              <a:rPr lang="en-US" sz="1200" kern="1200">
                <a:solidFill>
                  <a:srgbClr val="000000"/>
                </a:solidFill>
                <a:effectLst/>
                <a:latin typeface="Arial" panose="020B0604020202020204" pitchFamily="34" charset="0"/>
                <a:ea typeface="+mn-ea"/>
                <a:cs typeface="Times New Roman" panose="02020603050405020304" pitchFamily="18" charset="0"/>
              </a:rPr>
              <a:t>As SEG plans to sell or close its </a:t>
            </a:r>
            <a:r>
              <a:rPr lang="en-US" sz="1200" kern="1200" err="1">
                <a:solidFill>
                  <a:srgbClr val="000000"/>
                </a:solidFill>
                <a:effectLst/>
                <a:latin typeface="Arial" panose="020B0604020202020204" pitchFamily="34" charset="0"/>
                <a:ea typeface="+mn-ea"/>
                <a:cs typeface="Times New Roman" panose="02020603050405020304" pitchFamily="18" charset="0"/>
              </a:rPr>
              <a:t>Bi-Lo</a:t>
            </a:r>
            <a:r>
              <a:rPr lang="en-US" sz="1200" kern="1200">
                <a:solidFill>
                  <a:srgbClr val="000000"/>
                </a:solidFill>
                <a:effectLst/>
                <a:latin typeface="Arial" panose="020B0604020202020204" pitchFamily="34" charset="0"/>
                <a:ea typeface="+mn-ea"/>
                <a:cs typeface="Times New Roman" panose="02020603050405020304" pitchFamily="18" charset="0"/>
              </a:rPr>
              <a:t> bannered stores, that RMA and CRMA have been removed.</a:t>
            </a:r>
          </a:p>
          <a:p>
            <a:pPr marL="628650" marR="0" lvl="1" indent="-171450" algn="l" defTabSz="1219170" rtl="0" eaLnBrk="1" latinLnBrk="0" hangingPunct="1">
              <a:spcBef>
                <a:spcPts val="0"/>
              </a:spcBef>
              <a:spcAft>
                <a:spcPts val="0"/>
              </a:spcAft>
              <a:buFont typeface="Courier New" panose="02070309020205020404" pitchFamily="49" charset="0"/>
              <a:buChar char="o"/>
            </a:pPr>
            <a:r>
              <a:rPr lang="en-US" sz="1200" kern="1200">
                <a:solidFill>
                  <a:srgbClr val="000000"/>
                </a:solidFill>
                <a:effectLst/>
                <a:latin typeface="Arial" panose="020B0604020202020204" pitchFamily="34" charset="0"/>
                <a:ea typeface="+mn-ea"/>
                <a:cs typeface="Times New Roman" panose="02020603050405020304" pitchFamily="18" charset="0"/>
              </a:rPr>
              <a:t>SEG also plans to sell some of its </a:t>
            </a:r>
            <a:r>
              <a:rPr lang="en-US" sz="1200" kern="1200" err="1">
                <a:solidFill>
                  <a:srgbClr val="000000"/>
                </a:solidFill>
                <a:effectLst/>
                <a:latin typeface="Arial" panose="020B0604020202020204" pitchFamily="34" charset="0"/>
                <a:ea typeface="+mn-ea"/>
                <a:cs typeface="Times New Roman" panose="02020603050405020304" pitchFamily="18" charset="0"/>
              </a:rPr>
              <a:t>Harveys</a:t>
            </a:r>
            <a:r>
              <a:rPr lang="en-US" sz="1200" kern="1200">
                <a:solidFill>
                  <a:srgbClr val="000000"/>
                </a:solidFill>
                <a:effectLst/>
                <a:latin typeface="Arial" panose="020B0604020202020204" pitchFamily="34" charset="0"/>
                <a:ea typeface="+mn-ea"/>
                <a:cs typeface="Times New Roman" panose="02020603050405020304" pitchFamily="18" charset="0"/>
              </a:rPr>
              <a:t> bannered stores; counties for those stores have been removed from the </a:t>
            </a:r>
            <a:r>
              <a:rPr lang="en-US" sz="1200" kern="1200" err="1">
                <a:solidFill>
                  <a:srgbClr val="000000"/>
                </a:solidFill>
                <a:effectLst/>
                <a:latin typeface="Arial" panose="020B0604020202020204" pitchFamily="34" charset="0"/>
                <a:ea typeface="+mn-ea"/>
                <a:cs typeface="Times New Roman" panose="02020603050405020304" pitchFamily="18" charset="0"/>
              </a:rPr>
              <a:t>Harveys</a:t>
            </a:r>
            <a:r>
              <a:rPr lang="en-US" sz="1200" kern="1200">
                <a:solidFill>
                  <a:srgbClr val="000000"/>
                </a:solidFill>
                <a:effectLst/>
                <a:latin typeface="Arial" panose="020B0604020202020204" pitchFamily="34" charset="0"/>
                <a:ea typeface="+mn-ea"/>
                <a:cs typeface="Times New Roman" panose="02020603050405020304" pitchFamily="18" charset="0"/>
              </a:rPr>
              <a:t> RMA and CRMA.</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4, 2015 – September 20, 2020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algn="l" defTabSz="1219170" rtl="0" eaLnBrk="1" latinLnBrk="0" hangingPunct="1"/>
            <a:endParaRPr lang="en-US" sz="1200" b="1" i="1" u="none" strike="noStrike" kern="1200" baseline="0">
              <a:solidFill>
                <a:schemeClr val="tx1"/>
              </a:solidFill>
              <a:latin typeface="Verdana" panose="020B0604030504040204" pitchFamily="34" charset="0"/>
              <a:ea typeface="Verdana" panose="020B0604030504040204" pitchFamily="34" charset="0"/>
              <a:cs typeface="+mn-cs"/>
            </a:endParaRPr>
          </a:p>
          <a:p>
            <a:pPr marL="0" algn="l" defTabSz="1219170" rtl="0" eaLnBrk="1" latinLnBrk="0" hangingPunct="1"/>
            <a:r>
              <a:rPr lang="en-US" sz="1200" b="1" i="1" u="none" strike="noStrike" kern="1200" baseline="0">
                <a:solidFill>
                  <a:schemeClr val="tx1"/>
                </a:solidFill>
                <a:latin typeface="Verdana" panose="020B0604030504040204" pitchFamily="34" charset="0"/>
                <a:ea typeface="Verdana" panose="020B0604030504040204" pitchFamily="34" charset="0"/>
                <a:cs typeface="+mn-cs"/>
              </a:rPr>
              <a:t>Southeastern Grocers (SEG) 34.01</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4, 2015 – April 26, 2020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Southeastern Grocers (SEG) 34.0</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NEW geography and revised reporting structure –</a:t>
            </a:r>
          </a:p>
          <a:p>
            <a:pPr marL="628650" marR="0" lvl="1" indent="-171450" algn="l" defTabSz="1219170" rtl="0" eaLnBrk="1" latinLnBrk="0" hangingPunct="1">
              <a:spcBef>
                <a:spcPts val="0"/>
              </a:spcBef>
              <a:spcAft>
                <a:spcPts val="0"/>
              </a:spcAft>
              <a:buFont typeface="Courier New" panose="02070309020205020404" pitchFamily="49" charset="0"/>
              <a:buChar char="o"/>
            </a:pPr>
            <a:r>
              <a:rPr lang="en-US" sz="1200" kern="1200">
                <a:solidFill>
                  <a:srgbClr val="000000"/>
                </a:solidFill>
                <a:effectLst/>
                <a:latin typeface="Arial" panose="020B0604020202020204" pitchFamily="34" charset="0"/>
                <a:ea typeface="+mn-ea"/>
                <a:cs typeface="Times New Roman" panose="02020603050405020304" pitchFamily="18" charset="0"/>
              </a:rPr>
              <a:t>The Louisiana counties were removed from the AL/LA/MS geography and broken out into their own geography; accordingly, AL/LA/MS was renamed to AL/MS.</a:t>
            </a:r>
          </a:p>
          <a:p>
            <a:pPr marL="628650" marR="0" lvl="1" indent="-171450" algn="l" defTabSz="1219170" rtl="0" eaLnBrk="1" latinLnBrk="0" hangingPunct="1">
              <a:spcBef>
                <a:spcPts val="0"/>
              </a:spcBef>
              <a:spcAft>
                <a:spcPts val="0"/>
              </a:spcAft>
              <a:buFont typeface="Courier New" panose="02070309020205020404" pitchFamily="49" charset="0"/>
              <a:buChar char="o"/>
            </a:pPr>
            <a:r>
              <a:rPr lang="en-US" sz="1200" kern="1200">
                <a:solidFill>
                  <a:srgbClr val="000000"/>
                </a:solidFill>
                <a:effectLst/>
                <a:latin typeface="Arial" panose="020B0604020202020204" pitchFamily="34" charset="0"/>
                <a:ea typeface="+mn-ea"/>
                <a:cs typeface="Times New Roman" panose="02020603050405020304" pitchFamily="18" charset="0"/>
              </a:rPr>
              <a:t>Some counties were moved from Winn-Dixie’s West Florida to South Florida. </a:t>
            </a:r>
          </a:p>
          <a:p>
            <a:pPr marL="628650" marR="0" lvl="1" indent="-171450" algn="l" defTabSz="1219170" rtl="0" eaLnBrk="1" latinLnBrk="0" hangingPunct="1">
              <a:spcBef>
                <a:spcPts val="0"/>
              </a:spcBef>
              <a:spcAft>
                <a:spcPts val="0"/>
              </a:spcAft>
              <a:buFont typeface="Courier New" panose="02070309020205020404" pitchFamily="49" charset="0"/>
              <a:buChar char="o"/>
            </a:pPr>
            <a:r>
              <a:rPr lang="en-US" sz="1200" kern="1200">
                <a:solidFill>
                  <a:srgbClr val="000000"/>
                </a:solidFill>
                <a:effectLst/>
                <a:latin typeface="Arial" panose="020B0604020202020204" pitchFamily="34" charset="0"/>
                <a:ea typeface="+mn-ea"/>
                <a:cs typeface="Times New Roman" panose="02020603050405020304" pitchFamily="18" charset="0"/>
              </a:rPr>
              <a:t>The </a:t>
            </a:r>
            <a:r>
              <a:rPr lang="en-US" sz="1200" kern="1200" err="1">
                <a:solidFill>
                  <a:srgbClr val="000000"/>
                </a:solidFill>
                <a:effectLst/>
                <a:latin typeface="Arial" panose="020B0604020202020204" pitchFamily="34" charset="0"/>
                <a:ea typeface="+mn-ea"/>
                <a:cs typeface="Times New Roman" panose="02020603050405020304" pitchFamily="18" charset="0"/>
              </a:rPr>
              <a:t>Bi-Lo</a:t>
            </a:r>
            <a:r>
              <a:rPr lang="en-US" sz="1200" kern="1200">
                <a:solidFill>
                  <a:srgbClr val="000000"/>
                </a:solidFill>
                <a:effectLst/>
                <a:latin typeface="Arial" panose="020B0604020202020204" pitchFamily="34" charset="0"/>
                <a:ea typeface="+mn-ea"/>
                <a:cs typeface="Times New Roman" panose="02020603050405020304" pitchFamily="18" charset="0"/>
              </a:rPr>
              <a:t> w/ Winn-Dixie aggregate has been removed.</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Various geographies were renamed per the retailer’s request.</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4, 2015 – November 3,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Southeastern Grocers (SEG) 32.0</a:t>
            </a:r>
          </a:p>
          <a:p>
            <a:pPr marL="285750" lvl="0" indent="-285750">
              <a:buFont typeface="Wingdings" panose="05000000000000000000" pitchFamily="2" charset="2"/>
              <a:buChar char="Ø"/>
            </a:pPr>
            <a:r>
              <a:rPr lang="en-US" sz="1600" kern="1200">
                <a:solidFill>
                  <a:schemeClr val="tx1"/>
                </a:solidFill>
                <a:effectLst/>
                <a:latin typeface="+mn-lt"/>
                <a:ea typeface="+mn-ea"/>
                <a:cs typeface="+mn-cs"/>
              </a:rPr>
              <a:t>Minor county changes were made to some Southeastern Grocers CRMAs, to remove counties where the retailer is no longer present.</a:t>
            </a:r>
          </a:p>
          <a:p>
            <a:pPr marL="285750" lvl="0" indent="-285750">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5, 2014 – March 31,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Southeastern Grocers 31.0</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Changes were made to Southeastern Grocers’ RMAs and CRMAs to reflect their current business, including removing the breakouts under </a:t>
            </a:r>
            <a:r>
              <a:rPr kumimoji="0" lang="en-US" sz="1200" b="0" i="0" u="none" strike="noStrike" kern="1200" cap="none" spc="0" normalizeH="0" baseline="0" noProof="0" err="1">
                <a:ln>
                  <a:noFill/>
                </a:ln>
                <a:solidFill>
                  <a:prstClr val="black"/>
                </a:solidFill>
                <a:effectLst/>
                <a:uLnTx/>
                <a:uFillTx/>
                <a:latin typeface="+mn-lt"/>
                <a:ea typeface="+mn-ea"/>
                <a:cs typeface="+mn-cs"/>
              </a:rPr>
              <a:t>Bi-Lo</a:t>
            </a:r>
            <a:r>
              <a:rPr kumimoji="0" lang="en-US" sz="1200" b="0" i="0" u="none" strike="noStrike" kern="1200" cap="none" spc="0" normalizeH="0" baseline="0" noProof="0">
                <a:ln>
                  <a:noFill/>
                </a:ln>
                <a:solidFill>
                  <a:prstClr val="black"/>
                </a:solidFill>
                <a:effectLst/>
                <a:uLnTx/>
                <a:uFillTx/>
                <a:latin typeface="+mn-lt"/>
                <a:ea typeface="+mn-ea"/>
                <a:cs typeface="+mn-cs"/>
              </a:rPr>
              <a:t> and Harvey’s and geography changes under Winn-Dixie.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Standard descriptions have been updated to align with new naming convention rules.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Stores that have been closed or sold during the period January 5, 2014 – November 4, 2018 are </a:t>
            </a:r>
            <a:r>
              <a:rPr kumimoji="0" lang="en-US" sz="1200" b="1" i="1" u="none" strike="noStrike" kern="1200" cap="none" spc="0" normalizeH="0" baseline="0" noProof="0">
                <a:ln>
                  <a:noFill/>
                </a:ln>
                <a:solidFill>
                  <a:prstClr val="black"/>
                </a:solidFill>
                <a:effectLst/>
                <a:uLnTx/>
                <a:uFillTx/>
                <a:latin typeface="+mn-lt"/>
                <a:ea typeface="+mn-ea"/>
                <a:cs typeface="+mn-cs"/>
              </a:rPr>
              <a:t>excluded</a:t>
            </a:r>
            <a:r>
              <a:rPr kumimoji="0" lang="en-US" sz="1200" b="0" i="0" u="none" strike="noStrike" kern="1200" cap="none" spc="0" normalizeH="0" baseline="0" noProof="0">
                <a:ln>
                  <a:noFill/>
                </a:ln>
                <a:solidFill>
                  <a:prstClr val="black"/>
                </a:solidFill>
                <a:effectLst/>
                <a:uLnTx/>
                <a:uFillTx/>
                <a:latin typeface="+mn-lt"/>
                <a:ea typeface="+mn-ea"/>
                <a:cs typeface="+mn-cs"/>
              </a:rPr>
              <a:t> from the RMA back data.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Southeastern Grocers 30.0</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Caveat – Non-releasable geographies created by mathematical functions of releasable geographies do not have the same accuracy as releasable geographies.  IRI discourages the creation of custom aggregate geographies via the subtraction of a smaller releasable geography from a larger releasable geography as the resulting geography may not have sufficient sample to be statistically reliable.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6, 2013 – July 8, 2018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Southeastern Grocers 29.0</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Caveat – Non-releasable geographies created by mathematical functions of releasable geographies do not have the same accuracy as releasable geographies.  IRI discourages the creation of custom aggregate geographies via the subtraction of a smaller releasable geography from a larger releasable geography as the resulting geography may not have sufficient sample to be statistically reliable.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County changes were made to reflect Southeastern Grocers’ current business, to remove counties where the retailer is no longer present.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Stores that have been closed or sold during the period January 6, 2013 – April 1, 2018 are </a:t>
            </a:r>
            <a:r>
              <a:rPr kumimoji="0" lang="en-US" sz="1200" b="1" i="1" u="none" strike="noStrike" kern="1200" cap="none" spc="0" normalizeH="0" baseline="0" noProof="0">
                <a:ln>
                  <a:noFill/>
                </a:ln>
                <a:solidFill>
                  <a:prstClr val="black"/>
                </a:solidFill>
                <a:effectLst/>
                <a:uLnTx/>
                <a:uFillTx/>
                <a:latin typeface="+mn-lt"/>
                <a:ea typeface="+mn-ea"/>
                <a:cs typeface="+mn-cs"/>
              </a:rPr>
              <a:t>excluded</a:t>
            </a:r>
            <a:r>
              <a:rPr kumimoji="0" lang="en-US" sz="1200" b="0" i="0" u="none" strike="noStrike" kern="1200" cap="none" spc="0" normalizeH="0" baseline="0" noProof="0">
                <a:ln>
                  <a:noFill/>
                </a:ln>
                <a:solidFill>
                  <a:prstClr val="black"/>
                </a:solidFill>
                <a:effectLst/>
                <a:uLnTx/>
                <a:uFillTx/>
                <a:latin typeface="+mn-lt"/>
                <a:ea typeface="+mn-ea"/>
                <a:cs typeface="+mn-cs"/>
              </a:rPr>
              <a:t> from the RMA back data.  Also, stores closing as part of their early 2018 bankruptcy filing are also excluded from RMA back data; most of those stores closed or were sold by May 2018.</a:t>
            </a:r>
          </a:p>
          <a:p>
            <a:pPr marL="781035"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This is a change from their previous geography restatement when Southeastern Grocers had opted to include closed/sold stores.</a:t>
            </a: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Southeastern Grocers 28.0</a:t>
            </a:r>
            <a:endParaRPr kumimoji="0" lang="en-US" sz="1200" b="0" i="0" u="sng" strike="noStrike" kern="1200" cap="none" spc="0" normalizeH="0" baseline="0" noProof="0">
              <a:ln>
                <a:noFill/>
              </a:ln>
              <a:solidFill>
                <a:prstClr val="black"/>
              </a:solidFill>
              <a:effectLst/>
              <a:uLnTx/>
              <a:uFillTx/>
              <a:latin typeface="+mn-lt"/>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NEW geographies and revised reporting structure – Southeastern Grocers has redefined to reflect their new structure after adding &amp; revising their lower level geographies.</a:t>
            </a:r>
            <a:endParaRPr kumimoji="0" lang="en-US" sz="1800" b="0" i="0" u="none" strike="noStrike" kern="1200" cap="none" spc="0" normalizeH="0" baseline="0" noProof="0">
              <a:ln>
                <a:noFill/>
              </a:ln>
              <a:solidFill>
                <a:prstClr val="black"/>
              </a:solidFill>
              <a:effectLst/>
              <a:uLnTx/>
              <a:uFillTx/>
              <a:latin typeface="+mn-lt"/>
              <a:ea typeface="+mn-ea"/>
              <a:cs typeface="+mn-cs"/>
            </a:endParaRPr>
          </a:p>
          <a:p>
            <a:pPr marL="628650" marR="0" lvl="1" indent="-1714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Fresco Y Mas is a new geography with 28.0.</a:t>
            </a:r>
            <a:endParaRPr kumimoji="0" lang="en-US" sz="1800" b="0" i="0" u="none" strike="noStrike" kern="1200" cap="none" spc="0" normalizeH="0" baseline="0" noProof="0">
              <a:ln>
                <a:noFill/>
              </a:ln>
              <a:solidFill>
                <a:prstClr val="black"/>
              </a:solidFill>
              <a:effectLst/>
              <a:uLnTx/>
              <a:uFillTx/>
              <a:latin typeface="+mn-lt"/>
              <a:ea typeface="+mn-ea"/>
              <a:cs typeface="+mn-cs"/>
            </a:endParaRPr>
          </a:p>
          <a:p>
            <a:pPr marL="628650" marR="0" lvl="1" indent="-1714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Winn-Dixie lower level marketing areas have changed to reflect the retailer’s current business.</a:t>
            </a:r>
            <a:endParaRPr kumimoji="0" lang="en-US" sz="1800" b="0" i="0" u="none" strike="noStrike" kern="1200" cap="none" spc="0" normalizeH="0" baseline="0" noProof="0">
              <a:ln>
                <a:noFill/>
              </a:ln>
              <a:solidFill>
                <a:prstClr val="black"/>
              </a:solidFill>
              <a:effectLst/>
              <a:uLnTx/>
              <a:uFillTx/>
              <a:latin typeface="+mn-lt"/>
              <a:ea typeface="+mn-ea"/>
              <a:cs typeface="+mn-cs"/>
            </a:endParaRPr>
          </a:p>
          <a:p>
            <a:pPr marL="628650" marR="0" lvl="1" indent="-1714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err="1">
                <a:ln>
                  <a:noFill/>
                </a:ln>
                <a:solidFill>
                  <a:prstClr val="black"/>
                </a:solidFill>
                <a:effectLst/>
                <a:uLnTx/>
                <a:uFillTx/>
                <a:latin typeface="+mn-lt"/>
                <a:ea typeface="+mn-ea"/>
                <a:cs typeface="+mn-cs"/>
              </a:rPr>
              <a:t>Harveys</a:t>
            </a:r>
            <a:r>
              <a:rPr kumimoji="0" lang="en-US" sz="1200" b="0" i="0" u="none" strike="noStrike" kern="1200" cap="none" spc="0" normalizeH="0" baseline="0" noProof="0">
                <a:ln>
                  <a:noFill/>
                </a:ln>
                <a:solidFill>
                  <a:prstClr val="black"/>
                </a:solidFill>
                <a:effectLst/>
                <a:uLnTx/>
                <a:uFillTx/>
                <a:latin typeface="+mn-lt"/>
                <a:ea typeface="+mn-ea"/>
                <a:cs typeface="+mn-cs"/>
              </a:rPr>
              <a:t> has broken out into two new lower level geographies.</a:t>
            </a:r>
            <a:endParaRPr kumimoji="0" lang="en-US" sz="1800" b="0" i="0" u="none" strike="noStrike" kern="1200" cap="none" spc="0" normalizeH="0" baseline="0" noProof="0">
              <a:ln>
                <a:noFill/>
              </a:ln>
              <a:solidFill>
                <a:prstClr val="black"/>
              </a:solidFill>
              <a:effectLst/>
              <a:uLnTx/>
              <a:uFillTx/>
              <a:latin typeface="+mn-lt"/>
              <a:ea typeface="+mn-ea"/>
              <a:cs typeface="+mn-cs"/>
            </a:endParaRPr>
          </a:p>
          <a:p>
            <a:pPr marL="628650" marR="0" lvl="1" indent="-1714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err="1">
                <a:ln>
                  <a:noFill/>
                </a:ln>
                <a:solidFill>
                  <a:prstClr val="black"/>
                </a:solidFill>
                <a:effectLst/>
                <a:uLnTx/>
                <a:uFillTx/>
                <a:latin typeface="+mn-lt"/>
                <a:ea typeface="+mn-ea"/>
                <a:cs typeface="+mn-cs"/>
              </a:rPr>
              <a:t>Bi-Lo</a:t>
            </a:r>
            <a:r>
              <a:rPr kumimoji="0" lang="en-US" sz="1200" b="0" i="0" u="none" strike="noStrike" kern="1200" cap="none" spc="0" normalizeH="0" baseline="0" noProof="0">
                <a:ln>
                  <a:noFill/>
                </a:ln>
                <a:solidFill>
                  <a:prstClr val="black"/>
                </a:solidFill>
                <a:effectLst/>
                <a:uLnTx/>
                <a:uFillTx/>
                <a:latin typeface="+mn-lt"/>
                <a:ea typeface="+mn-ea"/>
                <a:cs typeface="+mn-cs"/>
              </a:rPr>
              <a:t> marketing areas remain the same.</a:t>
            </a:r>
            <a:endParaRPr kumimoji="0" lang="en-US" sz="1800" b="0" i="0" u="none" strike="noStrike" kern="1200" cap="none" spc="0" normalizeH="0" baseline="0" noProof="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1" u="none" strike="noStrike" kern="1200" cap="none" spc="0" normalizeH="0" baseline="0" noProof="0">
                <a:ln>
                  <a:noFill/>
                </a:ln>
                <a:solidFill>
                  <a:prstClr val="black"/>
                </a:solidFill>
                <a:effectLst/>
                <a:uLnTx/>
                <a:uFillTx/>
                <a:latin typeface="+mn-lt"/>
                <a:ea typeface="+mn-ea"/>
                <a:cs typeface="+mn-cs"/>
              </a:rPr>
              <a:t>Caveat</a:t>
            </a:r>
            <a:r>
              <a:rPr kumimoji="0" lang="en-US" sz="1200" b="1" i="1" u="none" strike="noStrike" kern="1200" cap="none" spc="0" normalizeH="0" baseline="0" noProof="0">
                <a:ln>
                  <a:noFill/>
                </a:ln>
                <a:solidFill>
                  <a:prstClr val="black"/>
                </a:solidFill>
                <a:effectLst/>
                <a:uLnTx/>
                <a:uFillTx/>
                <a:latin typeface="+mn-lt"/>
                <a:ea typeface="+mn-ea"/>
                <a:cs typeface="+mn-cs"/>
              </a:rPr>
              <a:t> </a:t>
            </a:r>
            <a:r>
              <a:rPr kumimoji="0" lang="en-US" sz="1200" b="0" i="1" u="none" strike="noStrike" kern="1200" cap="none" spc="0" normalizeH="0" baseline="0" noProof="0">
                <a:ln>
                  <a:noFill/>
                </a:ln>
                <a:solidFill>
                  <a:prstClr val="black"/>
                </a:solidFill>
                <a:effectLst/>
                <a:uLnTx/>
                <a:uFillTx/>
                <a:latin typeface="+mn-lt"/>
                <a:ea typeface="+mn-ea"/>
                <a:cs typeface="+mn-cs"/>
              </a:rPr>
              <a:t>–</a:t>
            </a:r>
            <a:r>
              <a:rPr kumimoji="0" lang="en-US" sz="1200" b="1" i="1" u="none" strike="noStrike" kern="1200" cap="none" spc="0" normalizeH="0" baseline="0" noProof="0">
                <a:ln>
                  <a:noFill/>
                </a:ln>
                <a:solidFill>
                  <a:prstClr val="black"/>
                </a:solidFill>
                <a:effectLst/>
                <a:uLnTx/>
                <a:uFillTx/>
                <a:latin typeface="+mn-lt"/>
                <a:ea typeface="+mn-ea"/>
                <a:cs typeface="+mn-cs"/>
              </a:rPr>
              <a:t> </a:t>
            </a:r>
            <a:r>
              <a:rPr kumimoji="0" lang="en-US" sz="1200" b="0" i="0" u="none" strike="noStrike" kern="1200" cap="none" spc="0" normalizeH="0" baseline="0" noProof="0">
                <a:ln>
                  <a:noFill/>
                </a:ln>
                <a:solidFill>
                  <a:prstClr val="black"/>
                </a:solidFill>
                <a:effectLst/>
                <a:uLnTx/>
                <a:uFillTx/>
                <a:latin typeface="+mn-lt"/>
                <a:ea typeface="+mn-ea"/>
                <a:cs typeface="+mn-cs"/>
              </a:rPr>
              <a:t>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Closed and sold stores will continue to be </a:t>
            </a:r>
            <a:r>
              <a:rPr kumimoji="0" lang="en-US" sz="1200" b="1" i="1" u="none" strike="noStrike" kern="1200" cap="none" spc="0" normalizeH="0" baseline="0" noProof="0">
                <a:ln>
                  <a:noFill/>
                </a:ln>
                <a:solidFill>
                  <a:prstClr val="black"/>
                </a:solidFill>
                <a:effectLst/>
                <a:uLnTx/>
                <a:uFillTx/>
                <a:latin typeface="+mn-lt"/>
                <a:ea typeface="+mn-ea"/>
                <a:cs typeface="+mn-cs"/>
              </a:rPr>
              <a:t>included</a:t>
            </a:r>
            <a:r>
              <a:rPr kumimoji="0" lang="en-US" sz="1200" b="0" i="0" u="none" strike="noStrike" kern="1200" cap="none" spc="0" normalizeH="0" baseline="0" noProof="0">
                <a:ln>
                  <a:noFill/>
                </a:ln>
                <a:solidFill>
                  <a:prstClr val="black"/>
                </a:solidFill>
                <a:effectLst/>
                <a:uLnTx/>
                <a:uFillTx/>
                <a:latin typeface="+mn-lt"/>
                <a:ea typeface="+mn-ea"/>
                <a:cs typeface="+mn-cs"/>
              </a:rPr>
              <a:t> in the RMA back data. </a:t>
            </a:r>
            <a:endParaRPr kumimoji="0" lang="en-US" sz="16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 </a:t>
            </a: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Southeastern Grocers 26.0</a:t>
            </a: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NEW geographies and revised reporting structure – Southeastern Grocers has redefined to reflect their new structure after adding &amp; revising their lower level geographies.</a:t>
            </a:r>
            <a:endParaRPr kumimoji="0" lang="en-US" sz="1800" b="0" i="0" u="none" strike="noStrike" kern="1200" cap="none" spc="0" normalizeH="0" baseline="0" noProof="0">
              <a:ln>
                <a:noFill/>
              </a:ln>
              <a:solidFill>
                <a:prstClr val="black"/>
              </a:solidFill>
              <a:effectLst/>
              <a:uLnTx/>
              <a:uFillTx/>
              <a:latin typeface="+mn-lt"/>
              <a:ea typeface="+mn-ea"/>
              <a:cs typeface="+mn-cs"/>
            </a:endParaRPr>
          </a:p>
          <a:p>
            <a:pPr marL="628650" marR="0" lvl="1" indent="-1714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err="1">
                <a:ln>
                  <a:noFill/>
                </a:ln>
                <a:solidFill>
                  <a:prstClr val="black"/>
                </a:solidFill>
                <a:effectLst/>
                <a:uLnTx/>
                <a:uFillTx/>
                <a:latin typeface="+mn-lt"/>
                <a:ea typeface="+mn-ea"/>
                <a:cs typeface="+mn-cs"/>
              </a:rPr>
              <a:t>Bi-Lo</a:t>
            </a:r>
            <a:r>
              <a:rPr kumimoji="0" lang="en-US" sz="1200" b="0" i="0" u="none" strike="noStrike" kern="1200" cap="none" spc="0" normalizeH="0" baseline="0" noProof="0">
                <a:ln>
                  <a:noFill/>
                </a:ln>
                <a:solidFill>
                  <a:prstClr val="black"/>
                </a:solidFill>
                <a:effectLst/>
                <a:uLnTx/>
                <a:uFillTx/>
                <a:latin typeface="+mn-lt"/>
                <a:ea typeface="+mn-ea"/>
                <a:cs typeface="+mn-cs"/>
              </a:rPr>
              <a:t> and Winn-Dixie lower level marketing areas have changed to reflect the retailer’s current business.</a:t>
            </a:r>
            <a:endParaRPr kumimoji="0" lang="en-US" sz="1800" b="0" i="0" u="none" strike="noStrike" kern="1200" cap="none" spc="0" normalizeH="0" baseline="0" noProof="0">
              <a:ln>
                <a:noFill/>
              </a:ln>
              <a:solidFill>
                <a:prstClr val="black"/>
              </a:solidFill>
              <a:effectLst/>
              <a:uLnTx/>
              <a:uFillTx/>
              <a:latin typeface="+mn-lt"/>
              <a:ea typeface="+mn-ea"/>
              <a:cs typeface="+mn-cs"/>
            </a:endParaRPr>
          </a:p>
          <a:p>
            <a:pPr marL="628650" marR="0" lvl="1" indent="-1714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err="1">
                <a:ln>
                  <a:noFill/>
                </a:ln>
                <a:solidFill>
                  <a:prstClr val="black"/>
                </a:solidFill>
                <a:effectLst/>
                <a:uLnTx/>
                <a:uFillTx/>
                <a:latin typeface="+mn-lt"/>
                <a:ea typeface="+mn-ea"/>
                <a:cs typeface="+mn-cs"/>
              </a:rPr>
              <a:t>Harveys</a:t>
            </a:r>
            <a:r>
              <a:rPr kumimoji="0" lang="en-US" sz="1200" b="0" i="0" u="none" strike="noStrike" kern="1200" cap="none" spc="0" normalizeH="0" baseline="0" noProof="0">
                <a:ln>
                  <a:noFill/>
                </a:ln>
                <a:solidFill>
                  <a:prstClr val="black"/>
                </a:solidFill>
                <a:effectLst/>
                <a:uLnTx/>
                <a:uFillTx/>
                <a:latin typeface="+mn-lt"/>
                <a:ea typeface="+mn-ea"/>
                <a:cs typeface="+mn-cs"/>
              </a:rPr>
              <a:t> remains a single marketing area.</a:t>
            </a:r>
            <a:endParaRPr kumimoji="0" lang="en-US" sz="1800" b="0" i="0" u="none" strike="noStrike" kern="1200" cap="none" spc="0" normalizeH="0" baseline="0" noProof="0">
              <a:ln>
                <a:noFill/>
              </a:ln>
              <a:solidFill>
                <a:prstClr val="black"/>
              </a:solidFill>
              <a:effectLst/>
              <a:uLnTx/>
              <a:uFillTx/>
              <a:latin typeface="+mn-lt"/>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Closed and sold stores will be </a:t>
            </a:r>
            <a:r>
              <a:rPr kumimoji="0" lang="en-US" sz="1200" b="1" i="1" u="none" strike="noStrike" kern="1200" cap="none" spc="0" normalizeH="0" baseline="0" noProof="0">
                <a:ln>
                  <a:noFill/>
                </a:ln>
                <a:solidFill>
                  <a:prstClr val="black"/>
                </a:solidFill>
                <a:effectLst/>
                <a:uLnTx/>
                <a:uFillTx/>
                <a:latin typeface="+mn-lt"/>
                <a:ea typeface="+mn-ea"/>
                <a:cs typeface="+mn-cs"/>
              </a:rPr>
              <a:t>included</a:t>
            </a:r>
            <a:r>
              <a:rPr kumimoji="0" lang="en-US" sz="1200" b="0" i="0" u="none" strike="noStrike" kern="1200" cap="none" spc="0" normalizeH="0" baseline="0" noProof="0">
                <a:ln>
                  <a:noFill/>
                </a:ln>
                <a:solidFill>
                  <a:prstClr val="black"/>
                </a:solidFill>
                <a:effectLst/>
                <a:uLnTx/>
                <a:uFillTx/>
                <a:latin typeface="+mn-lt"/>
                <a:ea typeface="+mn-ea"/>
                <a:cs typeface="+mn-cs"/>
              </a:rPr>
              <a:t> in the RMA back data.  This is the first time closed/sold stores have been included.</a:t>
            </a:r>
            <a:endParaRPr kumimoji="0" lang="en-US" sz="18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Southeastern Grocers 25.0</a:t>
            </a: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rPr>
              <a:t>Revised geographies</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endParaRPr>
          </a:p>
          <a:p>
            <a:pPr marL="628650" marR="0" lvl="1" indent="-1714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rPr>
              <a:t>Southeastern Grocers (formerly </a:t>
            </a:r>
            <a:r>
              <a:rPr kumimoji="0" lang="en-US" sz="12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rPr>
              <a:t>Bi-Lo</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rPr>
              <a:t>) has changed its geography raw names and standard descriptions in order to reflect the current retailer name.</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rPr>
              <a:t>County changes were made to better reflect the retailer’s business, to account for expansion and / or remove counties where the retailer is no longer present</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rPr>
              <a:t>RMA back data has been moved to the Southeastern Grocers Harvey's RMA for the seven Winn-Dixie and 11 </a:t>
            </a:r>
            <a:r>
              <a:rPr kumimoji="0" lang="en-US" sz="12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rPr>
              <a:t>Bi-Lo</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rPr>
              <a:t> stores that were re-bannered to Harvey's in 2016.</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rPr>
              <a:t>Stores that have been closed or sold during the period January 1, 2012 – December 25, 2016 are </a:t>
            </a:r>
            <a:r>
              <a:rPr kumimoji="0" lang="en-US" sz="1200" b="1"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rPr>
              <a:t>excluded</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rPr>
              <a:t> from the RMA back data. </a:t>
            </a:r>
          </a:p>
          <a:p>
            <a:pPr marL="0" algn="l" defTabSz="1219170" rtl="0" eaLnBrk="1" latinLnBrk="0" hangingPunct="1"/>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279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Wegmans 36.0 </a:t>
            </a:r>
          </a:p>
          <a:p>
            <a:pPr marL="285750" marR="0" lvl="0" indent="-285750" algn="l" defTabSz="1219170" rtl="0" eaLnBrk="1" latinLnBrk="0" hangingPunct="1">
              <a:spcBef>
                <a:spcPts val="0"/>
              </a:spcBef>
              <a:spcAft>
                <a:spcPts val="0"/>
              </a:spcAft>
              <a:buFont typeface="Wingdings" panose="05000000000000000000" pitchFamily="2" charset="2"/>
              <a:buChar char="Ø"/>
            </a:pPr>
            <a:r>
              <a:rPr lang="en-US" sz="1600" kern="1200">
                <a:solidFill>
                  <a:schemeClr val="tx1"/>
                </a:solidFill>
                <a:effectLst/>
                <a:latin typeface="+mn-lt"/>
                <a:ea typeface="+mn-ea"/>
                <a:cs typeface="+mn-cs"/>
              </a:rPr>
              <a:t>NEW geographies– </a:t>
            </a:r>
          </a:p>
          <a:p>
            <a:pPr marL="742950" marR="0" lvl="1" indent="-285750">
              <a:spcBef>
                <a:spcPts val="0"/>
              </a:spcBef>
              <a:spcAft>
                <a:spcPts val="0"/>
              </a:spcAft>
              <a:buFont typeface="Courier New" panose="02070309020205020404" pitchFamily="49" charset="0"/>
              <a:buChar char="o"/>
            </a:pPr>
            <a:r>
              <a:rPr lang="en-US" sz="1000">
                <a:effectLst/>
                <a:latin typeface="Arial" panose="020B0604020202020204" pitchFamily="34" charset="0"/>
                <a:ea typeface="+mn-ea"/>
              </a:rPr>
              <a:t>New breakouts under the Wegmans NJ/PA/MD/NC/VA geography were created by state for NJ, PA, MD, NC, and VA</a:t>
            </a:r>
            <a:r>
              <a:rPr lang="en-US" sz="1000">
                <a:effectLst/>
                <a:latin typeface="Arial" panose="020B0604020202020204" pitchFamily="34" charset="0"/>
                <a:ea typeface="Times New Roman" panose="02020603050405020304" pitchFamily="18" charset="0"/>
              </a:rPr>
              <a:t>.   </a:t>
            </a:r>
            <a:endParaRPr lang="en-US" sz="1000">
              <a:effectLst/>
              <a:latin typeface="Arial" panose="020B060402020202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000">
                <a:effectLst/>
                <a:latin typeface="Arial" panose="020B0604020202020204" pitchFamily="34" charset="0"/>
                <a:ea typeface="Times New Roman" panose="02020603050405020304" pitchFamily="18" charset="0"/>
              </a:rPr>
              <a:t>The Wegmans’ PA and S Tier geographies are now releasable for their CRMAs. </a:t>
            </a:r>
            <a:endParaRPr lang="en-US" sz="1000">
              <a:effectLst/>
              <a:latin typeface="Arial" panose="020B0604020202020204" pitchFamily="34" charset="0"/>
              <a:ea typeface="Calibri" panose="020F0502020204030204" pitchFamily="34" charset="0"/>
            </a:endParaRPr>
          </a:p>
          <a:p>
            <a:pPr marL="285750" marR="0" lvl="0" indent="-285750" algn="l" defTabSz="1219170" rtl="0" eaLnBrk="1" latinLnBrk="0" hangingPunct="1">
              <a:spcBef>
                <a:spcPts val="0"/>
              </a:spcBef>
              <a:spcAft>
                <a:spcPts val="0"/>
              </a:spcAft>
              <a:buFont typeface="Wingdings" panose="05000000000000000000" pitchFamily="2" charset="2"/>
              <a:buChar char="Ø"/>
            </a:pPr>
            <a:r>
              <a:rPr lang="en-US" sz="1600" kern="1200">
                <a:solidFill>
                  <a:schemeClr val="tx1"/>
                </a:solidFill>
                <a:effectLst/>
                <a:latin typeface="+mn-lt"/>
                <a:ea typeface="+mn-ea"/>
                <a:cs typeface="+mn-cs"/>
              </a:rPr>
              <a:t>Stores that have been closed through October 10, 2021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Wegmans 32.0</a:t>
            </a:r>
          </a:p>
          <a:p>
            <a:pPr marL="285750" lvl="0" indent="-285750">
              <a:buFont typeface="Wingdings" panose="05000000000000000000" pitchFamily="2" charset="2"/>
              <a:buChar char="Ø"/>
            </a:pPr>
            <a:r>
              <a:rPr lang="en-US" sz="1600" kern="1200">
                <a:solidFill>
                  <a:schemeClr val="tx1"/>
                </a:solidFill>
                <a:effectLst/>
                <a:latin typeface="+mn-lt"/>
                <a:ea typeface="+mn-ea"/>
                <a:cs typeface="+mn-cs"/>
              </a:rPr>
              <a:t>NEW geographies and revised reporting structure – </a:t>
            </a:r>
          </a:p>
          <a:p>
            <a:pPr marL="895335" lvl="1" indent="-285750">
              <a:buFont typeface="Wingdings" panose="05000000000000000000" pitchFamily="2" charset="2"/>
              <a:buChar char="Ø"/>
            </a:pPr>
            <a:r>
              <a:rPr lang="en-US" sz="1600" kern="1200">
                <a:solidFill>
                  <a:schemeClr val="tx1"/>
                </a:solidFill>
                <a:effectLst/>
                <a:latin typeface="+mn-lt"/>
                <a:ea typeface="+mn-ea"/>
                <a:cs typeface="+mn-cs"/>
              </a:rPr>
              <a:t>Wegmans’ RMAs and CRMAs have been updated to reflect the retailer’s current business, including new Southern Tier, New England, and Pennsylvania geographies. </a:t>
            </a:r>
            <a:endParaRPr lang="en-US" sz="2000" kern="1200">
              <a:solidFill>
                <a:schemeClr val="tx1"/>
              </a:solidFill>
              <a:effectLst/>
              <a:latin typeface="+mn-lt"/>
              <a:ea typeface="+mn-ea"/>
              <a:cs typeface="+mn-cs"/>
            </a:endParaRPr>
          </a:p>
          <a:p>
            <a:pPr marL="895335" lvl="1" indent="-285750">
              <a:buFont typeface="Wingdings" panose="05000000000000000000" pitchFamily="2" charset="2"/>
              <a:buChar char="Ø"/>
            </a:pPr>
            <a:r>
              <a:rPr lang="en-US" sz="1600" kern="1200">
                <a:solidFill>
                  <a:schemeClr val="tx1"/>
                </a:solidFill>
                <a:effectLst/>
                <a:latin typeface="+mn-lt"/>
                <a:ea typeface="+mn-ea"/>
                <a:cs typeface="+mn-cs"/>
              </a:rPr>
              <a:t>Changes were made to  Wegmans’ CRMAs to account for expansion.</a:t>
            </a:r>
            <a:endParaRPr lang="en-US" sz="2000" kern="1200">
              <a:solidFill>
                <a:schemeClr val="tx1"/>
              </a:solidFill>
              <a:effectLst/>
              <a:latin typeface="+mn-lt"/>
              <a:ea typeface="+mn-ea"/>
              <a:cs typeface="+mn-cs"/>
            </a:endParaRPr>
          </a:p>
          <a:p>
            <a:pPr marL="285750" lvl="0" indent="-285750">
              <a:buFont typeface="Wingdings" panose="05000000000000000000" pitchFamily="2" charset="2"/>
              <a:buChar char="Ø"/>
            </a:pPr>
            <a:r>
              <a:rPr lang="en-US" sz="1600" kern="1200">
                <a:solidFill>
                  <a:schemeClr val="tx1"/>
                </a:solidFill>
                <a:effectLst/>
                <a:latin typeface="+mn-lt"/>
                <a:ea typeface="+mn-ea"/>
                <a:cs typeface="+mn-cs"/>
              </a:rPr>
              <a:t>Standard descriptions have been updated to align with new naming convention rules.</a:t>
            </a:r>
            <a:endParaRPr lang="en-US" sz="2000" kern="1200">
              <a:solidFill>
                <a:schemeClr val="tx1"/>
              </a:solidFill>
              <a:effectLst/>
              <a:latin typeface="+mn-lt"/>
              <a:ea typeface="+mn-ea"/>
              <a:cs typeface="+mn-cs"/>
            </a:endParaRPr>
          </a:p>
          <a:p>
            <a:pPr marL="285750" lvl="0" indent="-285750">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5, 2014 – March 31,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however, Wegmans had no stores that closed or were sold, so nothing was removed from 32.0 RMA history. </a:t>
            </a:r>
          </a:p>
          <a:p>
            <a:r>
              <a:rPr lang="en-US" sz="1600" kern="1200">
                <a:solidFill>
                  <a:schemeClr val="tx1"/>
                </a:solidFill>
                <a:effectLst/>
                <a:latin typeface="+mn-lt"/>
                <a:ea typeface="+mn-ea"/>
                <a:cs typeface="+mn-cs"/>
              </a:rPr>
              <a:t> </a:t>
            </a: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Wegmans 31.0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November 4,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Wegmans 30.0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July 8,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Wegmans 28.0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November 12,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Wegmans 26.0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1, 2012 – April 16,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Wegmans 25.0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Stores that have been closed or sold during the period January 1, 2012 – December 25, 2016 are </a:t>
            </a:r>
            <a:r>
              <a:rPr lang="en-US" sz="1600" b="1" i="1" kern="1200">
                <a:solidFill>
                  <a:schemeClr val="tx1"/>
                </a:solidFill>
                <a:effectLst/>
                <a:latin typeface="+mn-lt"/>
                <a:ea typeface="+mn-ea"/>
                <a:cs typeface="+mn-cs"/>
              </a:rPr>
              <a:t>excluded</a:t>
            </a:r>
            <a:r>
              <a:rPr lang="en-US" sz="1600" kern="1200" noProof="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noProof="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54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Weis 36.0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50" kern="1200">
                <a:solidFill>
                  <a:schemeClr val="tx1"/>
                </a:solidFill>
                <a:effectLst/>
                <a:latin typeface="+mn-lt"/>
                <a:ea typeface="+mn-ea"/>
                <a:cs typeface="+mn-cs"/>
              </a:rPr>
              <a:t>Stores that have been closed through October 10, 2021 are </a:t>
            </a:r>
            <a:r>
              <a:rPr lang="en-US" sz="1050" b="1" i="1" kern="1200">
                <a:solidFill>
                  <a:schemeClr val="tx1"/>
                </a:solidFill>
                <a:effectLst/>
                <a:latin typeface="+mn-lt"/>
                <a:ea typeface="+mn-ea"/>
                <a:cs typeface="+mn-cs"/>
              </a:rPr>
              <a:t>excluded</a:t>
            </a:r>
            <a:r>
              <a:rPr lang="en-US" sz="105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Weis 35.0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50" kern="1200">
                <a:solidFill>
                  <a:schemeClr val="tx1"/>
                </a:solidFill>
                <a:effectLst/>
                <a:latin typeface="+mn-lt"/>
                <a:ea typeface="+mn-ea"/>
                <a:cs typeface="+mn-cs"/>
              </a:rPr>
              <a:t>Stores that have been closed through December 27, 2020 are </a:t>
            </a:r>
            <a:r>
              <a:rPr lang="en-US" sz="1050" b="1" i="1" kern="1200">
                <a:solidFill>
                  <a:schemeClr val="tx1"/>
                </a:solidFill>
                <a:effectLst/>
                <a:latin typeface="+mn-lt"/>
                <a:ea typeface="+mn-ea"/>
                <a:cs typeface="+mn-cs"/>
              </a:rPr>
              <a:t>excluded</a:t>
            </a:r>
            <a:r>
              <a:rPr lang="en-US" sz="1050" kern="1200">
                <a:solidFill>
                  <a:schemeClr val="tx1"/>
                </a:solidFill>
                <a:effectLst/>
                <a:latin typeface="+mn-lt"/>
                <a:ea typeface="+mn-ea"/>
                <a:cs typeface="+mn-cs"/>
              </a:rPr>
              <a:t> from the RMA back data.</a:t>
            </a:r>
          </a:p>
          <a:p>
            <a:pPr marL="0" algn="l" defTabSz="1219170" rtl="0" eaLnBrk="1" latinLnBrk="0" hangingPunct="1"/>
            <a:endPar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Weis 34.0</a:t>
            </a:r>
          </a:p>
          <a:p>
            <a:pPr marL="0" lvl="0" indent="-285750" algn="l" defTabSz="1219170" rtl="0" eaLnBrk="1" latinLnBrk="0" hangingPunct="1">
              <a:buFont typeface="Wingdings" panose="05000000000000000000" pitchFamily="2" charset="2"/>
              <a:buChar char="Ø"/>
            </a:pPr>
            <a:r>
              <a:rPr lang="en-US" sz="1200" kern="1200">
                <a:solidFill>
                  <a:schemeClr val="tx1"/>
                </a:solidFill>
                <a:effectLst/>
                <a:latin typeface="+mn-lt"/>
                <a:ea typeface="+mn-ea"/>
                <a:cs typeface="+mn-cs"/>
              </a:rPr>
              <a:t>Stores that have been closed or sold during the period January 4, 2015 – November 3, 2019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Weis 32.0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March 31, 2019 are </a:t>
            </a:r>
            <a:r>
              <a:rPr lang="en-US" sz="1600" b="1" i="1" kern="1200" noProof="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Weis 31.0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November 4, 2018 are </a:t>
            </a:r>
            <a:r>
              <a:rPr lang="en-US" sz="1600" b="1" i="1" kern="1200" noProof="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Weis 30.0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July 8, 2018 are </a:t>
            </a:r>
            <a:r>
              <a:rPr lang="en-US" sz="1600" b="1" i="1" kern="1200" noProof="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Weis 29.0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NEW geography – Weis Fredericksburg, VA was evaluated as a CRMA for the first time with 29.0 and is now available for Food and Multi Outlet volumetric release.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Weis Fredericksburg, VA counties are now included in the Weis Corp CRMA.</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There are no changes for the Weis RMAs.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Stores that have been closed or sold during the period January 6, 2013 – April 1, 2018 are </a:t>
            </a:r>
            <a:r>
              <a:rPr lang="en-US" sz="1600" b="1" i="1" kern="1200" noProof="0">
                <a:solidFill>
                  <a:schemeClr val="tx1"/>
                </a:solidFill>
                <a:effectLst/>
                <a:latin typeface="+mn-lt"/>
                <a:ea typeface="+mn-ea"/>
                <a:cs typeface="+mn-cs"/>
              </a:rPr>
              <a:t>excluded</a:t>
            </a:r>
            <a:r>
              <a:rPr lang="en-US" sz="1600" kern="1200" noProof="0">
                <a:solidFill>
                  <a:schemeClr val="tx1"/>
                </a:solidFill>
                <a:effectLst/>
                <a:latin typeface="+mn-lt"/>
                <a:ea typeface="+mn-ea"/>
                <a:cs typeface="+mn-cs"/>
              </a:rPr>
              <a:t> from the RMA back data.</a:t>
            </a:r>
            <a:endParaRPr lang="en-US" sz="16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Weis 28.0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November 12, 2017 are </a:t>
            </a:r>
            <a:r>
              <a:rPr lang="en-US" sz="1600" b="1" i="1" kern="1200" noProof="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Weis 26.0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1, 2012 – April 16, 2017 are </a:t>
            </a:r>
            <a:r>
              <a:rPr lang="en-US" sz="1600" b="1" i="1" kern="1200" noProof="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Weis 25.0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noProof="0">
                <a:solidFill>
                  <a:schemeClr val="tx1"/>
                </a:solidFill>
                <a:effectLst/>
                <a:latin typeface="+mn-lt"/>
                <a:ea typeface="+mn-ea"/>
                <a:cs typeface="+mn-cs"/>
              </a:rPr>
              <a:t>Stores that have been closed or sold during the period January 1, 2012 – December 25, 2016 are </a:t>
            </a:r>
            <a:r>
              <a:rPr lang="en-US" sz="1600" b="1" i="1" kern="1200" noProof="0">
                <a:solidFill>
                  <a:schemeClr val="tx1"/>
                </a:solidFill>
                <a:effectLst/>
                <a:latin typeface="+mn-lt"/>
                <a:ea typeface="+mn-ea"/>
                <a:cs typeface="+mn-cs"/>
              </a:rPr>
              <a:t>excluded</a:t>
            </a:r>
            <a:r>
              <a:rPr lang="en-US" sz="1600" kern="1200" noProof="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54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Bashas’ 36.0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kern="1200">
                <a:solidFill>
                  <a:schemeClr val="tx1"/>
                </a:solidFill>
                <a:effectLst/>
                <a:latin typeface="+mn-lt"/>
                <a:ea typeface="+mn-ea"/>
                <a:cs typeface="+mn-cs"/>
              </a:rPr>
              <a:t>Stores that have been closed through October 10, 2021 are </a:t>
            </a:r>
            <a:r>
              <a:rPr lang="en-US" sz="2000" b="1" i="1" kern="1200">
                <a:solidFill>
                  <a:schemeClr val="tx1"/>
                </a:solidFill>
                <a:effectLst/>
                <a:latin typeface="+mn-lt"/>
                <a:ea typeface="+mn-ea"/>
                <a:cs typeface="+mn-cs"/>
              </a:rPr>
              <a:t>excluded</a:t>
            </a:r>
            <a:r>
              <a:rPr lang="en-US" sz="20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Bashas’ 35.0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kern="1200">
                <a:solidFill>
                  <a:schemeClr val="tx1"/>
                </a:solidFill>
                <a:effectLst/>
                <a:latin typeface="+mn-lt"/>
                <a:ea typeface="+mn-ea"/>
                <a:cs typeface="+mn-cs"/>
              </a:rPr>
              <a:t>Stores that have been closed through December 27, 2020 are </a:t>
            </a:r>
            <a:r>
              <a:rPr lang="en-US" sz="2000" b="1" i="1" kern="1200">
                <a:solidFill>
                  <a:schemeClr val="tx1"/>
                </a:solidFill>
                <a:effectLst/>
                <a:latin typeface="+mn-lt"/>
                <a:ea typeface="+mn-ea"/>
                <a:cs typeface="+mn-cs"/>
              </a:rPr>
              <a:t>excluded</a:t>
            </a:r>
            <a:r>
              <a:rPr lang="en-US" sz="2000" kern="1200">
                <a:solidFill>
                  <a:schemeClr val="tx1"/>
                </a:solidFill>
                <a:effectLst/>
                <a:latin typeface="+mn-lt"/>
                <a:ea typeface="+mn-ea"/>
                <a:cs typeface="+mn-cs"/>
              </a:rPr>
              <a:t> from the RMA back data.</a:t>
            </a:r>
            <a:endPar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Bashas’ 31.0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November 4,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Bashas’ 30.0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July 8,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Bashas’ 28.0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November 12,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Bashas’ 26.0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1, 2012 – April 16,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Bashas’ 25.0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1, 2012 – December 25, 2016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123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algn="l" defTabSz="1219170" rtl="0" eaLnBrk="1" latinLnBrk="0" hangingPunct="1"/>
            <a:r>
              <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Brookshire Grocery 36.0</a:t>
            </a: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50" kern="1200">
                <a:solidFill>
                  <a:schemeClr val="tx1"/>
                </a:solidFill>
                <a:effectLst/>
                <a:latin typeface="+mn-lt"/>
                <a:ea typeface="+mn-ea"/>
                <a:cs typeface="+mn-cs"/>
              </a:rPr>
              <a:t>Stores that have been closed through October 10, 2021 are </a:t>
            </a:r>
            <a:r>
              <a:rPr lang="en-US" sz="1050" b="1" i="1" kern="1200">
                <a:solidFill>
                  <a:schemeClr val="tx1"/>
                </a:solidFill>
                <a:effectLst/>
                <a:latin typeface="+mn-lt"/>
                <a:ea typeface="+mn-ea"/>
                <a:cs typeface="+mn-cs"/>
              </a:rPr>
              <a:t>excluded</a:t>
            </a:r>
            <a:r>
              <a:rPr lang="en-US" sz="105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en-US" sz="105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Brookshire Grocery 34.0</a:t>
            </a:r>
          </a:p>
          <a:p>
            <a:pPr marL="0" lvl="0" indent="-285750" algn="l" defTabSz="1219170" rtl="0" eaLnBrk="1" latinLnBrk="0" hangingPunct="1">
              <a:buFont typeface="Wingdings" panose="05000000000000000000" pitchFamily="2" charset="2"/>
              <a:buChar char="Ø"/>
            </a:pPr>
            <a:r>
              <a:rPr lang="en-US" sz="1200" kern="1200">
                <a:solidFill>
                  <a:schemeClr val="tx1"/>
                </a:solidFill>
                <a:effectLst/>
                <a:latin typeface="+mn-lt"/>
                <a:ea typeface="+mn-ea"/>
                <a:cs typeface="+mn-cs"/>
              </a:rPr>
              <a:t>Minor county changes were made to the Brookshire Grocery CRMA to account for expansion and to remove a county where the retailer is no longer present.</a:t>
            </a:r>
          </a:p>
          <a:p>
            <a:pPr marL="0" lvl="0" indent="-285750" algn="l" defTabSz="1219170" rtl="0" eaLnBrk="1" latinLnBrk="0" hangingPunct="1">
              <a:buFont typeface="Wingdings" panose="05000000000000000000" pitchFamily="2" charset="2"/>
              <a:buChar char="Ø"/>
            </a:pPr>
            <a:r>
              <a:rPr lang="en-US" sz="1200" kern="1200">
                <a:solidFill>
                  <a:schemeClr val="tx1"/>
                </a:solidFill>
                <a:effectLst/>
                <a:latin typeface="+mn-lt"/>
                <a:ea typeface="+mn-ea"/>
                <a:cs typeface="+mn-cs"/>
              </a:rPr>
              <a:t>Stores that have been closed or sold during the period January 4, 2015 – November 3, 2019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Brookshire Grocery 31.0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Four counties in Louisiana were added to the Brookshire Grocery Corp CRMA.</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5, 2014 – November 4, 2018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Brookshire Grocery 30.0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6, 2013 – July 8, 2018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Brookshire Grocery 28.0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6, 2013 – November 12, 2017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Brookshire Grocery 26.0</a:t>
            </a:r>
          </a:p>
          <a:p>
            <a:pPr marL="0" lvl="0" indent="-285750" algn="l" defTabSz="1219170" rtl="0" eaLnBrk="1" latinLnBrk="0" hangingPunct="1">
              <a:buFont typeface="Wingdings" panose="05000000000000000000" pitchFamily="2" charset="2"/>
              <a:buChar char="Ø"/>
            </a:pPr>
            <a:r>
              <a:rPr lang="en-US" sz="1200" kern="1200">
                <a:solidFill>
                  <a:schemeClr val="tx1"/>
                </a:solidFill>
                <a:effectLst/>
                <a:latin typeface="+mn-lt"/>
                <a:ea typeface="+mn-ea"/>
                <a:cs typeface="+mn-cs"/>
              </a:rPr>
              <a:t>Revised reporting structure – </a:t>
            </a:r>
          </a:p>
          <a:p>
            <a:pPr marL="609585" lvl="1" indent="-285750" algn="l" defTabSz="1219170" rtl="0" eaLnBrk="1" latinLnBrk="0" hangingPunct="1">
              <a:buFont typeface="Courier New" panose="02070309020205020404" pitchFamily="49" charset="0"/>
              <a:buChar char="o"/>
            </a:pPr>
            <a:r>
              <a:rPr lang="en-US" sz="1600" kern="1200">
                <a:solidFill>
                  <a:schemeClr val="tx1"/>
                </a:solidFill>
                <a:effectLst/>
                <a:latin typeface="+mn-lt"/>
                <a:ea typeface="+mn-ea"/>
                <a:cs typeface="+mn-cs"/>
              </a:rPr>
              <a:t>The Brookshire Corp CRMA has been updated to now include counties for Spring Market.  </a:t>
            </a:r>
          </a:p>
          <a:p>
            <a:pPr marL="609585" lvl="1" indent="-285750" algn="l" defTabSz="1219170" rtl="0" eaLnBrk="1" latinLnBrk="0" hangingPunct="1">
              <a:buFont typeface="Courier New" panose="02070309020205020404" pitchFamily="49" charset="0"/>
              <a:buChar char="o"/>
            </a:pPr>
            <a:r>
              <a:rPr lang="en-US" sz="1600" kern="1200">
                <a:solidFill>
                  <a:schemeClr val="tx1"/>
                </a:solidFill>
                <a:effectLst/>
                <a:latin typeface="+mn-lt"/>
                <a:ea typeface="+mn-ea"/>
                <a:cs typeface="+mn-cs"/>
              </a:rPr>
              <a:t>The Brookshire Corp with Spring Market RMA has been renamed to Brookshire Corp.</a:t>
            </a:r>
          </a:p>
          <a:p>
            <a:pPr marL="0" lvl="0" indent="-285750" algn="l" defTabSz="1219170" rtl="0" eaLnBrk="1" latinLnBrk="0" hangingPunct="1">
              <a:buFont typeface="Wingdings" panose="05000000000000000000" pitchFamily="2" charset="2"/>
              <a:buChar char="Ø"/>
            </a:pPr>
            <a:r>
              <a:rPr lang="en-US" sz="1200" kern="1200">
                <a:solidFill>
                  <a:schemeClr val="tx1"/>
                </a:solidFill>
                <a:effectLst/>
                <a:latin typeface="+mn-lt"/>
                <a:ea typeface="+mn-ea"/>
                <a:cs typeface="+mn-cs"/>
              </a:rPr>
              <a:t>County changes were made to better reflect the retailer’s business, to account for expansion and remove counties where the retailer is no longer present.</a:t>
            </a:r>
          </a:p>
          <a:p>
            <a:pPr marL="0" lvl="0" indent="-285750" algn="l" defTabSz="1219170" rtl="0" eaLnBrk="1" latinLnBrk="0" hangingPunct="1">
              <a:buFont typeface="Wingdings" panose="05000000000000000000" pitchFamily="2" charset="2"/>
              <a:buChar char="Ø"/>
            </a:pPr>
            <a:r>
              <a:rPr lang="en-US" sz="1200" kern="1200">
                <a:solidFill>
                  <a:schemeClr val="tx1"/>
                </a:solidFill>
                <a:effectLst/>
                <a:latin typeface="+mn-lt"/>
                <a:ea typeface="+mn-ea"/>
                <a:cs typeface="+mn-cs"/>
              </a:rPr>
              <a:t>CRMAs for the lower level marketing areas – Brookshire </a:t>
            </a:r>
            <a:r>
              <a:rPr lang="en-US" sz="1200" kern="1200" err="1">
                <a:solidFill>
                  <a:schemeClr val="tx1"/>
                </a:solidFill>
                <a:effectLst/>
                <a:latin typeface="+mn-lt"/>
                <a:ea typeface="+mn-ea"/>
                <a:cs typeface="+mn-cs"/>
              </a:rPr>
              <a:t>Groc</a:t>
            </a:r>
            <a:r>
              <a:rPr lang="en-US" sz="1200" kern="1200">
                <a:solidFill>
                  <a:schemeClr val="tx1"/>
                </a:solidFill>
                <a:effectLst/>
                <a:latin typeface="+mn-lt"/>
                <a:ea typeface="+mn-ea"/>
                <a:cs typeface="+mn-cs"/>
              </a:rPr>
              <a:t>, Brookshire Super1, and Brookshire Spring Market – were evaluated but failed the CRMA release criteria.</a:t>
            </a:r>
          </a:p>
          <a:p>
            <a:pPr marL="0" lvl="0" indent="-285750" algn="l" defTabSz="1219170" rtl="0" eaLnBrk="1" latinLnBrk="0" hangingPunct="1">
              <a:buFont typeface="Wingdings" panose="05000000000000000000" pitchFamily="2" charset="2"/>
              <a:buChar char="Ø"/>
            </a:pPr>
            <a:r>
              <a:rPr lang="en-US" sz="1200" kern="1200">
                <a:solidFill>
                  <a:schemeClr val="tx1"/>
                </a:solidFill>
                <a:effectLst/>
                <a:latin typeface="+mn-lt"/>
                <a:ea typeface="+mn-ea"/>
                <a:cs typeface="+mn-cs"/>
              </a:rPr>
              <a:t>Stores that have been closed or sold during the period January 1, 2012 – April 16, 2017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Brookshire Grocery 25.0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a:solidFill>
                  <a:schemeClr val="tx1"/>
                </a:solidFill>
                <a:effectLst/>
                <a:latin typeface="+mn-lt"/>
                <a:ea typeface="+mn-ea"/>
                <a:cs typeface="+mn-cs"/>
              </a:rPr>
              <a:t>Stores that have been closed or sold during the period January 1, 2012 – December 25, 2016 are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from the RMA back data.</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09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Coborn’s 35.0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December 27, 2020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endParaRPr lang="en-US" sz="1600" b="0" i="1"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1"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Coborn’s 34.0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NEW geography – Coborn’s geography was evaluated as a CRMA and is now available for Food and MULO volumetric release.</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4, 2015 – November 3,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Coborn’s 31.0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November 4,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Coborn’s 30.0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July 8,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Coborn’s 28.0</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Additional volumetric history (back to mid-2015) is available for the Coborn’s RMA.</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A corresponding CRMA (pending release evaluation) will be created as part of 31.0, as a new Grocery Infoscan system is needed.</a:t>
            </a:r>
          </a:p>
          <a:p>
            <a:pPr marL="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through November 12,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919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Hy-Vee 36.03</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In 36.03, Hy-Vee has overhauled their entire Division and Region structure. </a:t>
            </a:r>
          </a:p>
          <a:p>
            <a:pPr marL="895335"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24 RMA/CRMA Geographies: 1 Total , 5 Divisions , 18 Districts</a:t>
            </a:r>
          </a:p>
          <a:p>
            <a:pPr marL="895335"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The Divisions North RGN , West RGN , East RGN , Fast &amp; Fresh RGN, and Dollar Fresh R will now have a set of Districts RMAs and CRMAs that will make up the lowest level geographies.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Hy-Vee 36.0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through October 10, 2021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Hy-Vee 35.0</a:t>
            </a:r>
            <a:endParaRPr lang="en-US" sz="1600" kern="1200">
              <a:solidFill>
                <a:schemeClr val="tx1"/>
              </a:solidFill>
              <a:effectLst/>
              <a:latin typeface="+mn-lt"/>
              <a:ea typeface="+mn-ea"/>
              <a:cs typeface="+mn-cs"/>
            </a:endParaRP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NEW geographies and revised reporting structure –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Hy-Vee has considerable changes to their lowest level regions – county moves as well as a new Southern Region and removing the Southeast Region.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Their regions now aggregate into 5 new divisions.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County changes were made to Hy-Vee’s corporate CRMA to account for expansion.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The county changes resulted in 4 regions now releasable as CRMAs for Food and MULO volumetric release.</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Stores that have been closed through December 27, 2020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Hy-Vee 34.01</a:t>
            </a:r>
            <a:endParaRPr lang="en-US" sz="1600" kern="1200">
              <a:solidFill>
                <a:schemeClr val="tx1"/>
              </a:solidFill>
              <a:effectLst/>
              <a:latin typeface="+mn-lt"/>
              <a:ea typeface="+mn-ea"/>
              <a:cs typeface="+mn-cs"/>
            </a:endParaRP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Hy-Vee’s Divisions and Corporate Total RMAs are now releasable for Display.</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4, 2015 – November 3,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Hy-Vee 34.0</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NEW geographies and revised reporting structure –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Hy-Vee’s existing lower level regions now aggregate into two new divisions, Eastern and Western.</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Minor county changes were made to Hy-Vee CRMAs to account for expansion.</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4, 2015 – November 3,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Hy-Vee 32.0</a:t>
            </a:r>
          </a:p>
          <a:p>
            <a:pPr marL="285750" lvl="0" indent="-285750">
              <a:buFont typeface="Wingdings" panose="05000000000000000000" pitchFamily="2" charset="2"/>
              <a:buChar char="Ø"/>
            </a:pPr>
            <a:r>
              <a:rPr lang="en-US" sz="1600" kern="1200">
                <a:solidFill>
                  <a:schemeClr val="tx1"/>
                </a:solidFill>
                <a:effectLst/>
                <a:latin typeface="+mn-lt"/>
                <a:ea typeface="+mn-ea"/>
                <a:cs typeface="+mn-cs"/>
              </a:rPr>
              <a:t>NEW geographies and revised reporting structure – </a:t>
            </a:r>
            <a:endParaRPr lang="en-US" sz="2000" kern="1200">
              <a:solidFill>
                <a:schemeClr val="tx1"/>
              </a:solidFill>
              <a:effectLst/>
              <a:latin typeface="+mn-lt"/>
              <a:ea typeface="+mn-ea"/>
              <a:cs typeface="+mn-cs"/>
            </a:endParaRP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Hy-Vee’s lower level geographies have been updated to reflect the retailer’s current business, changing from 8 districts to 10 regions.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A minor county change was made to their corporate CRMA, to remove a county where the retailer is no longer present.</a:t>
            </a:r>
          </a:p>
          <a:p>
            <a:pPr marL="285750" lvl="0" indent="-285750">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5, 2014 – March 31, 2019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endParaRPr lang="en-US" sz="20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i="1" u="none" strike="noStrike" kern="1200" baseline="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Hy-Vee 31.0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5, 2014 – November 4,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Hy-Vee 30.0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July 8,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Hy-Vee 29.0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Updated geographies and revised reporting structure –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Hy-Vee has removed the region level geographies.  All districts now build directly into the Hy-Vee Corporate geography.</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Minor county changes were made to better reflect the retailer’s business.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Stores that have been closed or sold during the period January 6, 2013 – April 1, 2018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Hy-Vee 28.0</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A correction was made to their geography hierarchy, to include the Northern district under the North region.</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County changes were made to better reflect the retailer’s business, to remove a county where the retailer is no longer present.</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Stores that have been closed or sold during the period January 6, 2013 – November 12, 2017 are </a:t>
            </a:r>
            <a:r>
              <a:rPr lang="en-US" sz="1600" b="1" i="1" kern="1200">
                <a:solidFill>
                  <a:schemeClr val="tx1"/>
                </a:solidFill>
                <a:effectLst/>
                <a:latin typeface="+mn-lt"/>
                <a:ea typeface="+mn-ea"/>
                <a:cs typeface="+mn-cs"/>
              </a:rPr>
              <a:t>excluded</a:t>
            </a:r>
            <a:r>
              <a:rPr lang="en-US" sz="1600" kern="1200">
                <a:solidFill>
                  <a:schemeClr val="tx1"/>
                </a:solidFill>
                <a:effectLst/>
                <a:latin typeface="+mn-lt"/>
                <a:ea typeface="+mn-ea"/>
                <a:cs typeface="+mn-cs"/>
              </a:rPr>
              <a:t> from the RMA back data. This is a change from their previous geography restatement when Hy-Vee had opted to include closed/sold stores.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Hy-Vee 27.0</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Additional </a:t>
            </a:r>
            <a:r>
              <a:rPr lang="en-US" sz="1600" kern="1200" err="1">
                <a:solidFill>
                  <a:schemeClr val="tx1"/>
                </a:solidFill>
                <a:effectLst/>
                <a:latin typeface="+mn-lt"/>
                <a:ea typeface="+mn-ea"/>
                <a:cs typeface="+mn-cs"/>
              </a:rPr>
              <a:t>backdata</a:t>
            </a:r>
            <a:r>
              <a:rPr lang="en-US" sz="1600" kern="1200">
                <a:solidFill>
                  <a:schemeClr val="tx1"/>
                </a:solidFill>
                <a:effectLst/>
                <a:latin typeface="+mn-lt"/>
                <a:ea typeface="+mn-ea"/>
                <a:cs typeface="+mn-cs"/>
              </a:rPr>
              <a:t> release for HY-VEE NORTH REG-CRMA has been created.</a:t>
            </a:r>
          </a:p>
          <a:p>
            <a:pPr marL="285750" lvl="0" indent="-285750" algn="l" defTabSz="1219170" rtl="0" eaLnBrk="1" latinLnBrk="0" hangingPunct="1">
              <a:buFont typeface="Wingdings" panose="05000000000000000000" pitchFamily="2" charset="2"/>
              <a:buChar char="Ø"/>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30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1" kern="1200" err="1">
                <a:solidFill>
                  <a:schemeClr val="tx1"/>
                </a:solidFill>
                <a:latin typeface="+mn-lt"/>
                <a:ea typeface="+mn-ea"/>
                <a:cs typeface="+mn-cs"/>
              </a:rPr>
              <a:t>Krasdale</a:t>
            </a:r>
            <a:r>
              <a:rPr lang="en-US" sz="1600" b="1" i="1" kern="1200">
                <a:solidFill>
                  <a:schemeClr val="tx1"/>
                </a:solidFill>
                <a:latin typeface="+mn-lt"/>
                <a:ea typeface="+mn-ea"/>
                <a:cs typeface="+mn-cs"/>
              </a:rPr>
              <a:t> 37.0</a:t>
            </a: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latin typeface="+mn-lt"/>
                <a:ea typeface="+mn-ea"/>
                <a:cs typeface="+mn-cs"/>
              </a:rPr>
              <a:t>New Retailer.</a:t>
            </a: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latin typeface="+mn-lt"/>
                <a:ea typeface="+mn-ea"/>
                <a:cs typeface="+mn-cs"/>
              </a:rPr>
              <a:t>Creating RMA.</a:t>
            </a: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latin typeface="+mn-lt"/>
                <a:ea typeface="+mn-ea"/>
                <a:cs typeface="+mn-cs"/>
              </a:rPr>
              <a:t>Closed/Sold stores are excluded.</a:t>
            </a:r>
            <a:endParaRPr lang="en-US" sz="1600" b="1" i="1"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796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Kroger (KR) 37.0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Removed some counties from the following geographies:</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n-NO" sz="1600" kern="1200">
                <a:solidFill>
                  <a:schemeClr val="tx1"/>
                </a:solidFill>
                <a:effectLst/>
                <a:latin typeface="+mn-lt"/>
                <a:ea typeface="+mn-ea"/>
                <a:cs typeface="+mn-cs"/>
              </a:rPr>
              <a:t>KR DELTA AO</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n-NO" sz="1600" kern="1200">
                <a:solidFill>
                  <a:schemeClr val="tx1"/>
                </a:solidFill>
                <a:effectLst/>
                <a:latin typeface="+mn-lt"/>
                <a:ea typeface="+mn-ea"/>
                <a:cs typeface="+mn-cs"/>
              </a:rPr>
              <a:t>KR DELTA LTL ROCK</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n-NO" sz="1600" kern="1200">
                <a:solidFill>
                  <a:schemeClr val="tx1"/>
                </a:solidFill>
                <a:effectLst/>
                <a:latin typeface="+mn-lt"/>
                <a:ea typeface="+mn-ea"/>
                <a:cs typeface="+mn-cs"/>
              </a:rPr>
              <a:t>KR K SPR/C MK AO</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Created the following geography:</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KR NORTHERN KY</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b="1" i="1"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Kroger (KR) 34.03</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NEW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Kroger has 6 new RMA and CRMA aggregates of existing geographies:</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QFC + Fred Meyer w/out Alaska</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Mid-Atlantic + Harris Teeter</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Mariano's + Food 4 Less Midwest</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Ralphs + Food 4 Less West</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Corp minus Food 4 Less Midwest + Roundy's Wisconsin</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Corp minus Food 4 Less Midwest + Roundy's Wisconsin + Harris Teeter</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The Peyton geography has been renamed to KR Corp (excl HT, Roundy’s, Mariano’s, F4L, FM, Ralphs, QFC).  It also was evaluated as a CRMA and is now available for Food and Multi Outlet release.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The Kroger Coordinated geography has been renamed to KR Corp (excl HT, Roundy’s, F4L).</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Minor county changes were made to some Kroger CRMAs to account for expansion and remove counties where the retailer is no longer present.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However, if Kroger no longer has any open stores in a county, it was removed from their RMAs and CRMAs, meaning the only closed stores that are included in their RMA back data are closed stores that were located in counties that still have other open Kroger store(s) present.</a:t>
            </a:r>
            <a:endParaRPr lang="en-US" sz="1600" b="1" i="1" kern="1200" noProof="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1" kern="1200" noProof="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noProof="0">
                <a:solidFill>
                  <a:schemeClr val="tx1"/>
                </a:solidFill>
                <a:effectLst/>
                <a:latin typeface="+mn-lt"/>
                <a:ea typeface="+mn-ea"/>
                <a:cs typeface="+mn-cs"/>
              </a:rPr>
              <a:t>Kroger 31.0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NEW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Kroger has 4 new region RMAs and CRMAs (Midwest, Mountain, Southeast, and West), which are aggregates of some of their existing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NASHVILLE KNOX and KR NASHVILLE NASH were evaluated for CRMAs and are now available for Food and Multi Outlet release.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Minor county changes were made to some Kroger CRMAs, to account for recent expansion.</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However, if Kroger no longer has any open stores in a county, it was removed from their RMAs and CRMAs, meaning the only closed and sold stores that are included in their RMA back data are closed and sold stores that were located in counties that still have other open Kroger store(s) 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30.0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Kroger will receive MULO release for 4 competitive marketing areas that are not releasable for the Food outlet.  In order for these geographies to report MULO release, we will have to turn the respective Food outlet on. In ILD, we will place “DO NOT SELECT” on the Standard Descriptions of these geographies in order to restrict access to the competitive marketing areas within this platform.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Geographies Impacted (Food Outlet): KR MID-ATL ROANOK, KR CINCINNATI CIN, KR MID-ATL RICHM, and KR COLUMBUS CLMBS</a:t>
            </a:r>
          </a:p>
          <a:p>
            <a:pPr marL="285750" lvl="0" indent="-285750" rtl="0" eaLnBrk="1" fontAlgn="b" latinLnBrk="0" hangingPunct="1">
              <a:buFont typeface="Wingdings" panose="05000000000000000000" pitchFamily="2" charset="2"/>
              <a:buChar char="Ø"/>
            </a:pPr>
            <a:r>
              <a:rPr lang="en-US" sz="3600" b="0" i="0" u="none" strike="noStrike" kern="1200">
                <a:solidFill>
                  <a:schemeClr val="tx1"/>
                </a:solidFill>
                <a:effectLst/>
                <a:latin typeface="+mn-lt"/>
                <a:ea typeface="+mn-ea"/>
                <a:cs typeface="+mn-cs"/>
              </a:rPr>
              <a:t>Caveat – Non-releasable geographies created by mathematical functions of releasable geographies do not have the same accuracy as releasable geographies.  IRI discourages the creation of custom aggregate geographies via the subtraction of a smaller releasable geography from a larger releasable geography as the resulting geography may not have sufficient sample to be statistically reliable. </a:t>
            </a:r>
          </a:p>
          <a:p>
            <a:pPr marL="285750" lvl="0" indent="-285750" rtl="0" eaLnBrk="1" fontAlgn="b" latinLnBrk="0" hangingPunct="1">
              <a:buFont typeface="Wingdings" panose="05000000000000000000" pitchFamily="2" charset="2"/>
              <a:buChar char="Ø"/>
            </a:pPr>
            <a:r>
              <a:rPr lang="en-US" sz="3600" b="0" i="0" u="none" strike="noStrike"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lvl="0" indent="-285750" rtl="0" eaLnBrk="1" fontAlgn="b" latinLnBrk="0" hangingPunct="1">
              <a:buFont typeface="Wingdings" panose="05000000000000000000" pitchFamily="2" charset="2"/>
              <a:buChar char="Ø"/>
            </a:pPr>
            <a:r>
              <a:rPr lang="en-US" sz="3600" b="0" i="0" u="none" strike="noStrike" kern="1200">
                <a:solidFill>
                  <a:schemeClr val="tx1"/>
                </a:solidFill>
                <a:effectLst/>
                <a:latin typeface="+mn-lt"/>
                <a:ea typeface="+mn-ea"/>
                <a:cs typeface="+mn-cs"/>
              </a:rPr>
              <a:t>Revised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Some granular geographies were removed.</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Minor county changes were made to Kroger’s existing geographies to account for expansion and to remove counties where the retailer is no longer present.</a:t>
            </a:r>
          </a:p>
          <a:p>
            <a:pPr marL="285750" lvl="0" indent="-285750" rtl="0" eaLnBrk="1" fontAlgn="b" latinLnBrk="0" hangingPunct="1">
              <a:buFont typeface="Wingdings" panose="05000000000000000000" pitchFamily="2" charset="2"/>
              <a:buChar char="Ø"/>
            </a:pPr>
            <a:r>
              <a:rPr lang="en-US" sz="3600" b="0" i="0" u="none" strike="noStrike" kern="1200">
                <a:solidFill>
                  <a:schemeClr val="tx1"/>
                </a:solidFill>
                <a:effectLst/>
                <a:latin typeface="+mn-lt"/>
                <a:ea typeface="+mn-ea"/>
                <a:cs typeface="+mn-cs"/>
              </a:rPr>
              <a:t>Closed and sold stores will continue to be </a:t>
            </a:r>
            <a:r>
              <a:rPr lang="en-US" sz="3600" b="1" i="1" u="none" strike="noStrike" kern="1200">
                <a:solidFill>
                  <a:schemeClr val="tx1"/>
                </a:solidFill>
                <a:effectLst/>
                <a:latin typeface="+mn-lt"/>
                <a:ea typeface="+mn-ea"/>
                <a:cs typeface="+mn-cs"/>
              </a:rPr>
              <a:t>included</a:t>
            </a:r>
            <a:r>
              <a:rPr lang="en-US" sz="3600" b="0" i="0" u="none" strike="noStrike" kern="1200">
                <a:solidFill>
                  <a:schemeClr val="tx1"/>
                </a:solidFill>
                <a:effectLst/>
                <a:latin typeface="+mn-lt"/>
                <a:ea typeface="+mn-ea"/>
                <a:cs typeface="+mn-cs"/>
              </a:rPr>
              <a:t> in the RMA back data.  However, if Kroger no longer has any open stores in a county, it was removed from their RMAs and CRMAs, meaning the only closed and sold stores that are included in their RMA back data are closed and sold stores that were located in counties that still have other open Kroger store(s) present.</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29.0</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Caveat – Non-releasable geographies created by mathematical functions of releasable geographies do not have the same accuracy as releasable geographies.  IRI discourages the creation of custom aggregate geographies via the subtraction of a smaller releasable geography from a larger releasable geography as the resulting geography may not have sufficient sample to be statistically reliable. </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NEW geographies – Kroger has added many new geographies that are more granular extensions of their current geographies.</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Minor county changes were made to Kroger’s existing geographies to account for expansion and remove counties where the retailer is no longer present.</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Closed and sold stores will continue to be </a:t>
            </a:r>
            <a:r>
              <a:rPr lang="en-US" sz="3600" b="1" i="1" u="none" strike="noStrike" kern="1200">
                <a:solidFill>
                  <a:schemeClr val="tx1"/>
                </a:solidFill>
                <a:effectLst/>
                <a:latin typeface="+mn-lt"/>
                <a:ea typeface="+mn-ea"/>
                <a:cs typeface="+mn-cs"/>
              </a:rPr>
              <a:t>included</a:t>
            </a:r>
            <a:r>
              <a:rPr lang="en-US" sz="3600" b="0" i="0" u="none" strike="noStrike" kern="1200">
                <a:solidFill>
                  <a:schemeClr val="tx1"/>
                </a:solidFill>
                <a:effectLst/>
                <a:latin typeface="+mn-lt"/>
                <a:ea typeface="+mn-ea"/>
                <a:cs typeface="+mn-cs"/>
              </a:rPr>
              <a:t> in the RMA back data.  However, if Kroger no longer has any open stores in a county, it was removed from their RMAs and CRMAs, meaning the only closed and sold stores that are included in their RMA back data are closed and sold stores that were located in counties that still have other open Kroger store(s) present.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28.0</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Closed and sold stores will continue to be </a:t>
            </a:r>
            <a:r>
              <a:rPr lang="en-US" sz="3600" b="1" i="1" u="none" strike="noStrike" kern="1200" noProof="0">
                <a:solidFill>
                  <a:schemeClr val="tx1"/>
                </a:solidFill>
                <a:effectLst/>
                <a:latin typeface="+mn-lt"/>
                <a:ea typeface="+mn-ea"/>
                <a:cs typeface="+mn-cs"/>
              </a:rPr>
              <a:t>included</a:t>
            </a:r>
            <a:r>
              <a:rPr lang="en-US" sz="3600" b="0" i="0" u="none" strike="noStrike" kern="1200" noProof="0">
                <a:solidFill>
                  <a:schemeClr val="tx1"/>
                </a:solidFill>
                <a:effectLst/>
                <a:latin typeface="+mn-lt"/>
                <a:ea typeface="+mn-ea"/>
                <a:cs typeface="+mn-cs"/>
              </a:rPr>
              <a:t> in the RMA back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26.0</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Revised reporting structure and NEW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Kroger has requested three new total geographies “without Food 4 Less”.  A Kroger corporate total without Food 4 Less already existed – Kroger Coordinated.  Please note that because of county overlap, the CRMAs will still contain some Food 4 Less stores, because there are other Kroger-owned stores in counties that have Food 4 Less stores.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 Kroger Food 4 Less South has been renamed Kroger Food 4 Less West.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Kroger Louisville has been renamed to Kroger Louisville without Jay C.  A new Kroger Louisville marketing area has been created that combines Kroger Louisville without Jay C and Kroger Jay C.</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The Kroger Ruler RMA has been removed from all aggregates; it is now a stand-alone RMA  Accordingly, the Kroger Jay C/Ruler RMA has been removed.</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The Kroger Southwest aggregate has been removed.</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The Roundy’s Wisconsin lowest level RMAs as well as the Roundy’s </a:t>
            </a:r>
            <a:r>
              <a:rPr lang="en-US" sz="1600" kern="1200" noProof="0" err="1">
                <a:solidFill>
                  <a:schemeClr val="tx1"/>
                </a:solidFill>
                <a:effectLst/>
                <a:latin typeface="+mn-lt"/>
                <a:ea typeface="+mn-ea"/>
                <a:cs typeface="+mn-cs"/>
              </a:rPr>
              <a:t>Copps</a:t>
            </a:r>
            <a:r>
              <a:rPr lang="en-US" sz="1600" kern="1200" noProof="0">
                <a:solidFill>
                  <a:schemeClr val="tx1"/>
                </a:solidFill>
                <a:effectLst/>
                <a:latin typeface="+mn-lt"/>
                <a:ea typeface="+mn-ea"/>
                <a:cs typeface="+mn-cs"/>
              </a:rPr>
              <a:t> and Pick ‘n Save RMAs and CRMAs have been removed.</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The RMA backdata for one King Soopers store that was re-bannered to City Market in early 2017 been moved to the Kroger City Market RMA. </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A single county has been added for Harris Teeter to account for expansion.</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Closed and sold stores will continue to be </a:t>
            </a:r>
            <a:r>
              <a:rPr lang="en-US" sz="3600" b="1" i="1" u="none" strike="noStrike" kern="1200" noProof="0">
                <a:solidFill>
                  <a:schemeClr val="tx1"/>
                </a:solidFill>
                <a:effectLst/>
                <a:latin typeface="+mn-lt"/>
                <a:ea typeface="+mn-ea"/>
                <a:cs typeface="+mn-cs"/>
              </a:rPr>
              <a:t>included</a:t>
            </a:r>
            <a:r>
              <a:rPr lang="en-US" sz="3600" b="0" i="0" u="none" strike="noStrike" kern="1200" noProof="0">
                <a:solidFill>
                  <a:schemeClr val="tx1"/>
                </a:solidFill>
                <a:effectLst/>
                <a:latin typeface="+mn-lt"/>
                <a:ea typeface="+mn-ea"/>
                <a:cs typeface="+mn-cs"/>
              </a:rPr>
              <a:t> in the RMA back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25.0</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Revised reporting structure and NEW geographies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Kroger has removed the Kroger Foods Co marketing area and has redistributed those counties to the Kroger Food 4 Less S marketing area, along with its corresponding aggregate geographies.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The Kroger Jay C, Kroger Ruler, and Kroger Jay C/Ruler RMA only marketing areas were evaluated for CRMA release.  However, these geographies did not pass the necessary release criteria and will continue to be released as RMA only marketing areas.  However, these geographies will receive additional RMA back data.</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RMA back data has been moved to different marketing areas for the following stores/geographies: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RMA back data for three Harris Teeter stores which were re-bannered to Kroger in late 2015 / early 2016 has been moved to the Kroger Nashville RMA.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RMA back data for 12 </a:t>
            </a:r>
            <a:r>
              <a:rPr lang="en-US" sz="1600" kern="1200" noProof="0" err="1">
                <a:solidFill>
                  <a:schemeClr val="tx1"/>
                </a:solidFill>
                <a:effectLst/>
                <a:latin typeface="+mn-lt"/>
                <a:ea typeface="+mn-ea"/>
                <a:cs typeface="+mn-cs"/>
              </a:rPr>
              <a:t>Copps</a:t>
            </a:r>
            <a:r>
              <a:rPr lang="en-US" sz="1600" kern="1200" noProof="0">
                <a:solidFill>
                  <a:schemeClr val="tx1"/>
                </a:solidFill>
                <a:effectLst/>
                <a:latin typeface="+mn-lt"/>
                <a:ea typeface="+mn-ea"/>
                <a:cs typeface="+mn-cs"/>
              </a:rPr>
              <a:t> stores that were re-bannered as Pick N’ Save in 2016 has been moved to the Kroger Roundy’s Pick N’ Save RMA.</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County changes were made to better reflect the retailer’s business, to account for expansion and/or remove counties where the retailer is no longer present.</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The above county changes are reflected in the corresponding aggregate marketing areas.</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Closed and sold stores will continue to be </a:t>
            </a:r>
            <a:r>
              <a:rPr lang="en-US" sz="3600" b="1" i="1" u="none" strike="noStrike" kern="1200" noProof="0">
                <a:solidFill>
                  <a:schemeClr val="tx1"/>
                </a:solidFill>
                <a:effectLst/>
                <a:latin typeface="+mn-lt"/>
                <a:ea typeface="+mn-ea"/>
                <a:cs typeface="+mn-cs"/>
              </a:rPr>
              <a:t>included</a:t>
            </a:r>
            <a:r>
              <a:rPr lang="en-US" sz="3600" b="0" i="0" u="none" strike="noStrike" kern="1200" noProof="0">
                <a:solidFill>
                  <a:schemeClr val="tx1"/>
                </a:solidFill>
                <a:effectLst/>
                <a:latin typeface="+mn-lt"/>
                <a:ea typeface="+mn-ea"/>
                <a:cs typeface="+mn-cs"/>
              </a:rPr>
              <a:t> in the RMA back data. </a:t>
            </a:r>
            <a:endParaRPr lang="en-US" sz="2000" kern="1200" noProof="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49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Kroger (KR) 37.0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Removed some counties from the following geographies:</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n-NO" sz="1600" kern="1200">
                <a:solidFill>
                  <a:schemeClr val="tx1"/>
                </a:solidFill>
                <a:effectLst/>
                <a:latin typeface="+mn-lt"/>
                <a:ea typeface="+mn-ea"/>
                <a:cs typeface="+mn-cs"/>
              </a:rPr>
              <a:t>KR DELTA AO</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n-NO" sz="1600" kern="1200">
                <a:solidFill>
                  <a:schemeClr val="tx1"/>
                </a:solidFill>
                <a:effectLst/>
                <a:latin typeface="+mn-lt"/>
                <a:ea typeface="+mn-ea"/>
                <a:cs typeface="+mn-cs"/>
              </a:rPr>
              <a:t>KR DELTA LTL ROCK</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n-NO" sz="1600" kern="1200">
                <a:solidFill>
                  <a:schemeClr val="tx1"/>
                </a:solidFill>
                <a:effectLst/>
                <a:latin typeface="+mn-lt"/>
                <a:ea typeface="+mn-ea"/>
                <a:cs typeface="+mn-cs"/>
              </a:rPr>
              <a:t>KR K SPR/C MK AO</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Created the following geography:</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KR NORTHERN KY</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b="1" i="1" kern="120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a:solidFill>
                  <a:schemeClr val="tx1"/>
                </a:solidFill>
                <a:effectLst/>
                <a:latin typeface="+mn-lt"/>
                <a:ea typeface="+mn-ea"/>
                <a:cs typeface="+mn-cs"/>
              </a:rPr>
              <a:t>Kroger (KR) 34.03</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NEW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Kroger has 6 new RMA and CRMA aggregates of existing geographies:</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QFC + Fred Meyer w/out Alaska</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Mid-Atlantic + Harris Teeter</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Mariano's + Food 4 Less Midwest</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Ralphs + Food 4 Less West</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Corp minus Food 4 Less Midwest + Roundy's Wisconsin</a:t>
            </a:r>
          </a:p>
          <a:p>
            <a:pPr marL="1219170" marR="0" lvl="2"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Corp minus Food 4 Less Midwest + Roundy's Wisconsin + Harris Teeter</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The Peyton geography has been renamed to KR Corp (excl HT, Roundy’s, Mariano’s, F4L, FM, Ralphs, QFC).  It also was evaluated as a CRMA and is now available for Food and Multi Outlet release.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The Kroger Coordinated geography has been renamed to KR Corp (excl HT, Roundy’s, F4L).</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Minor county changes were made to some Kroger CRMAs to account for expansion and remove counties where the retailer is no longer present.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However, if Kroger no longer has any open stores in a county, it was removed from their RMAs and CRMAs, meaning the only closed stores that are included in their RMA back data are closed stores that were located in counties that still have other open Kroger store(s) present.</a:t>
            </a:r>
            <a:endParaRPr lang="en-US" sz="1600" b="1" i="1" kern="1200" noProof="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1" kern="1200" noProof="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1" kern="1200" noProof="0">
                <a:solidFill>
                  <a:schemeClr val="tx1"/>
                </a:solidFill>
                <a:effectLst/>
                <a:latin typeface="+mn-lt"/>
                <a:ea typeface="+mn-ea"/>
                <a:cs typeface="+mn-cs"/>
              </a:rPr>
              <a:t>Kroger 31.0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NEW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Kroger has 4 new region RMAs and CRMAs (Midwest, Mountain, Southeast, and West), which are aggregates of some of their existing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KR NASHVILLE KNOX and KR NASHVILLE NASH were evaluated for CRMAs and are now available for Food and Multi Outlet release.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Minor county changes were made to some Kroger CRMAs, to account for recent expansion.</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Closed and sold stores will continue to be </a:t>
            </a:r>
            <a:r>
              <a:rPr lang="en-US" sz="1600" b="1" i="1" kern="1200">
                <a:solidFill>
                  <a:schemeClr val="tx1"/>
                </a:solidFill>
                <a:effectLst/>
                <a:latin typeface="+mn-lt"/>
                <a:ea typeface="+mn-ea"/>
                <a:cs typeface="+mn-cs"/>
              </a:rPr>
              <a:t>included</a:t>
            </a:r>
            <a:r>
              <a:rPr lang="en-US" sz="1600" kern="1200">
                <a:solidFill>
                  <a:schemeClr val="tx1"/>
                </a:solidFill>
                <a:effectLst/>
                <a:latin typeface="+mn-lt"/>
                <a:ea typeface="+mn-ea"/>
                <a:cs typeface="+mn-cs"/>
              </a:rPr>
              <a:t> in the RMA back data.  However, if Kroger no longer has any open stores in a county, it was removed from their RMAs and CRMAs, meaning the only closed and sold stores that are included in their RMA back data are closed and sold stores that were located in counties that still have other open Kroger store(s) 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30.0</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a:solidFill>
                  <a:schemeClr val="tx1"/>
                </a:solidFill>
                <a:effectLst/>
                <a:latin typeface="+mn-lt"/>
                <a:ea typeface="+mn-ea"/>
                <a:cs typeface="+mn-cs"/>
              </a:rPr>
              <a:t>Kroger will receive MULO release for 4 competitive marketing areas that are not releasable for the Food outlet.  In order for these geographies to report MULO release, we will have to turn the respective Food outlet on. In ILD, we will place “DO NOT SELECT” on the Standard Descriptions of these geographies in order to restrict access to the competitive marketing areas within this platform.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Geographies Impacted (Food Outlet): KR MID-ATL ROANOK, KR CINCINNATI CIN, KR MID-ATL RICHM, and KR COLUMBUS CLMBS</a:t>
            </a:r>
          </a:p>
          <a:p>
            <a:pPr marL="285750" lvl="0" indent="-285750" rtl="0" eaLnBrk="1" fontAlgn="b" latinLnBrk="0" hangingPunct="1">
              <a:buFont typeface="Wingdings" panose="05000000000000000000" pitchFamily="2" charset="2"/>
              <a:buChar char="Ø"/>
            </a:pPr>
            <a:r>
              <a:rPr lang="en-US" sz="3600" b="0" i="0" u="none" strike="noStrike" kern="1200">
                <a:solidFill>
                  <a:schemeClr val="tx1"/>
                </a:solidFill>
                <a:effectLst/>
                <a:latin typeface="+mn-lt"/>
                <a:ea typeface="+mn-ea"/>
                <a:cs typeface="+mn-cs"/>
              </a:rPr>
              <a:t>Caveat – Non-releasable geographies created by mathematical functions of releasable geographies do not have the same accuracy as releasable geographies.  IRI discourages the creation of custom aggregate geographies via the subtraction of a smaller releasable geography from a larger releasable geography as the resulting geography may not have sufficient sample to be statistically reliable. </a:t>
            </a:r>
          </a:p>
          <a:p>
            <a:pPr marL="285750" lvl="0" indent="-285750" rtl="0" eaLnBrk="1" fontAlgn="b" latinLnBrk="0" hangingPunct="1">
              <a:buFont typeface="Wingdings" panose="05000000000000000000" pitchFamily="2" charset="2"/>
              <a:buChar char="Ø"/>
            </a:pPr>
            <a:r>
              <a:rPr lang="en-US" sz="3600" b="0" i="0" u="none" strike="noStrike"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lvl="0" indent="-285750" rtl="0" eaLnBrk="1" fontAlgn="b" latinLnBrk="0" hangingPunct="1">
              <a:buFont typeface="Wingdings" panose="05000000000000000000" pitchFamily="2" charset="2"/>
              <a:buChar char="Ø"/>
            </a:pPr>
            <a:r>
              <a:rPr lang="en-US" sz="3600" b="0" i="0" u="none" strike="noStrike" kern="1200">
                <a:solidFill>
                  <a:schemeClr val="tx1"/>
                </a:solidFill>
                <a:effectLst/>
                <a:latin typeface="+mn-lt"/>
                <a:ea typeface="+mn-ea"/>
                <a:cs typeface="+mn-cs"/>
              </a:rPr>
              <a:t>Revised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Some granular geographies were removed.</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a:solidFill>
                  <a:schemeClr val="tx1"/>
                </a:solidFill>
                <a:effectLst/>
                <a:latin typeface="+mn-lt"/>
                <a:ea typeface="+mn-ea"/>
                <a:cs typeface="+mn-cs"/>
              </a:rPr>
              <a:t>Minor county changes were made to Kroger’s existing geographies to account for expansion and to remove counties where the retailer is no longer present.</a:t>
            </a:r>
          </a:p>
          <a:p>
            <a:pPr marL="285750" lvl="0" indent="-285750" rtl="0" eaLnBrk="1" fontAlgn="b" latinLnBrk="0" hangingPunct="1">
              <a:buFont typeface="Wingdings" panose="05000000000000000000" pitchFamily="2" charset="2"/>
              <a:buChar char="Ø"/>
            </a:pPr>
            <a:r>
              <a:rPr lang="en-US" sz="3600" b="0" i="0" u="none" strike="noStrike" kern="1200">
                <a:solidFill>
                  <a:schemeClr val="tx1"/>
                </a:solidFill>
                <a:effectLst/>
                <a:latin typeface="+mn-lt"/>
                <a:ea typeface="+mn-ea"/>
                <a:cs typeface="+mn-cs"/>
              </a:rPr>
              <a:t>Closed and sold stores will continue to be </a:t>
            </a:r>
            <a:r>
              <a:rPr lang="en-US" sz="3600" b="1" i="1" u="none" strike="noStrike" kern="1200">
                <a:solidFill>
                  <a:schemeClr val="tx1"/>
                </a:solidFill>
                <a:effectLst/>
                <a:latin typeface="+mn-lt"/>
                <a:ea typeface="+mn-ea"/>
                <a:cs typeface="+mn-cs"/>
              </a:rPr>
              <a:t>included</a:t>
            </a:r>
            <a:r>
              <a:rPr lang="en-US" sz="3600" b="0" i="0" u="none" strike="noStrike" kern="1200">
                <a:solidFill>
                  <a:schemeClr val="tx1"/>
                </a:solidFill>
                <a:effectLst/>
                <a:latin typeface="+mn-lt"/>
                <a:ea typeface="+mn-ea"/>
                <a:cs typeface="+mn-cs"/>
              </a:rPr>
              <a:t> in the RMA back data.  However, if Kroger no longer has any open stores in a county, it was removed from their RMAs and CRMAs, meaning the only closed and sold stores that are included in their RMA back data are closed and sold stores that were located in counties that still have other open Kroger store(s) present.</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29.0</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Caveat – Non-releasable geographies created by mathematical functions of releasable geographies do not have the same accuracy as releasable geographies.  IRI discourages the creation of custom aggregate geographies via the subtraction of a smaller releasable geography from a larger releasable geography as the resulting geography may not have sufficient sample to be statistically reliable. </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NEW geographies – Kroger has added many new geographies that are more granular extensions of their current geographies.</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Minor county changes were made to Kroger’s existing geographies to account for expansion and remove counties where the retailer is no longer present.</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a:solidFill>
                  <a:schemeClr val="tx1"/>
                </a:solidFill>
                <a:effectLst/>
                <a:latin typeface="+mn-lt"/>
                <a:ea typeface="+mn-ea"/>
                <a:cs typeface="+mn-cs"/>
              </a:rPr>
              <a:t>Closed and sold stores will continue to be </a:t>
            </a:r>
            <a:r>
              <a:rPr lang="en-US" sz="3600" b="1" i="1" u="none" strike="noStrike" kern="1200">
                <a:solidFill>
                  <a:schemeClr val="tx1"/>
                </a:solidFill>
                <a:effectLst/>
                <a:latin typeface="+mn-lt"/>
                <a:ea typeface="+mn-ea"/>
                <a:cs typeface="+mn-cs"/>
              </a:rPr>
              <a:t>included</a:t>
            </a:r>
            <a:r>
              <a:rPr lang="en-US" sz="3600" b="0" i="0" u="none" strike="noStrike" kern="1200">
                <a:solidFill>
                  <a:schemeClr val="tx1"/>
                </a:solidFill>
                <a:effectLst/>
                <a:latin typeface="+mn-lt"/>
                <a:ea typeface="+mn-ea"/>
                <a:cs typeface="+mn-cs"/>
              </a:rPr>
              <a:t> in the RMA back data.  However, if Kroger no longer has any open stores in a county, it was removed from their RMAs and CRMAs, meaning the only closed and sold stores that are included in their RMA back data are closed and sold stores that were located in counties that still have other open Kroger store(s) present.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28.0</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Caveat – The population and sample do not differ between lower level geographies and their associated aggregates.  However, what does differ is the geographic construct of the projection.  In the projected aggregates, population stores are represented by the most similar available sample store(s) without the constraint of their lower level geographies. Since the lower levels are not building blocks for their aggregates, the sum of lower levels will not be exactly equal to the aggregate total.</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Closed and sold stores will continue to be </a:t>
            </a:r>
            <a:r>
              <a:rPr lang="en-US" sz="3600" b="1" i="1" u="none" strike="noStrike" kern="1200" noProof="0">
                <a:solidFill>
                  <a:schemeClr val="tx1"/>
                </a:solidFill>
                <a:effectLst/>
                <a:latin typeface="+mn-lt"/>
                <a:ea typeface="+mn-ea"/>
                <a:cs typeface="+mn-cs"/>
              </a:rPr>
              <a:t>included</a:t>
            </a:r>
            <a:r>
              <a:rPr lang="en-US" sz="3600" b="0" i="0" u="none" strike="noStrike" kern="1200" noProof="0">
                <a:solidFill>
                  <a:schemeClr val="tx1"/>
                </a:solidFill>
                <a:effectLst/>
                <a:latin typeface="+mn-lt"/>
                <a:ea typeface="+mn-ea"/>
                <a:cs typeface="+mn-cs"/>
              </a:rPr>
              <a:t> in the RMA back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26.0</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Revised reporting structure and NEW geographies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Kroger has requested three new total geographies “without Food 4 Less”.  A Kroger corporate total without Food 4 Less already existed – Kroger Coordinated.  Please note that because of county overlap, the CRMAs will still contain some Food 4 Less stores, because there are other Kroger-owned stores in counties that have Food 4 Less stores.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 Kroger Food 4 Less South has been renamed Kroger Food 4 Less West.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Kroger Louisville has been renamed to Kroger Louisville without Jay C.  A new Kroger Louisville marketing area has been created that combines Kroger Louisville without Jay C and Kroger Jay C.</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The Kroger Ruler RMA has been removed from all aggregates; it is now a stand-alone RMA  Accordingly, the Kroger Jay C/Ruler RMA has been removed.</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The Kroger Southwest aggregate has been removed.</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The Roundy’s Wisconsin lowest level RMAs as well as the Roundy’s </a:t>
            </a:r>
            <a:r>
              <a:rPr lang="en-US" sz="1600" kern="1200" noProof="0" err="1">
                <a:solidFill>
                  <a:schemeClr val="tx1"/>
                </a:solidFill>
                <a:effectLst/>
                <a:latin typeface="+mn-lt"/>
                <a:ea typeface="+mn-ea"/>
                <a:cs typeface="+mn-cs"/>
              </a:rPr>
              <a:t>Copps</a:t>
            </a:r>
            <a:r>
              <a:rPr lang="en-US" sz="1600" kern="1200" noProof="0">
                <a:solidFill>
                  <a:schemeClr val="tx1"/>
                </a:solidFill>
                <a:effectLst/>
                <a:latin typeface="+mn-lt"/>
                <a:ea typeface="+mn-ea"/>
                <a:cs typeface="+mn-cs"/>
              </a:rPr>
              <a:t> and Pick ‘n Save RMAs and CRMAs have been removed.</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The RMA backdata for one King Soopers store that was re-bannered to City Market in early 2017 been moved to the Kroger City Market RMA. </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A single county has been added for Harris Teeter to account for expansion.</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Closed and sold stores will continue to be </a:t>
            </a:r>
            <a:r>
              <a:rPr lang="en-US" sz="3600" b="1" i="1" u="none" strike="noStrike" kern="1200" noProof="0">
                <a:solidFill>
                  <a:schemeClr val="tx1"/>
                </a:solidFill>
                <a:effectLst/>
                <a:latin typeface="+mn-lt"/>
                <a:ea typeface="+mn-ea"/>
                <a:cs typeface="+mn-cs"/>
              </a:rPr>
              <a:t>included</a:t>
            </a:r>
            <a:r>
              <a:rPr lang="en-US" sz="3600" b="0" i="0" u="none" strike="noStrike" kern="1200" noProof="0">
                <a:solidFill>
                  <a:schemeClr val="tx1"/>
                </a:solidFill>
                <a:effectLst/>
                <a:latin typeface="+mn-lt"/>
                <a:ea typeface="+mn-ea"/>
                <a:cs typeface="+mn-cs"/>
              </a:rPr>
              <a:t> in the RMA back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Kroger 25.0</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Revised reporting structure and NEW geographies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Kroger has removed the Kroger Foods Co marketing area and has redistributed those counties to the Kroger Food 4 Less S marketing area, along with its corresponding aggregate geographies.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The Kroger Jay C, Kroger Ruler, and Kroger Jay C/Ruler RMA only marketing areas were evaluated for CRMA release.  However, these geographies did not pass the necessary release criteria and will continue to be released as RMA only marketing areas.  However, these geographies will receive additional RMA back data.</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RMA back data has been moved to different marketing areas for the following stores/geographies:</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RMA back data for three Harris Teeter stores which were re-bannered to Kroger in late 2015 / early 2016 has been moved to the Kroger Nashville RMA. </a:t>
            </a:r>
          </a:p>
          <a:p>
            <a:pPr marL="609585" marR="0" lvl="1"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kern="1200" noProof="0">
                <a:solidFill>
                  <a:schemeClr val="tx1"/>
                </a:solidFill>
                <a:effectLst/>
                <a:latin typeface="+mn-lt"/>
                <a:ea typeface="+mn-ea"/>
                <a:cs typeface="+mn-cs"/>
              </a:rPr>
              <a:t>RMA back data for 12 </a:t>
            </a:r>
            <a:r>
              <a:rPr lang="en-US" sz="1600" kern="1200" noProof="0" err="1">
                <a:solidFill>
                  <a:schemeClr val="tx1"/>
                </a:solidFill>
                <a:effectLst/>
                <a:latin typeface="+mn-lt"/>
                <a:ea typeface="+mn-ea"/>
                <a:cs typeface="+mn-cs"/>
              </a:rPr>
              <a:t>Copps</a:t>
            </a:r>
            <a:r>
              <a:rPr lang="en-US" sz="1600" kern="1200" noProof="0">
                <a:solidFill>
                  <a:schemeClr val="tx1"/>
                </a:solidFill>
                <a:effectLst/>
                <a:latin typeface="+mn-lt"/>
                <a:ea typeface="+mn-ea"/>
                <a:cs typeface="+mn-cs"/>
              </a:rPr>
              <a:t> stores that were re-bannered as Pick N’ Save in 2016 has been moved to the Kroger Roundy’s Pick N’ Save RMA.</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County changes were made to better reflect the retailer’s business, to account for expansion and/or remove counties where the retailer is no longer present.</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The above county changes are reflected in the corresponding aggregate marketing areas.</a:t>
            </a:r>
          </a:p>
          <a:p>
            <a:pPr marL="285750" marR="0" lvl="0" indent="-285750" algn="l" defTabSz="121917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3600" b="0" i="0" u="none" strike="noStrike" kern="1200" noProof="0">
                <a:solidFill>
                  <a:schemeClr val="tx1"/>
                </a:solidFill>
                <a:effectLst/>
                <a:latin typeface="+mn-lt"/>
                <a:ea typeface="+mn-ea"/>
                <a:cs typeface="+mn-cs"/>
              </a:rPr>
              <a:t>Closed and sold stores will continue to be </a:t>
            </a:r>
            <a:r>
              <a:rPr lang="en-US" sz="3600" b="1" i="1" u="none" strike="noStrike" kern="1200" noProof="0">
                <a:solidFill>
                  <a:schemeClr val="tx1"/>
                </a:solidFill>
                <a:effectLst/>
                <a:latin typeface="+mn-lt"/>
                <a:ea typeface="+mn-ea"/>
                <a:cs typeface="+mn-cs"/>
              </a:rPr>
              <a:t>included</a:t>
            </a:r>
            <a:r>
              <a:rPr lang="en-US" sz="3600" b="0" i="0" u="none" strike="noStrike" kern="1200" noProof="0">
                <a:solidFill>
                  <a:schemeClr val="tx1"/>
                </a:solidFill>
                <a:effectLst/>
                <a:latin typeface="+mn-lt"/>
                <a:ea typeface="+mn-ea"/>
                <a:cs typeface="+mn-cs"/>
              </a:rPr>
              <a:t> in the RMA back data. </a:t>
            </a:r>
            <a:endParaRPr lang="en-US" sz="2000" kern="1200" noProof="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F83D9-D3A0-400E-BC17-0E11C93BCE4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7388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BG Color Can Be Changed)">
    <p:bg>
      <p:bgPr>
        <a:solidFill>
          <a:srgbClr val="000000"/>
        </a:solidFill>
        <a:effectLst/>
      </p:bgPr>
    </p:bg>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53E95047-4AB2-45A3-8B98-7B3AA14EB1B2}"/>
              </a:ext>
            </a:extLst>
          </p:cNvPr>
          <p:cNvSpPr>
            <a:spLocks noGrp="1"/>
          </p:cNvSpPr>
          <p:nvPr>
            <p:ph type="body" sz="quarter" idx="10" hasCustomPrompt="1"/>
          </p:nvPr>
        </p:nvSpPr>
        <p:spPr>
          <a:xfrm>
            <a:off x="457201" y="4569939"/>
            <a:ext cx="6096000" cy="868240"/>
          </a:xfrm>
          <a:prstGeom prst="rect">
            <a:avLst/>
          </a:prstGeom>
        </p:spPr>
        <p:txBody>
          <a:bodyPr>
            <a:noAutofit/>
          </a:bodyPr>
          <a:lstStyle>
            <a:lvl1pPr marL="0" indent="0">
              <a:lnSpc>
                <a:spcPct val="100000"/>
              </a:lnSpc>
              <a:spcAft>
                <a:spcPts val="0"/>
              </a:spcAft>
              <a:buNone/>
              <a:defRPr sz="2625" b="1">
                <a:solidFill>
                  <a:schemeClr val="bg1"/>
                </a:solidFill>
                <a:latin typeface="Roboto Condensed" panose="02000000000000000000" pitchFamily="2" charset="0"/>
                <a:ea typeface="Roboto Condensed" panose="02000000000000000000" pitchFamily="2" charset="0"/>
              </a:defRPr>
            </a:lvl1pPr>
            <a:lvl2pPr marL="0">
              <a:lnSpc>
                <a:spcPct val="100000"/>
              </a:lnSpc>
              <a:buNone/>
              <a:defRPr sz="1838" b="1">
                <a:solidFill>
                  <a:schemeClr val="tx1"/>
                </a:solidFill>
              </a:defRPr>
            </a:lvl2pPr>
          </a:lstStyle>
          <a:p>
            <a:pPr lvl="0"/>
            <a:r>
              <a:rPr lang="en-US" noProof="0"/>
              <a:t>Click to edit Master text styles</a:t>
            </a:r>
          </a:p>
          <a:p>
            <a:pPr lvl="0"/>
            <a:r>
              <a:rPr lang="en-US" noProof="0"/>
              <a:t>Second level</a:t>
            </a:r>
          </a:p>
        </p:txBody>
      </p:sp>
      <p:sp>
        <p:nvSpPr>
          <p:cNvPr id="32" name="Text Placeholder 9">
            <a:extLst>
              <a:ext uri="{FF2B5EF4-FFF2-40B4-BE49-F238E27FC236}">
                <a16:creationId xmlns:a16="http://schemas.microsoft.com/office/drawing/2014/main" id="{BEA0CD5D-9096-4EAD-86E6-CA4766A9E071}"/>
              </a:ext>
            </a:extLst>
          </p:cNvPr>
          <p:cNvSpPr>
            <a:spLocks noGrp="1"/>
          </p:cNvSpPr>
          <p:nvPr>
            <p:ph type="body" sz="quarter" idx="11" hasCustomPrompt="1"/>
          </p:nvPr>
        </p:nvSpPr>
        <p:spPr>
          <a:xfrm>
            <a:off x="457201" y="5727120"/>
            <a:ext cx="6096000" cy="465975"/>
          </a:xfrm>
          <a:prstGeom prst="rect">
            <a:avLst/>
          </a:prstGeom>
        </p:spPr>
        <p:txBody>
          <a:bodyPr>
            <a:noAutofit/>
          </a:bodyPr>
          <a:lstStyle>
            <a:lvl1pPr marL="0" indent="0">
              <a:lnSpc>
                <a:spcPct val="100000"/>
              </a:lnSpc>
              <a:buNone/>
              <a:defRPr sz="1772" b="0" i="0">
                <a:solidFill>
                  <a:schemeClr val="bg1"/>
                </a:solidFill>
                <a:latin typeface="Roboto Condensed" panose="02000000000000000000" pitchFamily="2" charset="0"/>
                <a:ea typeface="Roboto Condensed" panose="02000000000000000000" pitchFamily="2" charset="0"/>
              </a:defRPr>
            </a:lvl1pPr>
          </a:lstStyle>
          <a:p>
            <a:pPr lvl="0"/>
            <a:r>
              <a:rPr lang="en-US" noProof="0"/>
              <a:t>Click to edit Master text styles</a:t>
            </a:r>
          </a:p>
        </p:txBody>
      </p:sp>
      <p:sp>
        <p:nvSpPr>
          <p:cNvPr id="33" name="Title 1">
            <a:extLst>
              <a:ext uri="{FF2B5EF4-FFF2-40B4-BE49-F238E27FC236}">
                <a16:creationId xmlns:a16="http://schemas.microsoft.com/office/drawing/2014/main" id="{0C68A3D1-8D2E-4295-A01A-6721B1353FFD}"/>
              </a:ext>
            </a:extLst>
          </p:cNvPr>
          <p:cNvSpPr>
            <a:spLocks noGrp="1"/>
          </p:cNvSpPr>
          <p:nvPr>
            <p:ph type="ctrTitle" hasCustomPrompt="1"/>
          </p:nvPr>
        </p:nvSpPr>
        <p:spPr>
          <a:xfrm>
            <a:off x="457201" y="2230062"/>
            <a:ext cx="6096000" cy="2143125"/>
          </a:xfrm>
          <a:prstGeom prst="rect">
            <a:avLst/>
          </a:prstGeom>
        </p:spPr>
        <p:txBody>
          <a:bodyPr vert="horz" lIns="0" tIns="0" rIns="0" bIns="0" rtlCol="0" anchor="b" anchorCtr="0">
            <a:noAutofit/>
          </a:bodyPr>
          <a:lstStyle>
            <a:lvl1pPr>
              <a:lnSpc>
                <a:spcPct val="85000"/>
              </a:lnSpc>
              <a:defRPr lang="en-US" sz="5063" b="1" spc="0" baseline="0" dirty="0">
                <a:solidFill>
                  <a:schemeClr val="bg1"/>
                </a:solidFill>
              </a:defRPr>
            </a:lvl1pPr>
          </a:lstStyle>
          <a:p>
            <a:pPr lvl="0">
              <a:lnSpc>
                <a:spcPct val="80000"/>
              </a:lnSpc>
            </a:pPr>
            <a:r>
              <a:rPr lang="en-US" noProof="0"/>
              <a:t>Click to edit Presentation Title</a:t>
            </a:r>
          </a:p>
        </p:txBody>
      </p:sp>
      <p:pic>
        <p:nvPicPr>
          <p:cNvPr id="2" name="Picture 1">
            <a:extLst>
              <a:ext uri="{FF2B5EF4-FFF2-40B4-BE49-F238E27FC236}">
                <a16:creationId xmlns:a16="http://schemas.microsoft.com/office/drawing/2014/main" id="{2AF4B8A3-D8CF-CDAA-749E-8F12291FDBE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48604" t="9481" r="4876" b="4001"/>
          <a:stretch/>
        </p:blipFill>
        <p:spPr>
          <a:xfrm>
            <a:off x="6791474" y="381001"/>
            <a:ext cx="5400526" cy="5562600"/>
          </a:xfrm>
          <a:prstGeom prst="rect">
            <a:avLst/>
          </a:prstGeom>
        </p:spPr>
      </p:pic>
      <p:pic>
        <p:nvPicPr>
          <p:cNvPr id="3" name="Picture 2">
            <a:extLst>
              <a:ext uri="{FF2B5EF4-FFF2-40B4-BE49-F238E27FC236}">
                <a16:creationId xmlns:a16="http://schemas.microsoft.com/office/drawing/2014/main" id="{EABB99C7-92CF-F513-BDD6-ACA7E736F6F9}"/>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7753" t="18872" r="7962" b="17053"/>
          <a:stretch/>
        </p:blipFill>
        <p:spPr>
          <a:xfrm>
            <a:off x="457201" y="252949"/>
            <a:ext cx="2672442" cy="823913"/>
          </a:xfrm>
          <a:prstGeom prst="rect">
            <a:avLst/>
          </a:prstGeom>
        </p:spPr>
      </p:pic>
    </p:spTree>
    <p:extLst>
      <p:ext uri="{BB962C8B-B14F-4D97-AF65-F5344CB8AC3E}">
        <p14:creationId xmlns:p14="http://schemas.microsoft.com/office/powerpoint/2010/main" val="381486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otification">
    <p:bg>
      <p:bgPr>
        <a:solidFill>
          <a:srgbClr val="000000"/>
        </a:solidFill>
        <a:effectLst/>
      </p:bgPr>
    </p:bg>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53E95047-4AB2-45A3-8B98-7B3AA14EB1B2}"/>
              </a:ext>
            </a:extLst>
          </p:cNvPr>
          <p:cNvSpPr>
            <a:spLocks noGrp="1"/>
          </p:cNvSpPr>
          <p:nvPr>
            <p:ph type="body" sz="quarter" idx="10" hasCustomPrompt="1"/>
          </p:nvPr>
        </p:nvSpPr>
        <p:spPr>
          <a:xfrm>
            <a:off x="217715" y="3032340"/>
            <a:ext cx="11756571" cy="3429000"/>
          </a:xfrm>
          <a:prstGeom prst="rect">
            <a:avLst/>
          </a:prstGeom>
        </p:spPr>
        <p:txBody>
          <a:bodyPr>
            <a:noAutofit/>
          </a:bodyPr>
          <a:lstStyle>
            <a:lvl1pPr marL="0" indent="0">
              <a:lnSpc>
                <a:spcPct val="100000"/>
              </a:lnSpc>
              <a:spcAft>
                <a:spcPts val="0"/>
              </a:spcAft>
              <a:buNone/>
              <a:defRPr sz="2625" b="0">
                <a:solidFill>
                  <a:schemeClr val="bg1"/>
                </a:solidFill>
                <a:latin typeface="Roboto Condensed" panose="02000000000000000000" pitchFamily="2" charset="0"/>
                <a:ea typeface="Roboto Condensed" panose="02000000000000000000" pitchFamily="2" charset="0"/>
              </a:defRPr>
            </a:lvl1pPr>
            <a:lvl2pPr marL="0">
              <a:lnSpc>
                <a:spcPct val="100000"/>
              </a:lnSpc>
              <a:buNone/>
              <a:defRPr sz="1838" b="1">
                <a:solidFill>
                  <a:schemeClr val="tx1"/>
                </a:solidFill>
              </a:defRPr>
            </a:lvl2pPr>
          </a:lstStyle>
          <a:p>
            <a:pPr lvl="0"/>
            <a:r>
              <a:rPr lang="en-US" noProof="0"/>
              <a:t>Click to edit Master text styles</a:t>
            </a:r>
          </a:p>
          <a:p>
            <a:pPr lvl="0"/>
            <a:r>
              <a:rPr lang="en-US" noProof="0"/>
              <a:t>Second level</a:t>
            </a:r>
          </a:p>
        </p:txBody>
      </p:sp>
      <p:sp>
        <p:nvSpPr>
          <p:cNvPr id="33" name="Title 1">
            <a:extLst>
              <a:ext uri="{FF2B5EF4-FFF2-40B4-BE49-F238E27FC236}">
                <a16:creationId xmlns:a16="http://schemas.microsoft.com/office/drawing/2014/main" id="{0C68A3D1-8D2E-4295-A01A-6721B1353FFD}"/>
              </a:ext>
            </a:extLst>
          </p:cNvPr>
          <p:cNvSpPr>
            <a:spLocks noGrp="1"/>
          </p:cNvSpPr>
          <p:nvPr>
            <p:ph type="ctrTitle" hasCustomPrompt="1"/>
          </p:nvPr>
        </p:nvSpPr>
        <p:spPr>
          <a:xfrm>
            <a:off x="217715" y="1371600"/>
            <a:ext cx="11756571" cy="1285875"/>
          </a:xfrm>
          <a:prstGeom prst="rect">
            <a:avLst/>
          </a:prstGeom>
        </p:spPr>
        <p:txBody>
          <a:bodyPr vert="horz" lIns="0" tIns="0" rIns="0" bIns="0" rtlCol="0" anchor="ctr" anchorCtr="0">
            <a:noAutofit/>
          </a:bodyPr>
          <a:lstStyle>
            <a:lvl1pPr>
              <a:lnSpc>
                <a:spcPct val="85000"/>
              </a:lnSpc>
              <a:defRPr lang="en-US" sz="3375" b="1" spc="0" baseline="0" dirty="0">
                <a:solidFill>
                  <a:schemeClr val="bg1"/>
                </a:solidFill>
              </a:defRPr>
            </a:lvl1pPr>
          </a:lstStyle>
          <a:p>
            <a:pPr lvl="0">
              <a:lnSpc>
                <a:spcPct val="80000"/>
              </a:lnSpc>
            </a:pPr>
            <a:r>
              <a:rPr lang="en-US" noProof="0"/>
              <a:t>Click to edit Presentation Title</a:t>
            </a:r>
          </a:p>
        </p:txBody>
      </p:sp>
      <p:pic>
        <p:nvPicPr>
          <p:cNvPr id="3" name="Picture 2">
            <a:extLst>
              <a:ext uri="{FF2B5EF4-FFF2-40B4-BE49-F238E27FC236}">
                <a16:creationId xmlns:a16="http://schemas.microsoft.com/office/drawing/2014/main" id="{EABB99C7-92CF-F513-BDD6-ACA7E736F6F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7753" t="18872" r="7962" b="17053"/>
          <a:stretch/>
        </p:blipFill>
        <p:spPr>
          <a:xfrm>
            <a:off x="217714" y="252949"/>
            <a:ext cx="2085432" cy="642938"/>
          </a:xfrm>
          <a:prstGeom prst="rect">
            <a:avLst/>
          </a:prstGeom>
        </p:spPr>
      </p:pic>
      <p:sp>
        <p:nvSpPr>
          <p:cNvPr id="4" name="TextBox 3">
            <a:extLst>
              <a:ext uri="{FF2B5EF4-FFF2-40B4-BE49-F238E27FC236}">
                <a16:creationId xmlns:a16="http://schemas.microsoft.com/office/drawing/2014/main" id="{63E312F1-BE49-470F-1ED5-15A7E6D28DD2}"/>
              </a:ext>
            </a:extLst>
          </p:cNvPr>
          <p:cNvSpPr txBox="1"/>
          <p:nvPr userDrawn="1"/>
        </p:nvSpPr>
        <p:spPr bwMode="gray">
          <a:xfrm>
            <a:off x="7315200" y="6525353"/>
            <a:ext cx="4354286" cy="236668"/>
          </a:xfrm>
          <a:prstGeom prst="rect">
            <a:avLst/>
          </a:prstGeom>
          <a:noFill/>
        </p:spPr>
        <p:txBody>
          <a:bodyPr wrap="square" lIns="0" rtlCol="0" anchor="ctr">
            <a:spAutoFit/>
          </a:bodyPr>
          <a:lstStyle/>
          <a:p>
            <a:pPr algn="r"/>
            <a:r>
              <a:rPr lang="en-US" sz="938">
                <a:solidFill>
                  <a:schemeClr val="bg1"/>
                </a:solidFill>
                <a:latin typeface="Roboto Condensed" panose="02000000000000000000" pitchFamily="2" charset="0"/>
                <a:ea typeface="Roboto Condensed" panose="02000000000000000000" pitchFamily="2" charset="0"/>
                <a:cs typeface="Arial" panose="020B0604020202020204" pitchFamily="34" charset="0"/>
              </a:rPr>
              <a:t>© 2023 </a:t>
            </a:r>
            <a:r>
              <a:rPr lang="en-US" sz="938" err="1">
                <a:solidFill>
                  <a:schemeClr val="bg1"/>
                </a:solidFill>
                <a:latin typeface="Roboto Condensed" panose="02000000000000000000" pitchFamily="2" charset="0"/>
                <a:ea typeface="Roboto Condensed" panose="02000000000000000000" pitchFamily="2" charset="0"/>
                <a:cs typeface="Arial" panose="020B0604020202020204" pitchFamily="34" charset="0"/>
              </a:rPr>
              <a:t>Circana</a:t>
            </a:r>
            <a:r>
              <a:rPr lang="en-US" sz="938">
                <a:solidFill>
                  <a:schemeClr val="bg1"/>
                </a:solidFill>
                <a:latin typeface="Roboto Condensed" panose="02000000000000000000" pitchFamily="2" charset="0"/>
                <a:ea typeface="Roboto Condensed" panose="02000000000000000000" pitchFamily="2" charset="0"/>
                <a:cs typeface="Arial" panose="020B0604020202020204" pitchFamily="34" charset="0"/>
              </a:rPr>
              <a:t>, Inc. and </a:t>
            </a:r>
            <a:r>
              <a:rPr lang="en-US" sz="938" err="1">
                <a:solidFill>
                  <a:schemeClr val="bg1"/>
                </a:solidFill>
                <a:latin typeface="Roboto Condensed" panose="02000000000000000000" pitchFamily="2" charset="0"/>
                <a:ea typeface="Roboto Condensed" panose="02000000000000000000" pitchFamily="2" charset="0"/>
                <a:cs typeface="Arial" panose="020B0604020202020204" pitchFamily="34" charset="0"/>
              </a:rPr>
              <a:t>Circana</a:t>
            </a:r>
            <a:r>
              <a:rPr lang="en-US" sz="938">
                <a:solidFill>
                  <a:schemeClr val="bg1"/>
                </a:solidFill>
                <a:latin typeface="Roboto Condensed" panose="02000000000000000000" pitchFamily="2" charset="0"/>
                <a:ea typeface="Roboto Condensed" panose="02000000000000000000" pitchFamily="2" charset="0"/>
                <a:cs typeface="Arial" panose="020B0604020202020204" pitchFamily="34" charset="0"/>
              </a:rPr>
              <a:t> Group, L.P. | Confidential and Proprietary.</a:t>
            </a:r>
          </a:p>
        </p:txBody>
      </p:sp>
      <p:sp>
        <p:nvSpPr>
          <p:cNvPr id="5" name="Slide Number Placeholder 5">
            <a:extLst>
              <a:ext uri="{FF2B5EF4-FFF2-40B4-BE49-F238E27FC236}">
                <a16:creationId xmlns:a16="http://schemas.microsoft.com/office/drawing/2014/main" id="{2FDB96AE-5903-F47B-5ED1-059569BCFFCC}"/>
              </a:ext>
            </a:extLst>
          </p:cNvPr>
          <p:cNvSpPr txBox="1">
            <a:spLocks/>
          </p:cNvSpPr>
          <p:nvPr userDrawn="1"/>
        </p:nvSpPr>
        <p:spPr bwMode="gray">
          <a:xfrm>
            <a:off x="11321144" y="6472238"/>
            <a:ext cx="653143" cy="342900"/>
          </a:xfrm>
          <a:prstGeom prst="rect">
            <a:avLst/>
          </a:prstGeom>
        </p:spPr>
        <p:txBody>
          <a:bodyPr anchor="ctr"/>
          <a:lstStyle>
            <a:lvl1pPr algn="r">
              <a:defRPr>
                <a:solidFill>
                  <a:schemeClr val="tx1"/>
                </a:solidFill>
              </a:defRPr>
            </a:lvl1pPr>
          </a:lstStyle>
          <a:p>
            <a:pPr marL="0" marR="0" lvl="0" indent="0" algn="r" defTabSz="870839" rtl="0" eaLnBrk="1" fontAlgn="auto" latinLnBrk="0" hangingPunct="1">
              <a:lnSpc>
                <a:spcPct val="100000"/>
              </a:lnSpc>
              <a:spcBef>
                <a:spcPts val="0"/>
              </a:spcBef>
              <a:spcAft>
                <a:spcPts val="0"/>
              </a:spcAft>
              <a:buClrTx/>
              <a:buSzTx/>
              <a:buFontTx/>
              <a:buNone/>
              <a:tabLst/>
              <a:defRPr/>
            </a:pPr>
            <a:fld id="{608A646B-FACF-4B82-BDFC-72A0DF7DA70D}" type="slidenum">
              <a:rPr kumimoji="0" lang="en-US" sz="1125" b="1" i="0" u="none" strike="noStrike" kern="1200" cap="none" spc="0" normalizeH="0" baseline="0" noProof="0" smtClean="0">
                <a:ln>
                  <a:noFill/>
                </a:ln>
                <a:solidFill>
                  <a:schemeClr val="bg1"/>
                </a:solidFill>
                <a:effectLst/>
                <a:uLnTx/>
                <a:uFillTx/>
                <a:latin typeface="Roboto Condensed" panose="02000000000000000000" pitchFamily="2" charset="0"/>
                <a:ea typeface="Roboto Condensed" panose="02000000000000000000" pitchFamily="2" charset="0"/>
                <a:cs typeface="Arial" panose="020B0604020202020204" pitchFamily="34" charset="0"/>
              </a:rPr>
              <a:pPr marL="0" marR="0" lvl="0" indent="0" algn="r" defTabSz="870839" rtl="0" eaLnBrk="1" fontAlgn="auto" latinLnBrk="0" hangingPunct="1">
                <a:lnSpc>
                  <a:spcPct val="100000"/>
                </a:lnSpc>
                <a:spcBef>
                  <a:spcPts val="0"/>
                </a:spcBef>
                <a:spcAft>
                  <a:spcPts val="0"/>
                </a:spcAft>
                <a:buClrTx/>
                <a:buSzTx/>
                <a:buFontTx/>
                <a:buNone/>
                <a:tabLst/>
                <a:defRPr/>
              </a:pPr>
              <a:t>‹#›</a:t>
            </a:fld>
            <a:endParaRPr kumimoji="0" lang="en-US" sz="1125" b="1" i="0" u="none" strike="noStrike" kern="120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93438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000000"/>
        </a:solidFill>
        <a:effectLst/>
      </p:bgPr>
    </p:bg>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53E95047-4AB2-45A3-8B98-7B3AA14EB1B2}"/>
              </a:ext>
            </a:extLst>
          </p:cNvPr>
          <p:cNvSpPr>
            <a:spLocks noGrp="1"/>
          </p:cNvSpPr>
          <p:nvPr>
            <p:ph type="body" sz="quarter" idx="10" hasCustomPrompt="1"/>
          </p:nvPr>
        </p:nvSpPr>
        <p:spPr>
          <a:xfrm>
            <a:off x="457201" y="4569940"/>
            <a:ext cx="6096000" cy="620739"/>
          </a:xfrm>
          <a:prstGeom prst="rect">
            <a:avLst/>
          </a:prstGeom>
        </p:spPr>
        <p:txBody>
          <a:bodyPr>
            <a:noAutofit/>
          </a:bodyPr>
          <a:lstStyle>
            <a:lvl1pPr marL="0" indent="0">
              <a:lnSpc>
                <a:spcPct val="100000"/>
              </a:lnSpc>
              <a:spcAft>
                <a:spcPts val="0"/>
              </a:spcAft>
              <a:buNone/>
              <a:defRPr sz="1969" b="0">
                <a:solidFill>
                  <a:schemeClr val="bg1"/>
                </a:solidFill>
                <a:latin typeface="Roboto Condensed" panose="02000000000000000000" pitchFamily="2" charset="0"/>
                <a:ea typeface="Roboto Condensed" panose="02000000000000000000" pitchFamily="2" charset="0"/>
              </a:defRPr>
            </a:lvl1pPr>
            <a:lvl2pPr marL="0">
              <a:lnSpc>
                <a:spcPct val="100000"/>
              </a:lnSpc>
              <a:buNone/>
              <a:defRPr sz="1838" b="1">
                <a:solidFill>
                  <a:schemeClr val="tx1"/>
                </a:solidFill>
              </a:defRPr>
            </a:lvl2pPr>
          </a:lstStyle>
          <a:p>
            <a:pPr lvl="0"/>
            <a:r>
              <a:rPr lang="en-US" noProof="0"/>
              <a:t>Click to edit Master text styles</a:t>
            </a:r>
          </a:p>
          <a:p>
            <a:pPr lvl="0"/>
            <a:r>
              <a:rPr lang="en-US" noProof="0"/>
              <a:t>Second level</a:t>
            </a:r>
          </a:p>
        </p:txBody>
      </p:sp>
      <p:sp>
        <p:nvSpPr>
          <p:cNvPr id="33" name="Title 1">
            <a:extLst>
              <a:ext uri="{FF2B5EF4-FFF2-40B4-BE49-F238E27FC236}">
                <a16:creationId xmlns:a16="http://schemas.microsoft.com/office/drawing/2014/main" id="{0C68A3D1-8D2E-4295-A01A-6721B1353FFD}"/>
              </a:ext>
            </a:extLst>
          </p:cNvPr>
          <p:cNvSpPr>
            <a:spLocks noGrp="1"/>
          </p:cNvSpPr>
          <p:nvPr>
            <p:ph type="ctrTitle" hasCustomPrompt="1"/>
          </p:nvPr>
        </p:nvSpPr>
        <p:spPr>
          <a:xfrm>
            <a:off x="457201" y="1375172"/>
            <a:ext cx="6019799" cy="3000375"/>
          </a:xfrm>
          <a:prstGeom prst="rect">
            <a:avLst/>
          </a:prstGeom>
        </p:spPr>
        <p:txBody>
          <a:bodyPr vert="horz" lIns="0" tIns="0" rIns="0" bIns="0" rtlCol="0" anchor="b" anchorCtr="0">
            <a:noAutofit/>
          </a:bodyPr>
          <a:lstStyle>
            <a:lvl1pPr>
              <a:lnSpc>
                <a:spcPct val="85000"/>
              </a:lnSpc>
              <a:defRPr lang="en-US" sz="6750" b="1" spc="0" baseline="0" dirty="0">
                <a:solidFill>
                  <a:schemeClr val="bg1"/>
                </a:solidFill>
              </a:defRPr>
            </a:lvl1pPr>
          </a:lstStyle>
          <a:p>
            <a:pPr lvl="0">
              <a:lnSpc>
                <a:spcPct val="80000"/>
              </a:lnSpc>
            </a:pPr>
            <a:r>
              <a:rPr lang="en-US" noProof="0"/>
              <a:t>Click to edit Section Title</a:t>
            </a:r>
          </a:p>
        </p:txBody>
      </p:sp>
      <p:sp>
        <p:nvSpPr>
          <p:cNvPr id="4" name="TextBox 3">
            <a:extLst>
              <a:ext uri="{FF2B5EF4-FFF2-40B4-BE49-F238E27FC236}">
                <a16:creationId xmlns:a16="http://schemas.microsoft.com/office/drawing/2014/main" id="{63E312F1-BE49-470F-1ED5-15A7E6D28DD2}"/>
              </a:ext>
            </a:extLst>
          </p:cNvPr>
          <p:cNvSpPr txBox="1"/>
          <p:nvPr userDrawn="1"/>
        </p:nvSpPr>
        <p:spPr bwMode="gray">
          <a:xfrm>
            <a:off x="7315200" y="6525353"/>
            <a:ext cx="4354286" cy="236668"/>
          </a:xfrm>
          <a:prstGeom prst="rect">
            <a:avLst/>
          </a:prstGeom>
          <a:noFill/>
        </p:spPr>
        <p:txBody>
          <a:bodyPr wrap="square" lIns="0" rtlCol="0" anchor="ctr">
            <a:spAutoFit/>
          </a:bodyPr>
          <a:lstStyle/>
          <a:p>
            <a:pPr algn="r"/>
            <a:r>
              <a:rPr lang="en-US" sz="938">
                <a:solidFill>
                  <a:schemeClr val="bg1"/>
                </a:solidFill>
                <a:latin typeface="Roboto Condensed" panose="02000000000000000000" pitchFamily="2" charset="0"/>
                <a:ea typeface="Roboto Condensed" panose="02000000000000000000" pitchFamily="2" charset="0"/>
                <a:cs typeface="Arial" panose="020B0604020202020204" pitchFamily="34" charset="0"/>
              </a:rPr>
              <a:t>© 2023 </a:t>
            </a:r>
            <a:r>
              <a:rPr lang="en-US" sz="938" err="1">
                <a:solidFill>
                  <a:schemeClr val="bg1"/>
                </a:solidFill>
                <a:latin typeface="Roboto Condensed" panose="02000000000000000000" pitchFamily="2" charset="0"/>
                <a:ea typeface="Roboto Condensed" panose="02000000000000000000" pitchFamily="2" charset="0"/>
                <a:cs typeface="Arial" panose="020B0604020202020204" pitchFamily="34" charset="0"/>
              </a:rPr>
              <a:t>Circana</a:t>
            </a:r>
            <a:r>
              <a:rPr lang="en-US" sz="938">
                <a:solidFill>
                  <a:schemeClr val="bg1"/>
                </a:solidFill>
                <a:latin typeface="Roboto Condensed" panose="02000000000000000000" pitchFamily="2" charset="0"/>
                <a:ea typeface="Roboto Condensed" panose="02000000000000000000" pitchFamily="2" charset="0"/>
                <a:cs typeface="Arial" panose="020B0604020202020204" pitchFamily="34" charset="0"/>
              </a:rPr>
              <a:t>, Inc. and </a:t>
            </a:r>
            <a:r>
              <a:rPr lang="en-US" sz="938" err="1">
                <a:solidFill>
                  <a:schemeClr val="bg1"/>
                </a:solidFill>
                <a:latin typeface="Roboto Condensed" panose="02000000000000000000" pitchFamily="2" charset="0"/>
                <a:ea typeface="Roboto Condensed" panose="02000000000000000000" pitchFamily="2" charset="0"/>
                <a:cs typeface="Arial" panose="020B0604020202020204" pitchFamily="34" charset="0"/>
              </a:rPr>
              <a:t>Circana</a:t>
            </a:r>
            <a:r>
              <a:rPr lang="en-US" sz="938">
                <a:solidFill>
                  <a:schemeClr val="bg1"/>
                </a:solidFill>
                <a:latin typeface="Roboto Condensed" panose="02000000000000000000" pitchFamily="2" charset="0"/>
                <a:ea typeface="Roboto Condensed" panose="02000000000000000000" pitchFamily="2" charset="0"/>
                <a:cs typeface="Arial" panose="020B0604020202020204" pitchFamily="34" charset="0"/>
              </a:rPr>
              <a:t> Group, L.P. | Confidential and Proprietary.</a:t>
            </a:r>
          </a:p>
        </p:txBody>
      </p:sp>
      <p:sp>
        <p:nvSpPr>
          <p:cNvPr id="5" name="Slide Number Placeholder 5">
            <a:extLst>
              <a:ext uri="{FF2B5EF4-FFF2-40B4-BE49-F238E27FC236}">
                <a16:creationId xmlns:a16="http://schemas.microsoft.com/office/drawing/2014/main" id="{2FDB96AE-5903-F47B-5ED1-059569BCFFCC}"/>
              </a:ext>
            </a:extLst>
          </p:cNvPr>
          <p:cNvSpPr txBox="1">
            <a:spLocks/>
          </p:cNvSpPr>
          <p:nvPr userDrawn="1"/>
        </p:nvSpPr>
        <p:spPr bwMode="gray">
          <a:xfrm>
            <a:off x="11321144" y="6472238"/>
            <a:ext cx="653143" cy="342900"/>
          </a:xfrm>
          <a:prstGeom prst="rect">
            <a:avLst/>
          </a:prstGeom>
        </p:spPr>
        <p:txBody>
          <a:bodyPr anchor="ctr"/>
          <a:lstStyle>
            <a:lvl1pPr algn="r">
              <a:defRPr>
                <a:solidFill>
                  <a:schemeClr val="tx1"/>
                </a:solidFill>
              </a:defRPr>
            </a:lvl1pPr>
          </a:lstStyle>
          <a:p>
            <a:pPr marL="0" marR="0" lvl="0" indent="0" algn="r" defTabSz="870839" rtl="0" eaLnBrk="1" fontAlgn="auto" latinLnBrk="0" hangingPunct="1">
              <a:lnSpc>
                <a:spcPct val="100000"/>
              </a:lnSpc>
              <a:spcBef>
                <a:spcPts val="0"/>
              </a:spcBef>
              <a:spcAft>
                <a:spcPts val="0"/>
              </a:spcAft>
              <a:buClrTx/>
              <a:buSzTx/>
              <a:buFontTx/>
              <a:buNone/>
              <a:tabLst/>
              <a:defRPr/>
            </a:pPr>
            <a:fld id="{608A646B-FACF-4B82-BDFC-72A0DF7DA70D}" type="slidenum">
              <a:rPr kumimoji="0" lang="en-US" sz="1125" b="1" i="0" u="none" strike="noStrike" kern="1200" cap="none" spc="0" normalizeH="0" baseline="0" noProof="0" smtClean="0">
                <a:ln>
                  <a:noFill/>
                </a:ln>
                <a:solidFill>
                  <a:schemeClr val="bg1"/>
                </a:solidFill>
                <a:effectLst/>
                <a:uLnTx/>
                <a:uFillTx/>
                <a:latin typeface="Roboto Condensed" panose="02000000000000000000" pitchFamily="2" charset="0"/>
                <a:ea typeface="Roboto Condensed" panose="02000000000000000000" pitchFamily="2" charset="0"/>
                <a:cs typeface="Arial" panose="020B0604020202020204" pitchFamily="34" charset="0"/>
              </a:rPr>
              <a:pPr marL="0" marR="0" lvl="0" indent="0" algn="r" defTabSz="870839" rtl="0" eaLnBrk="1" fontAlgn="auto" latinLnBrk="0" hangingPunct="1">
                <a:lnSpc>
                  <a:spcPct val="100000"/>
                </a:lnSpc>
                <a:spcBef>
                  <a:spcPts val="0"/>
                </a:spcBef>
                <a:spcAft>
                  <a:spcPts val="0"/>
                </a:spcAft>
                <a:buClrTx/>
                <a:buSzTx/>
                <a:buFontTx/>
                <a:buNone/>
                <a:tabLst/>
                <a:defRPr/>
              </a:pPr>
              <a:t>‹#›</a:t>
            </a:fld>
            <a:endParaRPr kumimoji="0" lang="en-US" sz="1125" b="1" i="0" u="none" strike="noStrike" kern="120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cs typeface="Arial" panose="020B0604020202020204" pitchFamily="34" charset="0"/>
            </a:endParaRPr>
          </a:p>
        </p:txBody>
      </p:sp>
      <p:pic>
        <p:nvPicPr>
          <p:cNvPr id="6" name="Picture 5" descr="A ferris wheel with colorful lights&#10;&#10;Description automatically generated with low confidence">
            <a:extLst>
              <a:ext uri="{FF2B5EF4-FFF2-40B4-BE49-F238E27FC236}">
                <a16:creationId xmlns:a16="http://schemas.microsoft.com/office/drawing/2014/main" id="{52B41421-BF34-8C06-332B-8B7573C4EAA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056" t="24306"/>
          <a:stretch/>
        </p:blipFill>
        <p:spPr>
          <a:xfrm>
            <a:off x="6622841" y="2183434"/>
            <a:ext cx="5111958" cy="3929063"/>
          </a:xfrm>
          <a:prstGeom prst="rect">
            <a:avLst/>
          </a:prstGeom>
        </p:spPr>
      </p:pic>
    </p:spTree>
    <p:extLst>
      <p:ext uri="{BB962C8B-B14F-4D97-AF65-F5344CB8AC3E}">
        <p14:creationId xmlns:p14="http://schemas.microsoft.com/office/powerpoint/2010/main" val="304703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7714" y="0"/>
            <a:ext cx="10885714" cy="642938"/>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DA0F4246-94F0-4BD9-AEC9-05295B4F02BE}"/>
              </a:ext>
            </a:extLst>
          </p:cNvPr>
          <p:cNvSpPr>
            <a:spLocks noGrp="1"/>
          </p:cNvSpPr>
          <p:nvPr>
            <p:ph type="body" sz="quarter" idx="12" hasCustomPrompt="1"/>
          </p:nvPr>
        </p:nvSpPr>
        <p:spPr>
          <a:xfrm>
            <a:off x="11103429" y="0"/>
            <a:ext cx="870857" cy="642938"/>
          </a:xfrm>
          <a:prstGeom prst="rect">
            <a:avLst/>
          </a:prstGeom>
        </p:spPr>
        <p:txBody>
          <a:bodyPr vert="horz" lIns="0" tIns="0" rIns="0" bIns="0" rtlCol="0" anchor="b" anchorCtr="0">
            <a:noAutofit/>
          </a:bodyPr>
          <a:lstStyle>
            <a:lvl1pPr algn="r">
              <a:defRPr lang="en-US" sz="1875" dirty="0">
                <a:solidFill>
                  <a:srgbClr val="FF9971"/>
                </a:solidFill>
                <a:latin typeface="Poppins" panose="00000500000000000000" pitchFamily="2" charset="0"/>
                <a:ea typeface="+mj-ea"/>
                <a:cs typeface="Poppins" panose="00000500000000000000" pitchFamily="2" charset="0"/>
              </a:defRPr>
            </a:lvl1pPr>
          </a:lstStyle>
          <a:p>
            <a:pPr lvl="0">
              <a:spcBef>
                <a:spcPct val="0"/>
              </a:spcBef>
              <a:buNone/>
            </a:pPr>
            <a:r>
              <a:rPr lang="en-US"/>
              <a:t>37.0</a:t>
            </a:r>
          </a:p>
        </p:txBody>
      </p:sp>
    </p:spTree>
    <p:extLst>
      <p:ext uri="{BB962C8B-B14F-4D97-AF65-F5344CB8AC3E}">
        <p14:creationId xmlns:p14="http://schemas.microsoft.com/office/powerpoint/2010/main" val="289722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7714" y="0"/>
            <a:ext cx="10885714" cy="642938"/>
          </a:xfrm>
          <a:prstGeom prst="rect">
            <a:avLst/>
          </a:prstGeom>
        </p:spPr>
        <p:txBody>
          <a:bodyPr vert="horz" lIns="0" tIns="0" rIns="0" bIns="0" rtlCol="0" anchor="b" anchorCtr="0">
            <a:noAutofit/>
          </a:bodyPr>
          <a:lstStyle>
            <a:lvl1pPr>
              <a:defRPr>
                <a:solidFill>
                  <a:srgbClr val="4E106F"/>
                </a:solidFill>
                <a:latin typeface="Poppins" panose="00000500000000000000" pitchFamily="2" charset="0"/>
                <a:cs typeface="Poppins" panose="00000500000000000000" pitchFamily="2" charset="0"/>
              </a:defRPr>
            </a:lvl1pPr>
          </a:lstStyle>
          <a:p>
            <a:r>
              <a:rPr lang="en-US"/>
              <a:t>Click to edit Master title style</a:t>
            </a:r>
          </a:p>
        </p:txBody>
      </p:sp>
      <p:sp>
        <p:nvSpPr>
          <p:cNvPr id="7" name="Text Placeholder 3"/>
          <p:cNvSpPr>
            <a:spLocks noGrp="1"/>
          </p:cNvSpPr>
          <p:nvPr>
            <p:ph type="body" sz="quarter" idx="11"/>
          </p:nvPr>
        </p:nvSpPr>
        <p:spPr>
          <a:xfrm>
            <a:off x="217715" y="685800"/>
            <a:ext cx="11756571" cy="228600"/>
          </a:xfrm>
          <a:prstGeom prst="rect">
            <a:avLst/>
          </a:prstGeom>
        </p:spPr>
        <p:txBody>
          <a:bodyPr lIns="0" tIns="0" anchor="ctr"/>
          <a:lstStyle>
            <a:lvl1pPr marL="0" indent="0">
              <a:buFontTx/>
              <a:buNone/>
              <a:defRPr sz="1500" b="0">
                <a:solidFill>
                  <a:srgbClr val="4E106F"/>
                </a:solidFill>
                <a:latin typeface="Poppins" panose="00000500000000000000" pitchFamily="2" charset="0"/>
                <a:cs typeface="Poppins" panose="00000500000000000000" pitchFamily="2" charset="0"/>
              </a:defRPr>
            </a:lvl1pPr>
            <a:lvl2pPr>
              <a:defRPr sz="1777"/>
            </a:lvl2pPr>
            <a:lvl3pPr>
              <a:defRPr sz="1777"/>
            </a:lvl3pPr>
            <a:lvl4pPr>
              <a:defRPr sz="1777"/>
            </a:lvl4pPr>
            <a:lvl5pPr>
              <a:defRPr sz="1777"/>
            </a:lvl5pPr>
          </a:lstStyle>
          <a:p>
            <a:pPr lvl="0"/>
            <a:r>
              <a:rPr lang="en-US"/>
              <a:t>Click to edit Master text styles</a:t>
            </a:r>
          </a:p>
        </p:txBody>
      </p:sp>
      <p:sp>
        <p:nvSpPr>
          <p:cNvPr id="3" name="Text Placeholder 2">
            <a:extLst>
              <a:ext uri="{FF2B5EF4-FFF2-40B4-BE49-F238E27FC236}">
                <a16:creationId xmlns:a16="http://schemas.microsoft.com/office/drawing/2014/main" id="{CA883FC4-4885-410A-B760-2D1D4FE65ACD}"/>
              </a:ext>
            </a:extLst>
          </p:cNvPr>
          <p:cNvSpPr>
            <a:spLocks noGrp="1"/>
          </p:cNvSpPr>
          <p:nvPr>
            <p:ph type="body" sz="quarter" idx="12" hasCustomPrompt="1"/>
          </p:nvPr>
        </p:nvSpPr>
        <p:spPr>
          <a:xfrm>
            <a:off x="11103429" y="0"/>
            <a:ext cx="870857" cy="642938"/>
          </a:xfrm>
          <a:prstGeom prst="rect">
            <a:avLst/>
          </a:prstGeom>
        </p:spPr>
        <p:txBody>
          <a:bodyPr vert="horz" lIns="0" tIns="0" rIns="0" bIns="0" rtlCol="0" anchor="b" anchorCtr="0">
            <a:noAutofit/>
          </a:bodyPr>
          <a:lstStyle>
            <a:lvl1pPr algn="r">
              <a:defRPr lang="en-US" sz="1875" dirty="0">
                <a:solidFill>
                  <a:srgbClr val="FF9971"/>
                </a:solidFill>
                <a:latin typeface="Poppins" panose="00000500000000000000" pitchFamily="2" charset="0"/>
                <a:ea typeface="+mj-ea"/>
                <a:cs typeface="Poppins" panose="00000500000000000000" pitchFamily="2" charset="0"/>
              </a:defRPr>
            </a:lvl1pPr>
          </a:lstStyle>
          <a:p>
            <a:pPr lvl="0">
              <a:spcBef>
                <a:spcPct val="0"/>
              </a:spcBef>
              <a:buNone/>
            </a:pPr>
            <a:r>
              <a:rPr lang="en-US"/>
              <a:t>37.0</a:t>
            </a:r>
          </a:p>
        </p:txBody>
      </p:sp>
    </p:spTree>
    <p:extLst>
      <p:ext uri="{BB962C8B-B14F-4D97-AF65-F5344CB8AC3E}">
        <p14:creationId xmlns:p14="http://schemas.microsoft.com/office/powerpoint/2010/main" val="92752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SubSubheadin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7714" y="0"/>
            <a:ext cx="10885714" cy="642938"/>
          </a:xfrm>
          <a:prstGeom prst="rect">
            <a:avLst/>
          </a:prstGeom>
        </p:spPr>
        <p:txBody>
          <a:bodyPr vert="horz" lIns="0" tIns="0" rIns="0" bIns="0" rtlCol="0" anchor="b" anchorCtr="0">
            <a:noAutofit/>
          </a:bodyPr>
          <a:lstStyle>
            <a:lvl1pPr>
              <a:defRPr>
                <a:solidFill>
                  <a:srgbClr val="4E106F"/>
                </a:solidFill>
                <a:latin typeface="Poppins" panose="00000500000000000000" pitchFamily="2" charset="0"/>
                <a:cs typeface="Poppins" panose="00000500000000000000" pitchFamily="2" charset="0"/>
              </a:defRPr>
            </a:lvl1pPr>
          </a:lstStyle>
          <a:p>
            <a:r>
              <a:rPr lang="en-US"/>
              <a:t>Click to edit Master title style</a:t>
            </a:r>
          </a:p>
        </p:txBody>
      </p:sp>
      <p:sp>
        <p:nvSpPr>
          <p:cNvPr id="7" name="Text Placeholder 3"/>
          <p:cNvSpPr>
            <a:spLocks noGrp="1"/>
          </p:cNvSpPr>
          <p:nvPr>
            <p:ph type="body" sz="quarter" idx="11"/>
          </p:nvPr>
        </p:nvSpPr>
        <p:spPr>
          <a:xfrm>
            <a:off x="217715" y="685800"/>
            <a:ext cx="11756571" cy="228600"/>
          </a:xfrm>
          <a:prstGeom prst="rect">
            <a:avLst/>
          </a:prstGeom>
        </p:spPr>
        <p:txBody>
          <a:bodyPr lIns="0" tIns="0" anchor="ctr"/>
          <a:lstStyle>
            <a:lvl1pPr marL="0" indent="0">
              <a:buFontTx/>
              <a:buNone/>
              <a:defRPr sz="1500" b="0">
                <a:solidFill>
                  <a:srgbClr val="4E106F"/>
                </a:solidFill>
                <a:latin typeface="Poppins" panose="00000500000000000000" pitchFamily="2" charset="0"/>
                <a:cs typeface="Poppins" panose="00000500000000000000" pitchFamily="2" charset="0"/>
              </a:defRPr>
            </a:lvl1pPr>
            <a:lvl2pPr>
              <a:defRPr sz="1777"/>
            </a:lvl2pPr>
            <a:lvl3pPr>
              <a:defRPr sz="1777"/>
            </a:lvl3pPr>
            <a:lvl4pPr>
              <a:defRPr sz="1777"/>
            </a:lvl4pPr>
            <a:lvl5pPr>
              <a:defRPr sz="1777"/>
            </a:lvl5pPr>
          </a:lstStyle>
          <a:p>
            <a:pPr lvl="0"/>
            <a:r>
              <a:rPr lang="en-US"/>
              <a:t>Click to edit Master text styles</a:t>
            </a:r>
          </a:p>
        </p:txBody>
      </p:sp>
      <p:sp>
        <p:nvSpPr>
          <p:cNvPr id="3" name="Text Placeholder 2">
            <a:extLst>
              <a:ext uri="{FF2B5EF4-FFF2-40B4-BE49-F238E27FC236}">
                <a16:creationId xmlns:a16="http://schemas.microsoft.com/office/drawing/2014/main" id="{CA883FC4-4885-410A-B760-2D1D4FE65ACD}"/>
              </a:ext>
            </a:extLst>
          </p:cNvPr>
          <p:cNvSpPr>
            <a:spLocks noGrp="1"/>
          </p:cNvSpPr>
          <p:nvPr>
            <p:ph type="body" sz="quarter" idx="12" hasCustomPrompt="1"/>
          </p:nvPr>
        </p:nvSpPr>
        <p:spPr>
          <a:xfrm>
            <a:off x="11103429" y="0"/>
            <a:ext cx="870857" cy="642938"/>
          </a:xfrm>
          <a:prstGeom prst="rect">
            <a:avLst/>
          </a:prstGeom>
        </p:spPr>
        <p:txBody>
          <a:bodyPr vert="horz" lIns="0" tIns="0" rIns="0" bIns="0" rtlCol="0" anchor="b" anchorCtr="0">
            <a:noAutofit/>
          </a:bodyPr>
          <a:lstStyle>
            <a:lvl1pPr algn="r">
              <a:defRPr lang="en-US" sz="1875" dirty="0">
                <a:solidFill>
                  <a:srgbClr val="FF9971"/>
                </a:solidFill>
                <a:latin typeface="Poppins" panose="00000500000000000000" pitchFamily="2" charset="0"/>
                <a:ea typeface="+mj-ea"/>
                <a:cs typeface="Poppins" panose="00000500000000000000" pitchFamily="2" charset="0"/>
              </a:defRPr>
            </a:lvl1pPr>
          </a:lstStyle>
          <a:p>
            <a:pPr lvl="0">
              <a:spcBef>
                <a:spcPct val="0"/>
              </a:spcBef>
              <a:buNone/>
            </a:pPr>
            <a:r>
              <a:rPr lang="en-US"/>
              <a:t>37.0</a:t>
            </a:r>
          </a:p>
        </p:txBody>
      </p:sp>
      <p:sp>
        <p:nvSpPr>
          <p:cNvPr id="2" name="Text Placeholder 3">
            <a:extLst>
              <a:ext uri="{FF2B5EF4-FFF2-40B4-BE49-F238E27FC236}">
                <a16:creationId xmlns:a16="http://schemas.microsoft.com/office/drawing/2014/main" id="{68C6C7C4-8015-8B39-6BF6-0EFDC82208C9}"/>
              </a:ext>
            </a:extLst>
          </p:cNvPr>
          <p:cNvSpPr>
            <a:spLocks noGrp="1"/>
          </p:cNvSpPr>
          <p:nvPr>
            <p:ph type="body" sz="quarter" idx="13"/>
          </p:nvPr>
        </p:nvSpPr>
        <p:spPr>
          <a:xfrm>
            <a:off x="217715" y="957263"/>
            <a:ext cx="11756571" cy="228600"/>
          </a:xfrm>
          <a:prstGeom prst="rect">
            <a:avLst/>
          </a:prstGeom>
        </p:spPr>
        <p:txBody>
          <a:bodyPr lIns="0" tIns="0" anchor="ctr"/>
          <a:lstStyle>
            <a:lvl1pPr marL="0" indent="0">
              <a:buFontTx/>
              <a:buNone/>
              <a:defRPr sz="1313" b="0">
                <a:solidFill>
                  <a:srgbClr val="4E106F"/>
                </a:solidFill>
                <a:latin typeface="Poppins" panose="00000500000000000000" pitchFamily="2" charset="0"/>
                <a:cs typeface="Poppins" panose="00000500000000000000" pitchFamily="2" charset="0"/>
              </a:defRPr>
            </a:lvl1pPr>
            <a:lvl2pPr>
              <a:defRPr sz="1777"/>
            </a:lvl2pPr>
            <a:lvl3pPr>
              <a:defRPr sz="1777"/>
            </a:lvl3pPr>
            <a:lvl4pPr>
              <a:defRPr sz="1777"/>
            </a:lvl4pPr>
            <a:lvl5pPr>
              <a:defRPr sz="1777"/>
            </a:lvl5pPr>
          </a:lstStyle>
          <a:p>
            <a:pPr lvl="0"/>
            <a:r>
              <a:rPr lang="en-US"/>
              <a:t>Click to edit Master text styles</a:t>
            </a:r>
          </a:p>
        </p:txBody>
      </p:sp>
    </p:spTree>
    <p:extLst>
      <p:ext uri="{BB962C8B-B14F-4D97-AF65-F5344CB8AC3E}">
        <p14:creationId xmlns:p14="http://schemas.microsoft.com/office/powerpoint/2010/main" val="281835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217715" y="642938"/>
            <a:ext cx="11756571" cy="1588"/>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217715" y="0"/>
            <a:ext cx="11756571" cy="642938"/>
          </a:xfrm>
          <a:prstGeom prst="rect">
            <a:avLst/>
          </a:prstGeom>
        </p:spPr>
        <p:txBody>
          <a:bodyPr vert="horz" lIns="0" tIns="0" rIns="0" bIns="0" rtlCol="0" anchor="b" anchorCtr="0">
            <a:noAutofit/>
          </a:bodyPr>
          <a:lstStyle/>
          <a:p>
            <a:r>
              <a:rPr lang="en-US"/>
              <a:t>Click to edit Master title style</a:t>
            </a:r>
          </a:p>
        </p:txBody>
      </p:sp>
      <p:sp>
        <p:nvSpPr>
          <p:cNvPr id="13" name="TextBox 12"/>
          <p:cNvSpPr txBox="1"/>
          <p:nvPr userDrawn="1"/>
        </p:nvSpPr>
        <p:spPr bwMode="gray">
          <a:xfrm>
            <a:off x="7315200" y="6525353"/>
            <a:ext cx="4354286" cy="236668"/>
          </a:xfrm>
          <a:prstGeom prst="rect">
            <a:avLst/>
          </a:prstGeom>
          <a:noFill/>
        </p:spPr>
        <p:txBody>
          <a:bodyPr wrap="square" lIns="0" rtlCol="0" anchor="ctr">
            <a:spAutoFit/>
          </a:bodyPr>
          <a:lstStyle/>
          <a:p>
            <a:pPr algn="r"/>
            <a:r>
              <a:rPr lang="en-US" sz="938">
                <a:solidFill>
                  <a:srgbClr val="000000"/>
                </a:solidFill>
                <a:latin typeface="Roboto Condensed" panose="02000000000000000000" pitchFamily="2" charset="0"/>
                <a:ea typeface="Roboto Condensed" panose="02000000000000000000" pitchFamily="2" charset="0"/>
                <a:cs typeface="Arial" panose="020B0604020202020204" pitchFamily="34" charset="0"/>
              </a:rPr>
              <a:t>© 2023 </a:t>
            </a:r>
            <a:r>
              <a:rPr lang="en-US" sz="938" err="1">
                <a:solidFill>
                  <a:srgbClr val="000000"/>
                </a:solidFill>
                <a:latin typeface="Roboto Condensed" panose="02000000000000000000" pitchFamily="2" charset="0"/>
                <a:ea typeface="Roboto Condensed" panose="02000000000000000000" pitchFamily="2" charset="0"/>
                <a:cs typeface="Arial" panose="020B0604020202020204" pitchFamily="34" charset="0"/>
              </a:rPr>
              <a:t>Circana</a:t>
            </a:r>
            <a:r>
              <a:rPr lang="en-US" sz="938">
                <a:solidFill>
                  <a:srgbClr val="000000"/>
                </a:solidFill>
                <a:latin typeface="Roboto Condensed" panose="02000000000000000000" pitchFamily="2" charset="0"/>
                <a:ea typeface="Roboto Condensed" panose="02000000000000000000" pitchFamily="2" charset="0"/>
                <a:cs typeface="Arial" panose="020B0604020202020204" pitchFamily="34" charset="0"/>
              </a:rPr>
              <a:t>, Inc. and </a:t>
            </a:r>
            <a:r>
              <a:rPr lang="en-US" sz="938" err="1">
                <a:solidFill>
                  <a:srgbClr val="000000"/>
                </a:solidFill>
                <a:latin typeface="Roboto Condensed" panose="02000000000000000000" pitchFamily="2" charset="0"/>
                <a:ea typeface="Roboto Condensed" panose="02000000000000000000" pitchFamily="2" charset="0"/>
                <a:cs typeface="Arial" panose="020B0604020202020204" pitchFamily="34" charset="0"/>
              </a:rPr>
              <a:t>Circana</a:t>
            </a:r>
            <a:r>
              <a:rPr lang="en-US" sz="938">
                <a:solidFill>
                  <a:srgbClr val="000000"/>
                </a:solidFill>
                <a:latin typeface="Roboto Condensed" panose="02000000000000000000" pitchFamily="2" charset="0"/>
                <a:ea typeface="Roboto Condensed" panose="02000000000000000000" pitchFamily="2" charset="0"/>
                <a:cs typeface="Arial" panose="020B0604020202020204" pitchFamily="34" charset="0"/>
              </a:rPr>
              <a:t> Group, L.P. | Confidential and Proprietary.</a:t>
            </a:r>
          </a:p>
        </p:txBody>
      </p:sp>
      <p:sp>
        <p:nvSpPr>
          <p:cNvPr id="14" name="Slide Number Placeholder 5"/>
          <p:cNvSpPr txBox="1">
            <a:spLocks/>
          </p:cNvSpPr>
          <p:nvPr userDrawn="1"/>
        </p:nvSpPr>
        <p:spPr bwMode="gray">
          <a:xfrm>
            <a:off x="11321144" y="6472238"/>
            <a:ext cx="653143" cy="342900"/>
          </a:xfrm>
          <a:prstGeom prst="rect">
            <a:avLst/>
          </a:prstGeom>
        </p:spPr>
        <p:txBody>
          <a:bodyPr anchor="ctr"/>
          <a:lstStyle>
            <a:lvl1pPr algn="r">
              <a:defRPr>
                <a:solidFill>
                  <a:schemeClr val="tx1"/>
                </a:solidFill>
              </a:defRPr>
            </a:lvl1pPr>
          </a:lstStyle>
          <a:p>
            <a:pPr marL="0" marR="0" lvl="0" indent="0" algn="r" defTabSz="870839" rtl="0" eaLnBrk="1" fontAlgn="auto" latinLnBrk="0" hangingPunct="1">
              <a:lnSpc>
                <a:spcPct val="100000"/>
              </a:lnSpc>
              <a:spcBef>
                <a:spcPts val="0"/>
              </a:spcBef>
              <a:spcAft>
                <a:spcPts val="0"/>
              </a:spcAft>
              <a:buClrTx/>
              <a:buSzTx/>
              <a:buFontTx/>
              <a:buNone/>
              <a:tabLst/>
              <a:defRPr/>
            </a:pPr>
            <a:fld id="{608A646B-FACF-4B82-BDFC-72A0DF7DA70D}" type="slidenum">
              <a:rPr kumimoji="0" lang="en-US" sz="1125" b="1" i="0" u="none" strike="noStrike" kern="1200" cap="none" spc="0" normalizeH="0" baseline="0" noProof="0" smtClean="0">
                <a:ln>
                  <a:noFill/>
                </a:ln>
                <a:solidFill>
                  <a:srgbClr val="000000"/>
                </a:solidFill>
                <a:effectLst/>
                <a:uLnTx/>
                <a:uFillTx/>
                <a:latin typeface="Roboto Condensed" panose="02000000000000000000" pitchFamily="2" charset="0"/>
                <a:ea typeface="Roboto Condensed" panose="02000000000000000000" pitchFamily="2" charset="0"/>
                <a:cs typeface="Arial" panose="020B0604020202020204" pitchFamily="34" charset="0"/>
              </a:rPr>
              <a:pPr marL="0" marR="0" lvl="0" indent="0" algn="r" defTabSz="870839" rtl="0" eaLnBrk="1" fontAlgn="auto" latinLnBrk="0" hangingPunct="1">
                <a:lnSpc>
                  <a:spcPct val="100000"/>
                </a:lnSpc>
                <a:spcBef>
                  <a:spcPts val="0"/>
                </a:spcBef>
                <a:spcAft>
                  <a:spcPts val="0"/>
                </a:spcAft>
                <a:buClrTx/>
                <a:buSzTx/>
                <a:buFontTx/>
                <a:buNone/>
                <a:tabLst/>
                <a:defRPr/>
              </a:pPr>
              <a:t>‹#›</a:t>
            </a:fld>
            <a:endParaRPr kumimoji="0" lang="en-US" sz="1125" b="1" i="0" u="none" strike="noStrike" kern="1200" cap="none" spc="0" normalizeH="0" baseline="0" noProof="0">
              <a:ln>
                <a:noFill/>
              </a:ln>
              <a:solidFill>
                <a:srgbClr val="000000"/>
              </a:solidFill>
              <a:effectLst/>
              <a:uLnTx/>
              <a:uFillTx/>
              <a:latin typeface="Roboto Condensed" panose="02000000000000000000" pitchFamily="2" charset="0"/>
              <a:ea typeface="Roboto Condensed" panose="02000000000000000000" pitchFamily="2" charset="0"/>
              <a:cs typeface="Arial" panose="020B0604020202020204" pitchFamily="34" charset="0"/>
            </a:endParaRPr>
          </a:p>
        </p:txBody>
      </p:sp>
      <p:pic>
        <p:nvPicPr>
          <p:cNvPr id="2" name="Picture 1">
            <a:extLst>
              <a:ext uri="{FF2B5EF4-FFF2-40B4-BE49-F238E27FC236}">
                <a16:creationId xmlns:a16="http://schemas.microsoft.com/office/drawing/2014/main" id="{CA3DDB89-7DFC-1C6F-B9B0-0C878803B288}"/>
              </a:ext>
            </a:extLst>
          </p:cNvPr>
          <p:cNvPicPr>
            <a:picLocks noChangeAspect="1"/>
          </p:cNvPicPr>
          <p:nvPr userDrawn="1"/>
        </p:nvPicPr>
        <p:blipFill rotWithShape="1">
          <a:blip r:embed="rId8" cstate="screen">
            <a:extLst>
              <a:ext uri="{28A0092B-C50C-407E-A947-70E740481C1C}">
                <a14:useLocalDpi xmlns:a14="http://schemas.microsoft.com/office/drawing/2010/main" val="0"/>
              </a:ext>
            </a:extLst>
          </a:blip>
          <a:srcRect l="8499" t="19409" r="8578" b="21169"/>
          <a:stretch/>
        </p:blipFill>
        <p:spPr>
          <a:xfrm>
            <a:off x="217714" y="6472238"/>
            <a:ext cx="1187288" cy="342900"/>
          </a:xfrm>
          <a:prstGeom prst="rect">
            <a:avLst/>
          </a:prstGeom>
        </p:spPr>
      </p:pic>
    </p:spTree>
    <p:extLst>
      <p:ext uri="{BB962C8B-B14F-4D97-AF65-F5344CB8AC3E}">
        <p14:creationId xmlns:p14="http://schemas.microsoft.com/office/powerpoint/2010/main" val="3535445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1161120" rtl="0" eaLnBrk="1" latinLnBrk="0" hangingPunct="1">
        <a:spcBef>
          <a:spcPct val="0"/>
        </a:spcBef>
        <a:buNone/>
        <a:defRPr sz="1875" kern="1200">
          <a:solidFill>
            <a:srgbClr val="4E106F"/>
          </a:solidFill>
          <a:latin typeface="Poppins" panose="00000500000000000000" pitchFamily="2" charset="0"/>
          <a:ea typeface="+mj-ea"/>
          <a:cs typeface="Poppins" panose="00000500000000000000" pitchFamily="2" charset="0"/>
        </a:defRPr>
      </a:lvl1pPr>
    </p:titleStyle>
    <p:bodyStyle>
      <a:lvl1pPr marL="288265" indent="-219425" algn="l" defTabSz="1161120" rtl="0" eaLnBrk="1" latinLnBrk="0" hangingPunct="1">
        <a:lnSpc>
          <a:spcPct val="100000"/>
        </a:lnSpc>
        <a:spcBef>
          <a:spcPts val="0"/>
        </a:spcBef>
        <a:spcAft>
          <a:spcPts val="0"/>
        </a:spcAft>
        <a:buClr>
          <a:schemeClr val="accent2"/>
        </a:buClr>
        <a:buFont typeface="Arial" pitchFamily="34" charset="0"/>
        <a:buChar char="•"/>
        <a:defRPr sz="2287" kern="1200">
          <a:solidFill>
            <a:schemeClr val="tx1"/>
          </a:solidFill>
          <a:latin typeface="+mn-lt"/>
          <a:ea typeface="+mn-ea"/>
          <a:cs typeface="+mn-cs"/>
        </a:defRPr>
      </a:lvl1pPr>
      <a:lvl2pPr marL="729730" indent="-219425" algn="l" defTabSz="1161120" rtl="0" eaLnBrk="1" latinLnBrk="0" hangingPunct="1">
        <a:lnSpc>
          <a:spcPct val="100000"/>
        </a:lnSpc>
        <a:spcBef>
          <a:spcPts val="0"/>
        </a:spcBef>
        <a:spcAft>
          <a:spcPts val="0"/>
        </a:spcAft>
        <a:buClr>
          <a:schemeClr val="accent2"/>
        </a:buClr>
        <a:buFont typeface="Arial" pitchFamily="34" charset="0"/>
        <a:buChar char="–"/>
        <a:defRPr sz="2287" kern="1200">
          <a:solidFill>
            <a:schemeClr val="tx1"/>
          </a:solidFill>
          <a:latin typeface="+mn-lt"/>
          <a:ea typeface="+mn-ea"/>
          <a:cs typeface="+mn-cs"/>
        </a:defRPr>
      </a:lvl2pPr>
      <a:lvl3pPr marL="1147009" indent="-219425" algn="l" defTabSz="2683072" rtl="0" eaLnBrk="1" latinLnBrk="0" hangingPunct="1">
        <a:lnSpc>
          <a:spcPct val="100000"/>
        </a:lnSpc>
        <a:spcBef>
          <a:spcPts val="0"/>
        </a:spcBef>
        <a:spcAft>
          <a:spcPts val="0"/>
        </a:spcAft>
        <a:buClr>
          <a:schemeClr val="accent2"/>
        </a:buClr>
        <a:buSzPct val="80000"/>
        <a:buFont typeface="Courier New"/>
        <a:buChar char="o"/>
        <a:defRPr sz="2287" kern="1200">
          <a:solidFill>
            <a:schemeClr val="tx1"/>
          </a:solidFill>
          <a:latin typeface="+mn-lt"/>
          <a:ea typeface="+mn-ea"/>
          <a:cs typeface="+mn-cs"/>
        </a:defRPr>
      </a:lvl3pPr>
      <a:lvl4pPr marL="2031958" indent="-290279" algn="l" defTabSz="1161120" rtl="0" eaLnBrk="1" latinLnBrk="0" hangingPunct="1">
        <a:lnSpc>
          <a:spcPts val="2287"/>
        </a:lnSpc>
        <a:spcBef>
          <a:spcPct val="20000"/>
        </a:spcBef>
        <a:buClr>
          <a:schemeClr val="accent2"/>
        </a:buClr>
        <a:buFont typeface="Arial" pitchFamily="34" charset="0"/>
        <a:buChar char="–"/>
        <a:defRPr sz="1523" kern="1200">
          <a:solidFill>
            <a:schemeClr val="tx1"/>
          </a:solidFill>
          <a:latin typeface="+mn-lt"/>
          <a:ea typeface="+mn-ea"/>
          <a:cs typeface="+mn-cs"/>
        </a:defRPr>
      </a:lvl4pPr>
      <a:lvl5pPr marL="2612517" indent="-290279" algn="l" defTabSz="1161120" rtl="0" eaLnBrk="1" latinLnBrk="0" hangingPunct="1">
        <a:lnSpc>
          <a:spcPts val="2287"/>
        </a:lnSpc>
        <a:spcBef>
          <a:spcPct val="20000"/>
        </a:spcBef>
        <a:buClr>
          <a:schemeClr val="accent2"/>
        </a:buClr>
        <a:buFont typeface="Arial" pitchFamily="34" charset="0"/>
        <a:buChar char="•"/>
        <a:defRPr sz="1523" kern="1200">
          <a:solidFill>
            <a:schemeClr val="tx1"/>
          </a:solidFill>
          <a:latin typeface="+mn-lt"/>
          <a:ea typeface="+mn-ea"/>
          <a:cs typeface="+mn-cs"/>
        </a:defRPr>
      </a:lvl5pPr>
      <a:lvl6pPr marL="3193078" indent="-290279" algn="l" defTabSz="1161120" rtl="0" eaLnBrk="1" latinLnBrk="0" hangingPunct="1">
        <a:spcBef>
          <a:spcPct val="20000"/>
        </a:spcBef>
        <a:buFont typeface="Arial" pitchFamily="34" charset="0"/>
        <a:buChar char="•"/>
        <a:defRPr sz="2540" kern="1200">
          <a:solidFill>
            <a:schemeClr val="tx1"/>
          </a:solidFill>
          <a:latin typeface="+mn-lt"/>
          <a:ea typeface="+mn-ea"/>
          <a:cs typeface="+mn-cs"/>
        </a:defRPr>
      </a:lvl6pPr>
      <a:lvl7pPr marL="3773637" indent="-290279" algn="l" defTabSz="1161120" rtl="0" eaLnBrk="1" latinLnBrk="0" hangingPunct="1">
        <a:spcBef>
          <a:spcPct val="20000"/>
        </a:spcBef>
        <a:buFont typeface="Arial" pitchFamily="34" charset="0"/>
        <a:buChar char="•"/>
        <a:defRPr sz="2540" kern="1200">
          <a:solidFill>
            <a:schemeClr val="tx1"/>
          </a:solidFill>
          <a:latin typeface="+mn-lt"/>
          <a:ea typeface="+mn-ea"/>
          <a:cs typeface="+mn-cs"/>
        </a:defRPr>
      </a:lvl7pPr>
      <a:lvl8pPr marL="4354196" indent="-290279" algn="l" defTabSz="1161120" rtl="0" eaLnBrk="1" latinLnBrk="0" hangingPunct="1">
        <a:spcBef>
          <a:spcPct val="20000"/>
        </a:spcBef>
        <a:buFont typeface="Arial" pitchFamily="34" charset="0"/>
        <a:buChar char="•"/>
        <a:defRPr sz="2540" kern="1200">
          <a:solidFill>
            <a:schemeClr val="tx1"/>
          </a:solidFill>
          <a:latin typeface="+mn-lt"/>
          <a:ea typeface="+mn-ea"/>
          <a:cs typeface="+mn-cs"/>
        </a:defRPr>
      </a:lvl8pPr>
      <a:lvl9pPr marL="4934755" indent="-290279" algn="l" defTabSz="1161120" rtl="0" eaLnBrk="1" latinLnBrk="0" hangingPunct="1">
        <a:spcBef>
          <a:spcPct val="20000"/>
        </a:spcBef>
        <a:buFont typeface="Arial" pitchFamily="34" charset="0"/>
        <a:buChar char="•"/>
        <a:defRPr sz="2540" kern="1200">
          <a:solidFill>
            <a:schemeClr val="tx1"/>
          </a:solidFill>
          <a:latin typeface="+mn-lt"/>
          <a:ea typeface="+mn-ea"/>
          <a:cs typeface="+mn-cs"/>
        </a:defRPr>
      </a:lvl9pPr>
    </p:bodyStyle>
    <p:otherStyle>
      <a:defPPr>
        <a:defRPr lang="en-US"/>
      </a:defPPr>
      <a:lvl1pPr marL="0" algn="l" defTabSz="1161120" rtl="0" eaLnBrk="1" latinLnBrk="0" hangingPunct="1">
        <a:defRPr sz="2287" kern="1200">
          <a:solidFill>
            <a:schemeClr val="tx1"/>
          </a:solidFill>
          <a:latin typeface="+mn-lt"/>
          <a:ea typeface="+mn-ea"/>
          <a:cs typeface="+mn-cs"/>
        </a:defRPr>
      </a:lvl1pPr>
      <a:lvl2pPr marL="580559" algn="l" defTabSz="1161120" rtl="0" eaLnBrk="1" latinLnBrk="0" hangingPunct="1">
        <a:defRPr sz="2287" kern="1200">
          <a:solidFill>
            <a:schemeClr val="tx1"/>
          </a:solidFill>
          <a:latin typeface="+mn-lt"/>
          <a:ea typeface="+mn-ea"/>
          <a:cs typeface="+mn-cs"/>
        </a:defRPr>
      </a:lvl2pPr>
      <a:lvl3pPr marL="1161120" algn="l" defTabSz="1161120" rtl="0" eaLnBrk="1" latinLnBrk="0" hangingPunct="1">
        <a:defRPr sz="2287" kern="1200">
          <a:solidFill>
            <a:schemeClr val="tx1"/>
          </a:solidFill>
          <a:latin typeface="+mn-lt"/>
          <a:ea typeface="+mn-ea"/>
          <a:cs typeface="+mn-cs"/>
        </a:defRPr>
      </a:lvl3pPr>
      <a:lvl4pPr marL="1741678" algn="l" defTabSz="1161120" rtl="0" eaLnBrk="1" latinLnBrk="0" hangingPunct="1">
        <a:defRPr sz="2287" kern="1200">
          <a:solidFill>
            <a:schemeClr val="tx1"/>
          </a:solidFill>
          <a:latin typeface="+mn-lt"/>
          <a:ea typeface="+mn-ea"/>
          <a:cs typeface="+mn-cs"/>
        </a:defRPr>
      </a:lvl4pPr>
      <a:lvl5pPr marL="2322237" algn="l" defTabSz="1161120" rtl="0" eaLnBrk="1" latinLnBrk="0" hangingPunct="1">
        <a:defRPr sz="2287" kern="1200">
          <a:solidFill>
            <a:schemeClr val="tx1"/>
          </a:solidFill>
          <a:latin typeface="+mn-lt"/>
          <a:ea typeface="+mn-ea"/>
          <a:cs typeface="+mn-cs"/>
        </a:defRPr>
      </a:lvl5pPr>
      <a:lvl6pPr marL="2902797" algn="l" defTabSz="1161120" rtl="0" eaLnBrk="1" latinLnBrk="0" hangingPunct="1">
        <a:defRPr sz="2287" kern="1200">
          <a:solidFill>
            <a:schemeClr val="tx1"/>
          </a:solidFill>
          <a:latin typeface="+mn-lt"/>
          <a:ea typeface="+mn-ea"/>
          <a:cs typeface="+mn-cs"/>
        </a:defRPr>
      </a:lvl6pPr>
      <a:lvl7pPr marL="3483358" algn="l" defTabSz="1161120" rtl="0" eaLnBrk="1" latinLnBrk="0" hangingPunct="1">
        <a:defRPr sz="2287" kern="1200">
          <a:solidFill>
            <a:schemeClr val="tx1"/>
          </a:solidFill>
          <a:latin typeface="+mn-lt"/>
          <a:ea typeface="+mn-ea"/>
          <a:cs typeface="+mn-cs"/>
        </a:defRPr>
      </a:lvl7pPr>
      <a:lvl8pPr marL="4063917" algn="l" defTabSz="1161120" rtl="0" eaLnBrk="1" latinLnBrk="0" hangingPunct="1">
        <a:defRPr sz="2287" kern="1200">
          <a:solidFill>
            <a:schemeClr val="tx1"/>
          </a:solidFill>
          <a:latin typeface="+mn-lt"/>
          <a:ea typeface="+mn-ea"/>
          <a:cs typeface="+mn-cs"/>
        </a:defRPr>
      </a:lvl8pPr>
      <a:lvl9pPr marL="4644475" algn="l" defTabSz="1161120" rtl="0" eaLnBrk="1" latinLnBrk="0" hangingPunct="1">
        <a:defRPr sz="22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Visio_Drawing8.vsdx"/><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Visio_Drawing7.vsdx"/><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7C00B1-E985-E5B4-CC91-0E51A3C427E6}"/>
              </a:ext>
            </a:extLst>
          </p:cNvPr>
          <p:cNvSpPr>
            <a:spLocks noGrp="1"/>
          </p:cNvSpPr>
          <p:nvPr>
            <p:ph type="body" sz="quarter" idx="10"/>
          </p:nvPr>
        </p:nvSpPr>
        <p:spPr/>
        <p:txBody>
          <a:bodyPr/>
          <a:lstStyle/>
          <a:p>
            <a:r>
              <a:rPr lang="en-US"/>
              <a:t>Outlet</a:t>
            </a:r>
          </a:p>
        </p:txBody>
      </p:sp>
      <p:sp>
        <p:nvSpPr>
          <p:cNvPr id="3" name="Title 2">
            <a:extLst>
              <a:ext uri="{FF2B5EF4-FFF2-40B4-BE49-F238E27FC236}">
                <a16:creationId xmlns:a16="http://schemas.microsoft.com/office/drawing/2014/main" id="{E8F2828B-4DF7-FB93-DCC1-F8076540128F}"/>
              </a:ext>
            </a:extLst>
          </p:cNvPr>
          <p:cNvSpPr>
            <a:spLocks noGrp="1"/>
          </p:cNvSpPr>
          <p:nvPr>
            <p:ph type="ctrTitle"/>
          </p:nvPr>
        </p:nvSpPr>
        <p:spPr/>
        <p:txBody>
          <a:bodyPr/>
          <a:lstStyle/>
          <a:p>
            <a:r>
              <a:rPr lang="en-US"/>
              <a:t>Food</a:t>
            </a:r>
          </a:p>
        </p:txBody>
      </p:sp>
    </p:spTree>
    <p:extLst>
      <p:ext uri="{BB962C8B-B14F-4D97-AF65-F5344CB8AC3E}">
        <p14:creationId xmlns:p14="http://schemas.microsoft.com/office/powerpoint/2010/main" val="50640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Kroger</a:t>
            </a:r>
          </a:p>
        </p:txBody>
      </p:sp>
      <p:sp>
        <p:nvSpPr>
          <p:cNvPr id="6" name="Text Placeholder 5">
            <a:extLst>
              <a:ext uri="{FF2B5EF4-FFF2-40B4-BE49-F238E27FC236}">
                <a16:creationId xmlns:a16="http://schemas.microsoft.com/office/drawing/2014/main" id="{C8291E59-50D6-79ED-FE8C-0F38867A8171}"/>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7" name="TextBox 6">
            <a:extLst>
              <a:ext uri="{FF2B5EF4-FFF2-40B4-BE49-F238E27FC236}">
                <a16:creationId xmlns:a16="http://schemas.microsoft.com/office/drawing/2014/main" id="{8A975A8D-4AB1-118B-99B6-D250B9DC5E17}"/>
              </a:ext>
            </a:extLst>
          </p:cNvPr>
          <p:cNvSpPr txBox="1"/>
          <p:nvPr/>
        </p:nvSpPr>
        <p:spPr>
          <a:xfrm>
            <a:off x="346716" y="2119696"/>
            <a:ext cx="800586"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MIDWEST REG</a:t>
            </a:r>
            <a:endParaRPr lang="pl-PL" sz="844">
              <a:solidFill>
                <a:srgbClr val="616365"/>
              </a:solidFill>
              <a:latin typeface="Arial" panose="020B0604020202020204"/>
            </a:endParaRPr>
          </a:p>
        </p:txBody>
      </p:sp>
      <p:sp>
        <p:nvSpPr>
          <p:cNvPr id="8" name="TextBox 7">
            <a:extLst>
              <a:ext uri="{FF2B5EF4-FFF2-40B4-BE49-F238E27FC236}">
                <a16:creationId xmlns:a16="http://schemas.microsoft.com/office/drawing/2014/main" id="{736D585D-CD8B-D779-B393-2B16C6C845C4}"/>
              </a:ext>
            </a:extLst>
          </p:cNvPr>
          <p:cNvSpPr txBox="1"/>
          <p:nvPr/>
        </p:nvSpPr>
        <p:spPr>
          <a:xfrm>
            <a:off x="1383619" y="1667515"/>
            <a:ext cx="1285875" cy="22113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CENTRAL</a:t>
            </a:r>
            <a:endParaRPr lang="pl-PL" sz="844">
              <a:solidFill>
                <a:srgbClr val="616365"/>
              </a:solidFill>
              <a:latin typeface="Arial" panose="020B0604020202020204"/>
            </a:endParaRPr>
          </a:p>
        </p:txBody>
      </p:sp>
      <p:sp>
        <p:nvSpPr>
          <p:cNvPr id="9" name="TextBox 8">
            <a:extLst>
              <a:ext uri="{FF2B5EF4-FFF2-40B4-BE49-F238E27FC236}">
                <a16:creationId xmlns:a16="http://schemas.microsoft.com/office/drawing/2014/main" id="{84A29AA9-4EE0-DD3A-6271-28E68149F01A}"/>
              </a:ext>
            </a:extLst>
          </p:cNvPr>
          <p:cNvSpPr txBox="1"/>
          <p:nvPr/>
        </p:nvSpPr>
        <p:spPr>
          <a:xfrm>
            <a:off x="1379714" y="1979693"/>
            <a:ext cx="1285875" cy="21796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CINCINNATI</a:t>
            </a:r>
            <a:endParaRPr lang="pl-PL" sz="844">
              <a:solidFill>
                <a:srgbClr val="616365"/>
              </a:solidFill>
              <a:latin typeface="Arial" panose="020B0604020202020204"/>
            </a:endParaRPr>
          </a:p>
        </p:txBody>
      </p:sp>
      <p:sp>
        <p:nvSpPr>
          <p:cNvPr id="10" name="TextBox 9">
            <a:extLst>
              <a:ext uri="{FF2B5EF4-FFF2-40B4-BE49-F238E27FC236}">
                <a16:creationId xmlns:a16="http://schemas.microsoft.com/office/drawing/2014/main" id="{A6ADD9DA-6B43-7233-EB19-D8B7980D3110}"/>
              </a:ext>
            </a:extLst>
          </p:cNvPr>
          <p:cNvSpPr txBox="1"/>
          <p:nvPr/>
        </p:nvSpPr>
        <p:spPr>
          <a:xfrm>
            <a:off x="1379715" y="2333864"/>
            <a:ext cx="1285875" cy="21425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COLUMBUS</a:t>
            </a:r>
            <a:endParaRPr lang="pl-PL" sz="844">
              <a:solidFill>
                <a:srgbClr val="616365"/>
              </a:solidFill>
              <a:latin typeface="Arial" panose="020B0604020202020204"/>
            </a:endParaRPr>
          </a:p>
        </p:txBody>
      </p:sp>
      <p:sp>
        <p:nvSpPr>
          <p:cNvPr id="11" name="TextBox 10">
            <a:extLst>
              <a:ext uri="{FF2B5EF4-FFF2-40B4-BE49-F238E27FC236}">
                <a16:creationId xmlns:a16="http://schemas.microsoft.com/office/drawing/2014/main" id="{E99C316D-CFC0-98F3-8873-6AFC13FDD4A3}"/>
              </a:ext>
            </a:extLst>
          </p:cNvPr>
          <p:cNvSpPr txBox="1"/>
          <p:nvPr/>
        </p:nvSpPr>
        <p:spPr>
          <a:xfrm>
            <a:off x="1379714" y="2657885"/>
            <a:ext cx="1285875" cy="22113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MICHIGAN</a:t>
            </a:r>
          </a:p>
        </p:txBody>
      </p:sp>
      <p:cxnSp>
        <p:nvCxnSpPr>
          <p:cNvPr id="12" name="Straight Connector 25">
            <a:extLst>
              <a:ext uri="{FF2B5EF4-FFF2-40B4-BE49-F238E27FC236}">
                <a16:creationId xmlns:a16="http://schemas.microsoft.com/office/drawing/2014/main" id="{EFFAD386-3F3B-1319-5F33-F9DFA47ED767}"/>
              </a:ext>
            </a:extLst>
          </p:cNvPr>
          <p:cNvCxnSpPr>
            <a:cxnSpLocks/>
            <a:stCxn id="9" idx="1"/>
            <a:endCxn id="8" idx="1"/>
          </p:cNvCxnSpPr>
          <p:nvPr/>
        </p:nvCxnSpPr>
        <p:spPr>
          <a:xfrm rot="10800000" flipH="1">
            <a:off x="1379713" y="1778084"/>
            <a:ext cx="3905" cy="310593"/>
          </a:xfrm>
          <a:prstGeom prst="bentConnector3">
            <a:avLst>
              <a:gd name="adj1" fmla="val -2972989"/>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40BEF132-4617-F8F5-DE23-491B3014C3E8}"/>
              </a:ext>
            </a:extLst>
          </p:cNvPr>
          <p:cNvCxnSpPr>
            <a:cxnSpLocks/>
            <a:stCxn id="7" idx="3"/>
            <a:endCxn id="9" idx="1"/>
          </p:cNvCxnSpPr>
          <p:nvPr/>
        </p:nvCxnSpPr>
        <p:spPr>
          <a:xfrm flipV="1">
            <a:off x="1147302" y="2088676"/>
            <a:ext cx="232412" cy="168334"/>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25">
            <a:extLst>
              <a:ext uri="{FF2B5EF4-FFF2-40B4-BE49-F238E27FC236}">
                <a16:creationId xmlns:a16="http://schemas.microsoft.com/office/drawing/2014/main" id="{D40C1F8F-799F-0249-07B9-983C0C1E2080}"/>
              </a:ext>
            </a:extLst>
          </p:cNvPr>
          <p:cNvCxnSpPr>
            <a:cxnSpLocks/>
            <a:stCxn id="7" idx="3"/>
            <a:endCxn id="10" idx="1"/>
          </p:cNvCxnSpPr>
          <p:nvPr/>
        </p:nvCxnSpPr>
        <p:spPr>
          <a:xfrm>
            <a:off x="1147303" y="2257010"/>
            <a:ext cx="232413" cy="183983"/>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C2AE5EC-BFBC-3EBB-235B-F9D3BA099BB5}"/>
              </a:ext>
            </a:extLst>
          </p:cNvPr>
          <p:cNvSpPr/>
          <p:nvPr/>
        </p:nvSpPr>
        <p:spPr>
          <a:xfrm>
            <a:off x="309563" y="714375"/>
            <a:ext cx="5161359" cy="4920258"/>
          </a:xfrm>
          <a:prstGeom prst="rect">
            <a:avLst/>
          </a:prstGeom>
          <a:noFill/>
          <a:ln w="12700">
            <a:solidFill>
              <a:schemeClr val="accent4">
                <a:lumMod val="75000"/>
              </a:schemeClr>
            </a:solidFill>
            <a:prstDash val="sys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57250"/>
            <a:endParaRPr lang="en-US" sz="1688">
              <a:solidFill>
                <a:srgbClr val="FFFFFF"/>
              </a:solidFill>
              <a:latin typeface="Arial" panose="020B0604020202020204"/>
            </a:endParaRPr>
          </a:p>
        </p:txBody>
      </p:sp>
      <p:cxnSp>
        <p:nvCxnSpPr>
          <p:cNvPr id="17" name="Straight Connector 25">
            <a:extLst>
              <a:ext uri="{FF2B5EF4-FFF2-40B4-BE49-F238E27FC236}">
                <a16:creationId xmlns:a16="http://schemas.microsoft.com/office/drawing/2014/main" id="{A5D3C9AA-A88D-85F1-BCBE-F9C5763E1D49}"/>
              </a:ext>
            </a:extLst>
          </p:cNvPr>
          <p:cNvCxnSpPr>
            <a:cxnSpLocks/>
            <a:stCxn id="7" idx="3"/>
            <a:endCxn id="11" idx="1"/>
          </p:cNvCxnSpPr>
          <p:nvPr/>
        </p:nvCxnSpPr>
        <p:spPr>
          <a:xfrm>
            <a:off x="1147302" y="2257010"/>
            <a:ext cx="232412" cy="511443"/>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1FBB4A4-AC88-CA7A-E101-CA7E9727E018}"/>
              </a:ext>
            </a:extLst>
          </p:cNvPr>
          <p:cNvSpPr txBox="1"/>
          <p:nvPr/>
        </p:nvSpPr>
        <p:spPr>
          <a:xfrm>
            <a:off x="345640" y="4577403"/>
            <a:ext cx="800586"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MOUNTAIN REG</a:t>
            </a:r>
            <a:endParaRPr lang="pl-PL" sz="844">
              <a:solidFill>
                <a:srgbClr val="616365"/>
              </a:solidFill>
              <a:latin typeface="Arial" panose="020B0604020202020204"/>
            </a:endParaRPr>
          </a:p>
        </p:txBody>
      </p:sp>
      <p:sp>
        <p:nvSpPr>
          <p:cNvPr id="19" name="TextBox 18">
            <a:extLst>
              <a:ext uri="{FF2B5EF4-FFF2-40B4-BE49-F238E27FC236}">
                <a16:creationId xmlns:a16="http://schemas.microsoft.com/office/drawing/2014/main" id="{2116147D-6039-2AF6-B459-38F63772FB26}"/>
              </a:ext>
            </a:extLst>
          </p:cNvPr>
          <p:cNvSpPr txBox="1"/>
          <p:nvPr/>
        </p:nvSpPr>
        <p:spPr>
          <a:xfrm>
            <a:off x="1383619" y="4065335"/>
            <a:ext cx="1285875" cy="22113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DILLON CORP</a:t>
            </a:r>
            <a:endParaRPr lang="pl-PL" sz="844">
              <a:solidFill>
                <a:srgbClr val="616365"/>
              </a:solidFill>
              <a:latin typeface="Arial" panose="020B0604020202020204"/>
            </a:endParaRPr>
          </a:p>
        </p:txBody>
      </p:sp>
      <p:sp>
        <p:nvSpPr>
          <p:cNvPr id="20" name="TextBox 19">
            <a:extLst>
              <a:ext uri="{FF2B5EF4-FFF2-40B4-BE49-F238E27FC236}">
                <a16:creationId xmlns:a16="http://schemas.microsoft.com/office/drawing/2014/main" id="{E793E562-A566-9143-FD5E-81699777C31B}"/>
              </a:ext>
            </a:extLst>
          </p:cNvPr>
          <p:cNvSpPr txBox="1"/>
          <p:nvPr/>
        </p:nvSpPr>
        <p:spPr>
          <a:xfrm>
            <a:off x="1375808" y="4411953"/>
            <a:ext cx="1285875" cy="21796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FRY’S</a:t>
            </a:r>
            <a:endParaRPr lang="pl-PL" sz="844">
              <a:solidFill>
                <a:srgbClr val="616365"/>
              </a:solidFill>
              <a:latin typeface="Arial" panose="020B0604020202020204"/>
            </a:endParaRPr>
          </a:p>
        </p:txBody>
      </p:sp>
      <p:sp>
        <p:nvSpPr>
          <p:cNvPr id="21" name="TextBox 20">
            <a:extLst>
              <a:ext uri="{FF2B5EF4-FFF2-40B4-BE49-F238E27FC236}">
                <a16:creationId xmlns:a16="http://schemas.microsoft.com/office/drawing/2014/main" id="{C99DCD0D-3330-0563-6220-1438A0479760}"/>
              </a:ext>
            </a:extLst>
          </p:cNvPr>
          <p:cNvSpPr txBox="1"/>
          <p:nvPr/>
        </p:nvSpPr>
        <p:spPr>
          <a:xfrm>
            <a:off x="1375807" y="5177331"/>
            <a:ext cx="1285875" cy="21425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DALLAS/HOUSTON</a:t>
            </a:r>
            <a:endParaRPr lang="pl-PL" sz="844">
              <a:solidFill>
                <a:srgbClr val="616365"/>
              </a:solidFill>
              <a:latin typeface="Arial" panose="020B0604020202020204"/>
            </a:endParaRPr>
          </a:p>
        </p:txBody>
      </p:sp>
      <p:sp>
        <p:nvSpPr>
          <p:cNvPr id="22" name="TextBox 21">
            <a:extLst>
              <a:ext uri="{FF2B5EF4-FFF2-40B4-BE49-F238E27FC236}">
                <a16:creationId xmlns:a16="http://schemas.microsoft.com/office/drawing/2014/main" id="{B21B00FB-1C9D-4444-D79C-08F97742183D}"/>
              </a:ext>
            </a:extLst>
          </p:cNvPr>
          <p:cNvSpPr txBox="1"/>
          <p:nvPr/>
        </p:nvSpPr>
        <p:spPr>
          <a:xfrm>
            <a:off x="1376271" y="4762670"/>
            <a:ext cx="1285875" cy="22113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SMITHS CORP</a:t>
            </a:r>
          </a:p>
        </p:txBody>
      </p:sp>
      <p:cxnSp>
        <p:nvCxnSpPr>
          <p:cNvPr id="23" name="Straight Connector 25">
            <a:extLst>
              <a:ext uri="{FF2B5EF4-FFF2-40B4-BE49-F238E27FC236}">
                <a16:creationId xmlns:a16="http://schemas.microsoft.com/office/drawing/2014/main" id="{F6C3B470-24D8-E58F-D5A1-22CAE26F5FE4}"/>
              </a:ext>
            </a:extLst>
          </p:cNvPr>
          <p:cNvCxnSpPr>
            <a:cxnSpLocks/>
            <a:stCxn id="18" idx="3"/>
            <a:endCxn id="20" idx="1"/>
          </p:cNvCxnSpPr>
          <p:nvPr/>
        </p:nvCxnSpPr>
        <p:spPr>
          <a:xfrm flipV="1">
            <a:off x="1146226" y="4520935"/>
            <a:ext cx="229582" cy="193781"/>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5">
            <a:extLst>
              <a:ext uri="{FF2B5EF4-FFF2-40B4-BE49-F238E27FC236}">
                <a16:creationId xmlns:a16="http://schemas.microsoft.com/office/drawing/2014/main" id="{309F8DB1-67B6-8907-8455-8FD00567F3A0}"/>
              </a:ext>
            </a:extLst>
          </p:cNvPr>
          <p:cNvCxnSpPr>
            <a:cxnSpLocks/>
            <a:stCxn id="18" idx="3"/>
            <a:endCxn id="21" idx="1"/>
          </p:cNvCxnSpPr>
          <p:nvPr/>
        </p:nvCxnSpPr>
        <p:spPr>
          <a:xfrm>
            <a:off x="1146226" y="4714717"/>
            <a:ext cx="229581" cy="569744"/>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5">
            <a:extLst>
              <a:ext uri="{FF2B5EF4-FFF2-40B4-BE49-F238E27FC236}">
                <a16:creationId xmlns:a16="http://schemas.microsoft.com/office/drawing/2014/main" id="{73C978E1-F133-F8D5-7A11-64A7196982DF}"/>
              </a:ext>
            </a:extLst>
          </p:cNvPr>
          <p:cNvCxnSpPr>
            <a:cxnSpLocks/>
            <a:stCxn id="18" idx="3"/>
            <a:endCxn id="22" idx="1"/>
          </p:cNvCxnSpPr>
          <p:nvPr/>
        </p:nvCxnSpPr>
        <p:spPr>
          <a:xfrm>
            <a:off x="1146226" y="4714717"/>
            <a:ext cx="230045" cy="158521"/>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EFC83C1-03C2-1BC6-8F9D-298EC31302BA}"/>
              </a:ext>
            </a:extLst>
          </p:cNvPr>
          <p:cNvCxnSpPr>
            <a:cxnSpLocks/>
          </p:cNvCxnSpPr>
          <p:nvPr/>
        </p:nvCxnSpPr>
        <p:spPr>
          <a:xfrm rot="5400000" flipH="1" flipV="1">
            <a:off x="986277" y="4448668"/>
            <a:ext cx="670224" cy="124018"/>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14DFFB3-C75B-9DFD-6B94-871E108C1396}"/>
              </a:ext>
            </a:extLst>
          </p:cNvPr>
          <p:cNvSpPr txBox="1"/>
          <p:nvPr/>
        </p:nvSpPr>
        <p:spPr>
          <a:xfrm>
            <a:off x="2994564" y="2123125"/>
            <a:ext cx="908978"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SOUTHEAST REG</a:t>
            </a:r>
            <a:endParaRPr lang="pl-PL" sz="844">
              <a:solidFill>
                <a:srgbClr val="616365"/>
              </a:solidFill>
              <a:latin typeface="Arial" panose="020B0604020202020204"/>
            </a:endParaRPr>
          </a:p>
        </p:txBody>
      </p:sp>
      <p:sp>
        <p:nvSpPr>
          <p:cNvPr id="41" name="TextBox 40">
            <a:extLst>
              <a:ext uri="{FF2B5EF4-FFF2-40B4-BE49-F238E27FC236}">
                <a16:creationId xmlns:a16="http://schemas.microsoft.com/office/drawing/2014/main" id="{40CB981B-B1A4-4CBB-6937-66C751F9F752}"/>
              </a:ext>
            </a:extLst>
          </p:cNvPr>
          <p:cNvSpPr txBox="1"/>
          <p:nvPr/>
        </p:nvSpPr>
        <p:spPr>
          <a:xfrm>
            <a:off x="4116858" y="1835572"/>
            <a:ext cx="1285875" cy="22113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DELTA</a:t>
            </a:r>
            <a:endParaRPr lang="pl-PL" sz="844">
              <a:solidFill>
                <a:srgbClr val="616365"/>
              </a:solidFill>
              <a:latin typeface="Arial" panose="020B0604020202020204"/>
            </a:endParaRPr>
          </a:p>
        </p:txBody>
      </p:sp>
      <p:sp>
        <p:nvSpPr>
          <p:cNvPr id="42" name="TextBox 41">
            <a:extLst>
              <a:ext uri="{FF2B5EF4-FFF2-40B4-BE49-F238E27FC236}">
                <a16:creationId xmlns:a16="http://schemas.microsoft.com/office/drawing/2014/main" id="{C200094A-9731-A7ED-7B28-8E2BEDC55D67}"/>
              </a:ext>
            </a:extLst>
          </p:cNvPr>
          <p:cNvSpPr txBox="1"/>
          <p:nvPr/>
        </p:nvSpPr>
        <p:spPr>
          <a:xfrm>
            <a:off x="4116859" y="2148899"/>
            <a:ext cx="1285875" cy="21796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LOUISVILLE</a:t>
            </a:r>
            <a:endParaRPr lang="pl-PL" sz="844">
              <a:solidFill>
                <a:srgbClr val="616365"/>
              </a:solidFill>
              <a:latin typeface="Arial" panose="020B0604020202020204"/>
            </a:endParaRPr>
          </a:p>
        </p:txBody>
      </p:sp>
      <p:sp>
        <p:nvSpPr>
          <p:cNvPr id="43" name="TextBox 42">
            <a:extLst>
              <a:ext uri="{FF2B5EF4-FFF2-40B4-BE49-F238E27FC236}">
                <a16:creationId xmlns:a16="http://schemas.microsoft.com/office/drawing/2014/main" id="{65BB5F60-63B6-9DDA-2922-1639E43C3936}"/>
              </a:ext>
            </a:extLst>
          </p:cNvPr>
          <p:cNvSpPr txBox="1"/>
          <p:nvPr/>
        </p:nvSpPr>
        <p:spPr>
          <a:xfrm>
            <a:off x="4124670" y="2457541"/>
            <a:ext cx="1285875" cy="21425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MID-ATLANTIC</a:t>
            </a:r>
            <a:endParaRPr lang="pl-PL" sz="844">
              <a:solidFill>
                <a:srgbClr val="616365"/>
              </a:solidFill>
              <a:latin typeface="Arial" panose="020B0604020202020204"/>
            </a:endParaRPr>
          </a:p>
        </p:txBody>
      </p:sp>
      <p:sp>
        <p:nvSpPr>
          <p:cNvPr id="44" name="TextBox 43">
            <a:extLst>
              <a:ext uri="{FF2B5EF4-FFF2-40B4-BE49-F238E27FC236}">
                <a16:creationId xmlns:a16="http://schemas.microsoft.com/office/drawing/2014/main" id="{B2B154F1-96E8-9DAA-0BC7-8B01F8DFEF2B}"/>
              </a:ext>
            </a:extLst>
          </p:cNvPr>
          <p:cNvSpPr txBox="1"/>
          <p:nvPr/>
        </p:nvSpPr>
        <p:spPr>
          <a:xfrm>
            <a:off x="4124670" y="2756752"/>
            <a:ext cx="1285875" cy="22113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NASHVILLE</a:t>
            </a:r>
          </a:p>
        </p:txBody>
      </p:sp>
      <p:cxnSp>
        <p:nvCxnSpPr>
          <p:cNvPr id="45" name="Straight Connector 25">
            <a:extLst>
              <a:ext uri="{FF2B5EF4-FFF2-40B4-BE49-F238E27FC236}">
                <a16:creationId xmlns:a16="http://schemas.microsoft.com/office/drawing/2014/main" id="{3943F7E3-50A7-A149-4732-EF443E3CB81E}"/>
              </a:ext>
            </a:extLst>
          </p:cNvPr>
          <p:cNvCxnSpPr>
            <a:cxnSpLocks/>
            <a:stCxn id="27" idx="3"/>
            <a:endCxn id="42" idx="1"/>
          </p:cNvCxnSpPr>
          <p:nvPr/>
        </p:nvCxnSpPr>
        <p:spPr>
          <a:xfrm flipV="1">
            <a:off x="3903542" y="2257882"/>
            <a:ext cx="213317" cy="2557"/>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25">
            <a:extLst>
              <a:ext uri="{FF2B5EF4-FFF2-40B4-BE49-F238E27FC236}">
                <a16:creationId xmlns:a16="http://schemas.microsoft.com/office/drawing/2014/main" id="{FAABB68D-530C-14C1-7F6F-F8F620F81CE8}"/>
              </a:ext>
            </a:extLst>
          </p:cNvPr>
          <p:cNvCxnSpPr>
            <a:cxnSpLocks/>
            <a:stCxn id="27" idx="3"/>
            <a:endCxn id="43" idx="1"/>
          </p:cNvCxnSpPr>
          <p:nvPr/>
        </p:nvCxnSpPr>
        <p:spPr>
          <a:xfrm>
            <a:off x="3903542" y="2260438"/>
            <a:ext cx="221128" cy="304232"/>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25">
            <a:extLst>
              <a:ext uri="{FF2B5EF4-FFF2-40B4-BE49-F238E27FC236}">
                <a16:creationId xmlns:a16="http://schemas.microsoft.com/office/drawing/2014/main" id="{171B542F-FFBF-1801-4822-46D156D7605C}"/>
              </a:ext>
            </a:extLst>
          </p:cNvPr>
          <p:cNvCxnSpPr>
            <a:cxnSpLocks/>
            <a:stCxn id="27" idx="3"/>
            <a:endCxn id="44" idx="1"/>
          </p:cNvCxnSpPr>
          <p:nvPr/>
        </p:nvCxnSpPr>
        <p:spPr>
          <a:xfrm>
            <a:off x="3903542" y="2260439"/>
            <a:ext cx="221128" cy="606882"/>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569B419-3F33-6C86-032E-C45DE050B72B}"/>
              </a:ext>
            </a:extLst>
          </p:cNvPr>
          <p:cNvSpPr txBox="1"/>
          <p:nvPr/>
        </p:nvSpPr>
        <p:spPr>
          <a:xfrm>
            <a:off x="4124670" y="1523761"/>
            <a:ext cx="1285875" cy="22113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ATLANTA</a:t>
            </a:r>
            <a:endParaRPr lang="pl-PL" sz="844">
              <a:solidFill>
                <a:srgbClr val="616365"/>
              </a:solidFill>
              <a:latin typeface="Arial" panose="020B0604020202020204"/>
            </a:endParaRPr>
          </a:p>
        </p:txBody>
      </p:sp>
      <p:cxnSp>
        <p:nvCxnSpPr>
          <p:cNvPr id="49" name="Straight Connector 25">
            <a:extLst>
              <a:ext uri="{FF2B5EF4-FFF2-40B4-BE49-F238E27FC236}">
                <a16:creationId xmlns:a16="http://schemas.microsoft.com/office/drawing/2014/main" id="{3FCF2EBE-8D64-09B7-9601-71774CDBDCAA}"/>
              </a:ext>
            </a:extLst>
          </p:cNvPr>
          <p:cNvCxnSpPr>
            <a:cxnSpLocks/>
            <a:stCxn id="27" idx="3"/>
            <a:endCxn id="48" idx="1"/>
          </p:cNvCxnSpPr>
          <p:nvPr/>
        </p:nvCxnSpPr>
        <p:spPr>
          <a:xfrm flipV="1">
            <a:off x="3903542" y="1634329"/>
            <a:ext cx="221128" cy="626109"/>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25">
            <a:extLst>
              <a:ext uri="{FF2B5EF4-FFF2-40B4-BE49-F238E27FC236}">
                <a16:creationId xmlns:a16="http://schemas.microsoft.com/office/drawing/2014/main" id="{3D1D3C45-D539-A1F6-FBAE-9D217CB0C362}"/>
              </a:ext>
            </a:extLst>
          </p:cNvPr>
          <p:cNvCxnSpPr>
            <a:cxnSpLocks/>
            <a:stCxn id="27" idx="3"/>
            <a:endCxn id="41" idx="1"/>
          </p:cNvCxnSpPr>
          <p:nvPr/>
        </p:nvCxnSpPr>
        <p:spPr>
          <a:xfrm flipV="1">
            <a:off x="3903542" y="1946141"/>
            <a:ext cx="213316" cy="314298"/>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CDC5D1E-6AF6-3AD7-1532-2B37BCF1F84F}"/>
              </a:ext>
            </a:extLst>
          </p:cNvPr>
          <p:cNvSpPr txBox="1"/>
          <p:nvPr/>
        </p:nvSpPr>
        <p:spPr>
          <a:xfrm>
            <a:off x="2994564" y="4351319"/>
            <a:ext cx="908978"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WEST</a:t>
            </a:r>
          </a:p>
          <a:p>
            <a:pPr defTabSz="857250"/>
            <a:r>
              <a:rPr lang="en-US" sz="844">
                <a:solidFill>
                  <a:srgbClr val="616365"/>
                </a:solidFill>
                <a:latin typeface="Arial" panose="020B0604020202020204"/>
              </a:rPr>
              <a:t>REG</a:t>
            </a:r>
            <a:endParaRPr lang="pl-PL" sz="844">
              <a:solidFill>
                <a:srgbClr val="616365"/>
              </a:solidFill>
              <a:latin typeface="Arial" panose="020B0604020202020204"/>
            </a:endParaRPr>
          </a:p>
        </p:txBody>
      </p:sp>
      <p:sp>
        <p:nvSpPr>
          <p:cNvPr id="52" name="TextBox 51">
            <a:extLst>
              <a:ext uri="{FF2B5EF4-FFF2-40B4-BE49-F238E27FC236}">
                <a16:creationId xmlns:a16="http://schemas.microsoft.com/office/drawing/2014/main" id="{6CA43D2B-F605-AB0E-91C1-7D0E4258552C}"/>
              </a:ext>
            </a:extLst>
          </p:cNvPr>
          <p:cNvSpPr txBox="1"/>
          <p:nvPr/>
        </p:nvSpPr>
        <p:spPr>
          <a:xfrm>
            <a:off x="4116858" y="4063767"/>
            <a:ext cx="1285875" cy="22113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FM CORP W/O AK</a:t>
            </a:r>
            <a:endParaRPr lang="pl-PL" sz="844">
              <a:solidFill>
                <a:srgbClr val="616365"/>
              </a:solidFill>
              <a:latin typeface="Arial" panose="020B0604020202020204"/>
            </a:endParaRPr>
          </a:p>
        </p:txBody>
      </p:sp>
      <p:sp>
        <p:nvSpPr>
          <p:cNvPr id="53" name="TextBox 52">
            <a:extLst>
              <a:ext uri="{FF2B5EF4-FFF2-40B4-BE49-F238E27FC236}">
                <a16:creationId xmlns:a16="http://schemas.microsoft.com/office/drawing/2014/main" id="{F0CB109F-60C6-DF24-8261-3D85056F011C}"/>
              </a:ext>
            </a:extLst>
          </p:cNvPr>
          <p:cNvSpPr txBox="1"/>
          <p:nvPr/>
        </p:nvSpPr>
        <p:spPr>
          <a:xfrm>
            <a:off x="4116859" y="4377094"/>
            <a:ext cx="1285875" cy="21796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KING SPR/CTY M</a:t>
            </a:r>
            <a:endParaRPr lang="pl-PL" sz="844">
              <a:solidFill>
                <a:srgbClr val="616365"/>
              </a:solidFill>
              <a:latin typeface="Arial" panose="020B0604020202020204"/>
            </a:endParaRPr>
          </a:p>
        </p:txBody>
      </p:sp>
      <p:sp>
        <p:nvSpPr>
          <p:cNvPr id="54" name="TextBox 53">
            <a:extLst>
              <a:ext uri="{FF2B5EF4-FFF2-40B4-BE49-F238E27FC236}">
                <a16:creationId xmlns:a16="http://schemas.microsoft.com/office/drawing/2014/main" id="{E3241ABF-05AA-7290-AB2D-935BC3B68076}"/>
              </a:ext>
            </a:extLst>
          </p:cNvPr>
          <p:cNvSpPr txBox="1"/>
          <p:nvPr/>
        </p:nvSpPr>
        <p:spPr>
          <a:xfrm>
            <a:off x="4124670" y="4685735"/>
            <a:ext cx="1285875" cy="21425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QFC CORP</a:t>
            </a:r>
            <a:endParaRPr lang="pl-PL" sz="844">
              <a:solidFill>
                <a:srgbClr val="616365"/>
              </a:solidFill>
              <a:latin typeface="Arial" panose="020B0604020202020204"/>
            </a:endParaRPr>
          </a:p>
        </p:txBody>
      </p:sp>
      <p:sp>
        <p:nvSpPr>
          <p:cNvPr id="55" name="TextBox 54">
            <a:extLst>
              <a:ext uri="{FF2B5EF4-FFF2-40B4-BE49-F238E27FC236}">
                <a16:creationId xmlns:a16="http://schemas.microsoft.com/office/drawing/2014/main" id="{E55678BC-5F71-ECF0-1775-D9C0B6F2E6F1}"/>
              </a:ext>
            </a:extLst>
          </p:cNvPr>
          <p:cNvSpPr txBox="1"/>
          <p:nvPr/>
        </p:nvSpPr>
        <p:spPr>
          <a:xfrm>
            <a:off x="4124670" y="4984947"/>
            <a:ext cx="1285875" cy="22113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RALPHS</a:t>
            </a:r>
          </a:p>
        </p:txBody>
      </p:sp>
      <p:cxnSp>
        <p:nvCxnSpPr>
          <p:cNvPr id="56" name="Straight Connector 25">
            <a:extLst>
              <a:ext uri="{FF2B5EF4-FFF2-40B4-BE49-F238E27FC236}">
                <a16:creationId xmlns:a16="http://schemas.microsoft.com/office/drawing/2014/main" id="{D5E201EB-A1E6-6EF2-A8B1-380BA80ECCDB}"/>
              </a:ext>
            </a:extLst>
          </p:cNvPr>
          <p:cNvCxnSpPr>
            <a:cxnSpLocks/>
            <a:stCxn id="51" idx="3"/>
            <a:endCxn id="53" idx="1"/>
          </p:cNvCxnSpPr>
          <p:nvPr/>
        </p:nvCxnSpPr>
        <p:spPr>
          <a:xfrm flipV="1">
            <a:off x="3903542" y="4486077"/>
            <a:ext cx="213317" cy="2557"/>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25">
            <a:extLst>
              <a:ext uri="{FF2B5EF4-FFF2-40B4-BE49-F238E27FC236}">
                <a16:creationId xmlns:a16="http://schemas.microsoft.com/office/drawing/2014/main" id="{6126B80E-EECB-087B-986A-3298EB6CFEC3}"/>
              </a:ext>
            </a:extLst>
          </p:cNvPr>
          <p:cNvCxnSpPr>
            <a:cxnSpLocks/>
            <a:stCxn id="51" idx="3"/>
            <a:endCxn id="54" idx="1"/>
          </p:cNvCxnSpPr>
          <p:nvPr/>
        </p:nvCxnSpPr>
        <p:spPr>
          <a:xfrm>
            <a:off x="3903542" y="4488633"/>
            <a:ext cx="221128" cy="304232"/>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25">
            <a:extLst>
              <a:ext uri="{FF2B5EF4-FFF2-40B4-BE49-F238E27FC236}">
                <a16:creationId xmlns:a16="http://schemas.microsoft.com/office/drawing/2014/main" id="{35108993-5AAD-3830-24A7-6C491F83A600}"/>
              </a:ext>
            </a:extLst>
          </p:cNvPr>
          <p:cNvCxnSpPr>
            <a:cxnSpLocks/>
            <a:stCxn id="51" idx="3"/>
            <a:endCxn id="55" idx="1"/>
          </p:cNvCxnSpPr>
          <p:nvPr/>
        </p:nvCxnSpPr>
        <p:spPr>
          <a:xfrm>
            <a:off x="3903542" y="4488633"/>
            <a:ext cx="221128" cy="606882"/>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FCFE4B86-B29C-87E0-5CCB-AED451D5D510}"/>
              </a:ext>
            </a:extLst>
          </p:cNvPr>
          <p:cNvSpPr txBox="1"/>
          <p:nvPr/>
        </p:nvSpPr>
        <p:spPr>
          <a:xfrm>
            <a:off x="4124670" y="3751955"/>
            <a:ext cx="1285875" cy="22113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F4L CORP</a:t>
            </a:r>
            <a:endParaRPr lang="pl-PL" sz="844">
              <a:solidFill>
                <a:srgbClr val="616365"/>
              </a:solidFill>
              <a:latin typeface="Arial" panose="020B0604020202020204"/>
            </a:endParaRPr>
          </a:p>
        </p:txBody>
      </p:sp>
      <p:cxnSp>
        <p:nvCxnSpPr>
          <p:cNvPr id="60" name="Straight Connector 25">
            <a:extLst>
              <a:ext uri="{FF2B5EF4-FFF2-40B4-BE49-F238E27FC236}">
                <a16:creationId xmlns:a16="http://schemas.microsoft.com/office/drawing/2014/main" id="{8ACB6E92-3269-FEDF-97C2-432234F361AA}"/>
              </a:ext>
            </a:extLst>
          </p:cNvPr>
          <p:cNvCxnSpPr>
            <a:cxnSpLocks/>
            <a:stCxn id="51" idx="3"/>
            <a:endCxn id="59" idx="1"/>
          </p:cNvCxnSpPr>
          <p:nvPr/>
        </p:nvCxnSpPr>
        <p:spPr>
          <a:xfrm flipV="1">
            <a:off x="3903542" y="3862524"/>
            <a:ext cx="221128" cy="626109"/>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Connector 25">
            <a:extLst>
              <a:ext uri="{FF2B5EF4-FFF2-40B4-BE49-F238E27FC236}">
                <a16:creationId xmlns:a16="http://schemas.microsoft.com/office/drawing/2014/main" id="{74B6C223-8302-3C53-67D0-B7A92C77DBA1}"/>
              </a:ext>
            </a:extLst>
          </p:cNvPr>
          <p:cNvCxnSpPr>
            <a:cxnSpLocks/>
            <a:stCxn id="51" idx="3"/>
            <a:endCxn id="52" idx="1"/>
          </p:cNvCxnSpPr>
          <p:nvPr/>
        </p:nvCxnSpPr>
        <p:spPr>
          <a:xfrm flipV="1">
            <a:off x="3903542" y="4174335"/>
            <a:ext cx="213316" cy="314298"/>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14923FA0-D4AC-A26B-CCF5-D75EDFAA7AEF}"/>
              </a:ext>
            </a:extLst>
          </p:cNvPr>
          <p:cNvSpPr/>
          <p:nvPr/>
        </p:nvSpPr>
        <p:spPr>
          <a:xfrm>
            <a:off x="263522" y="694068"/>
            <a:ext cx="4112875" cy="438710"/>
          </a:xfrm>
          <a:prstGeom prst="rect">
            <a:avLst/>
          </a:prstGeom>
        </p:spPr>
        <p:txBody>
          <a:bodyPr wrap="square">
            <a:spAutoFit/>
          </a:bodyPr>
          <a:lstStyle/>
          <a:p>
            <a:pPr defTabSz="857250"/>
            <a:r>
              <a:rPr lang="en-US" sz="1313">
                <a:solidFill>
                  <a:srgbClr val="002776"/>
                </a:solidFill>
                <a:latin typeface="Poppins" panose="00000500000000000000" pitchFamily="2" charset="0"/>
                <a:cs typeface="Poppins" panose="00000500000000000000" pitchFamily="2" charset="0"/>
              </a:rPr>
              <a:t>Kroger Trade Area Regions</a:t>
            </a:r>
          </a:p>
          <a:p>
            <a:pPr defTabSz="857250"/>
            <a:r>
              <a:rPr lang="en-US" sz="938">
                <a:solidFill>
                  <a:srgbClr val="002776"/>
                </a:solidFill>
                <a:latin typeface="Poppins" panose="00000500000000000000" pitchFamily="2" charset="0"/>
                <a:cs typeface="Poppins" panose="00000500000000000000" pitchFamily="2" charset="0"/>
              </a:rPr>
              <a:t>These geographies are aggregates of existing geographies</a:t>
            </a:r>
          </a:p>
        </p:txBody>
      </p:sp>
      <p:grpSp>
        <p:nvGrpSpPr>
          <p:cNvPr id="63" name="Group 62">
            <a:extLst>
              <a:ext uri="{FF2B5EF4-FFF2-40B4-BE49-F238E27FC236}">
                <a16:creationId xmlns:a16="http://schemas.microsoft.com/office/drawing/2014/main" id="{6B5F512C-6C40-2201-2694-CB045D4E23F4}"/>
              </a:ext>
            </a:extLst>
          </p:cNvPr>
          <p:cNvGrpSpPr/>
          <p:nvPr/>
        </p:nvGrpSpPr>
        <p:grpSpPr>
          <a:xfrm>
            <a:off x="309562" y="5946236"/>
            <a:ext cx="3429000" cy="428625"/>
            <a:chOff x="228597" y="5921795"/>
            <a:chExt cx="3657600" cy="457200"/>
          </a:xfrm>
        </p:grpSpPr>
        <p:sp>
          <p:nvSpPr>
            <p:cNvPr id="64" name="Text Box 38">
              <a:extLst>
                <a:ext uri="{FF2B5EF4-FFF2-40B4-BE49-F238E27FC236}">
                  <a16:creationId xmlns:a16="http://schemas.microsoft.com/office/drawing/2014/main" id="{87FFB681-2222-51D2-B9F3-A3BDDD8F54D8}"/>
                </a:ext>
              </a:extLst>
            </p:cNvPr>
            <p:cNvSpPr txBox="1">
              <a:spLocks noChangeArrowheads="1"/>
            </p:cNvSpPr>
            <p:nvPr/>
          </p:nvSpPr>
          <p:spPr bwMode="auto">
            <a:xfrm>
              <a:off x="228597" y="5921795"/>
              <a:ext cx="3657600" cy="457200"/>
            </a:xfrm>
            <a:prstGeom prst="rect">
              <a:avLst/>
            </a:prstGeom>
            <a:solidFill>
              <a:srgbClr val="FFFFFF"/>
            </a:solidFill>
            <a:ln w="22225">
              <a:solidFill>
                <a:schemeClr val="accent1"/>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65" name="TextBox 64">
              <a:extLst>
                <a:ext uri="{FF2B5EF4-FFF2-40B4-BE49-F238E27FC236}">
                  <a16:creationId xmlns:a16="http://schemas.microsoft.com/office/drawing/2014/main" id="{3797B39B-F1A4-200E-324A-80F95454815B}"/>
                </a:ext>
              </a:extLst>
            </p:cNvPr>
            <p:cNvSpPr txBox="1"/>
            <p:nvPr/>
          </p:nvSpPr>
          <p:spPr>
            <a:xfrm>
              <a:off x="795413" y="5990375"/>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RMA Only</a:t>
              </a:r>
            </a:p>
          </p:txBody>
        </p:sp>
        <p:sp>
          <p:nvSpPr>
            <p:cNvPr id="66" name="TextBox 65">
              <a:extLst>
                <a:ext uri="{FF2B5EF4-FFF2-40B4-BE49-F238E27FC236}">
                  <a16:creationId xmlns:a16="http://schemas.microsoft.com/office/drawing/2014/main" id="{31166AEA-CDE0-4BE5-30C9-000904E5CC11}"/>
                </a:ext>
              </a:extLst>
            </p:cNvPr>
            <p:cNvSpPr txBox="1"/>
            <p:nvPr/>
          </p:nvSpPr>
          <p:spPr>
            <a:xfrm>
              <a:off x="2340805" y="5990375"/>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7030A0"/>
                  </a:solidFill>
                  <a:latin typeface="Arial" panose="020B0604020202020204"/>
                </a:rPr>
                <a:t>Use IRI Market </a:t>
              </a:r>
              <a:br>
                <a:rPr lang="en-US" sz="938">
                  <a:solidFill>
                    <a:srgbClr val="7030A0"/>
                  </a:solidFill>
                  <a:latin typeface="Arial" panose="020B0604020202020204"/>
                </a:rPr>
              </a:br>
              <a:r>
                <a:rPr lang="en-US" sz="938">
                  <a:solidFill>
                    <a:srgbClr val="7030A0"/>
                  </a:solidFill>
                  <a:latin typeface="Arial" panose="020B0604020202020204"/>
                </a:rPr>
                <a:t>in lieu of CRMA</a:t>
              </a:r>
            </a:p>
          </p:txBody>
        </p:sp>
      </p:grpSp>
      <p:sp>
        <p:nvSpPr>
          <p:cNvPr id="67" name="Rectangle 66">
            <a:extLst>
              <a:ext uri="{FF2B5EF4-FFF2-40B4-BE49-F238E27FC236}">
                <a16:creationId xmlns:a16="http://schemas.microsoft.com/office/drawing/2014/main" id="{5001580A-9D86-A03F-0E63-CDE99062DD27}"/>
              </a:ext>
            </a:extLst>
          </p:cNvPr>
          <p:cNvSpPr/>
          <p:nvPr/>
        </p:nvSpPr>
        <p:spPr>
          <a:xfrm>
            <a:off x="5654244" y="714375"/>
            <a:ext cx="6165686" cy="5660486"/>
          </a:xfrm>
          <a:prstGeom prst="rect">
            <a:avLst/>
          </a:prstGeom>
          <a:noFill/>
          <a:ln w="12700">
            <a:solidFill>
              <a:schemeClr val="accent4">
                <a:lumMod val="75000"/>
              </a:schemeClr>
            </a:solidFill>
            <a:prstDash val="sys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57250"/>
            <a:endParaRPr lang="en-US" sz="1688">
              <a:solidFill>
                <a:srgbClr val="FFFFFF"/>
              </a:solidFill>
              <a:latin typeface="Arial" panose="020B0604020202020204"/>
            </a:endParaRPr>
          </a:p>
        </p:txBody>
      </p:sp>
      <p:sp>
        <p:nvSpPr>
          <p:cNvPr id="68" name="TextBox 67">
            <a:extLst>
              <a:ext uri="{FF2B5EF4-FFF2-40B4-BE49-F238E27FC236}">
                <a16:creationId xmlns:a16="http://schemas.microsoft.com/office/drawing/2014/main" id="{E06FCFC2-7031-3126-A4C1-22A54A41C78E}"/>
              </a:ext>
            </a:extLst>
          </p:cNvPr>
          <p:cNvSpPr txBox="1"/>
          <p:nvPr/>
        </p:nvSpPr>
        <p:spPr>
          <a:xfrm>
            <a:off x="5887376" y="1134070"/>
            <a:ext cx="800586"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BANNER TOTAL</a:t>
            </a:r>
            <a:endParaRPr lang="pl-PL" sz="844">
              <a:solidFill>
                <a:srgbClr val="616365"/>
              </a:solidFill>
              <a:latin typeface="Arial" panose="020B0604020202020204"/>
            </a:endParaRPr>
          </a:p>
        </p:txBody>
      </p:sp>
      <p:sp>
        <p:nvSpPr>
          <p:cNvPr id="69" name="TextBox 68">
            <a:extLst>
              <a:ext uri="{FF2B5EF4-FFF2-40B4-BE49-F238E27FC236}">
                <a16:creationId xmlns:a16="http://schemas.microsoft.com/office/drawing/2014/main" id="{8C4AC987-2B66-ED5A-5DB6-D0F75061F95C}"/>
              </a:ext>
            </a:extLst>
          </p:cNvPr>
          <p:cNvSpPr txBox="1"/>
          <p:nvPr/>
        </p:nvSpPr>
        <p:spPr>
          <a:xfrm>
            <a:off x="6528771" y="1559967"/>
            <a:ext cx="1285875" cy="18794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ATLANTA</a:t>
            </a:r>
            <a:endParaRPr lang="pl-PL" sz="844">
              <a:solidFill>
                <a:srgbClr val="616365"/>
              </a:solidFill>
              <a:latin typeface="Arial" panose="020B0604020202020204"/>
            </a:endParaRPr>
          </a:p>
        </p:txBody>
      </p:sp>
      <p:sp>
        <p:nvSpPr>
          <p:cNvPr id="70" name="Rectangle 69">
            <a:extLst>
              <a:ext uri="{FF2B5EF4-FFF2-40B4-BE49-F238E27FC236}">
                <a16:creationId xmlns:a16="http://schemas.microsoft.com/office/drawing/2014/main" id="{8E888BC3-CC70-B331-9546-D2F8EBF3CACA}"/>
              </a:ext>
            </a:extLst>
          </p:cNvPr>
          <p:cNvSpPr/>
          <p:nvPr/>
        </p:nvSpPr>
        <p:spPr>
          <a:xfrm>
            <a:off x="5667375" y="692876"/>
            <a:ext cx="4515871" cy="294376"/>
          </a:xfrm>
          <a:prstGeom prst="rect">
            <a:avLst/>
          </a:prstGeom>
        </p:spPr>
        <p:txBody>
          <a:bodyPr wrap="square">
            <a:spAutoFit/>
          </a:bodyPr>
          <a:lstStyle/>
          <a:p>
            <a:pPr defTabSz="857250"/>
            <a:r>
              <a:rPr lang="en-US" sz="1313">
                <a:solidFill>
                  <a:srgbClr val="002776"/>
                </a:solidFill>
                <a:latin typeface="Poppins" panose="00000500000000000000" pitchFamily="2" charset="0"/>
                <a:cs typeface="Poppins" panose="00000500000000000000" pitchFamily="2" charset="0"/>
              </a:rPr>
              <a:t>Breakouts under the Kroger Banner aggregate</a:t>
            </a:r>
          </a:p>
        </p:txBody>
      </p:sp>
      <p:sp>
        <p:nvSpPr>
          <p:cNvPr id="71" name="TextBox 70">
            <a:extLst>
              <a:ext uri="{FF2B5EF4-FFF2-40B4-BE49-F238E27FC236}">
                <a16:creationId xmlns:a16="http://schemas.microsoft.com/office/drawing/2014/main" id="{12825FB2-5BDE-290A-CBFB-C227BB6FD918}"/>
              </a:ext>
            </a:extLst>
          </p:cNvPr>
          <p:cNvSpPr txBox="1"/>
          <p:nvPr/>
        </p:nvSpPr>
        <p:spPr>
          <a:xfrm>
            <a:off x="8324146" y="1577826"/>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ATLANTA ATL</a:t>
            </a:r>
            <a:endParaRPr lang="pl-PL" sz="844">
              <a:solidFill>
                <a:srgbClr val="616365"/>
              </a:solidFill>
              <a:latin typeface="Arial" panose="020B0604020202020204"/>
            </a:endParaRPr>
          </a:p>
        </p:txBody>
      </p:sp>
      <p:sp>
        <p:nvSpPr>
          <p:cNvPr id="72" name="TextBox 71">
            <a:extLst>
              <a:ext uri="{FF2B5EF4-FFF2-40B4-BE49-F238E27FC236}">
                <a16:creationId xmlns:a16="http://schemas.microsoft.com/office/drawing/2014/main" id="{F3D5C3DA-415A-ABAF-4980-04E9E9B2AD8D}"/>
              </a:ext>
            </a:extLst>
          </p:cNvPr>
          <p:cNvSpPr txBox="1"/>
          <p:nvPr/>
        </p:nvSpPr>
        <p:spPr>
          <a:xfrm>
            <a:off x="8324146" y="1361246"/>
            <a:ext cx="1285875" cy="159741"/>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ATLANTA AO</a:t>
            </a:r>
            <a:endParaRPr lang="pl-PL" sz="844">
              <a:solidFill>
                <a:srgbClr val="616365"/>
              </a:solidFill>
              <a:latin typeface="Arial" panose="020B0604020202020204"/>
            </a:endParaRPr>
          </a:p>
        </p:txBody>
      </p:sp>
      <p:sp>
        <p:nvSpPr>
          <p:cNvPr id="73" name="TextBox 72">
            <a:extLst>
              <a:ext uri="{FF2B5EF4-FFF2-40B4-BE49-F238E27FC236}">
                <a16:creationId xmlns:a16="http://schemas.microsoft.com/office/drawing/2014/main" id="{11850267-69D5-2658-6379-F1DDE86CDA5E}"/>
              </a:ext>
            </a:extLst>
          </p:cNvPr>
          <p:cNvSpPr txBox="1"/>
          <p:nvPr/>
        </p:nvSpPr>
        <p:spPr>
          <a:xfrm>
            <a:off x="8324146" y="1776870"/>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ATLANTA SAVANH</a:t>
            </a:r>
            <a:endParaRPr lang="pl-PL" sz="844">
              <a:solidFill>
                <a:srgbClr val="616365"/>
              </a:solidFill>
              <a:latin typeface="Arial" panose="020B0604020202020204"/>
            </a:endParaRPr>
          </a:p>
        </p:txBody>
      </p:sp>
      <p:cxnSp>
        <p:nvCxnSpPr>
          <p:cNvPr id="74" name="Straight Connector 25">
            <a:extLst>
              <a:ext uri="{FF2B5EF4-FFF2-40B4-BE49-F238E27FC236}">
                <a16:creationId xmlns:a16="http://schemas.microsoft.com/office/drawing/2014/main" id="{BF145AAE-EE4A-8711-93BA-B4321BD4A98A}"/>
              </a:ext>
            </a:extLst>
          </p:cNvPr>
          <p:cNvCxnSpPr>
            <a:cxnSpLocks/>
            <a:endCxn id="72" idx="1"/>
          </p:cNvCxnSpPr>
          <p:nvPr/>
        </p:nvCxnSpPr>
        <p:spPr>
          <a:xfrm flipV="1">
            <a:off x="7815126" y="1441117"/>
            <a:ext cx="509020" cy="206472"/>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Connector 25">
            <a:extLst>
              <a:ext uri="{FF2B5EF4-FFF2-40B4-BE49-F238E27FC236}">
                <a16:creationId xmlns:a16="http://schemas.microsoft.com/office/drawing/2014/main" id="{4126293F-C04F-A6A9-B225-0836F2C7AEDD}"/>
              </a:ext>
            </a:extLst>
          </p:cNvPr>
          <p:cNvCxnSpPr>
            <a:cxnSpLocks/>
            <a:stCxn id="69" idx="3"/>
            <a:endCxn id="73" idx="1"/>
          </p:cNvCxnSpPr>
          <p:nvPr/>
        </p:nvCxnSpPr>
        <p:spPr>
          <a:xfrm>
            <a:off x="7814646" y="1653941"/>
            <a:ext cx="509500" cy="19497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Connector 25">
            <a:extLst>
              <a:ext uri="{FF2B5EF4-FFF2-40B4-BE49-F238E27FC236}">
                <a16:creationId xmlns:a16="http://schemas.microsoft.com/office/drawing/2014/main" id="{B7ED6B70-89BA-01BA-44F0-FEB0EE03F248}"/>
              </a:ext>
            </a:extLst>
          </p:cNvPr>
          <p:cNvCxnSpPr>
            <a:cxnSpLocks/>
            <a:stCxn id="69" idx="3"/>
            <a:endCxn id="71" idx="1"/>
          </p:cNvCxnSpPr>
          <p:nvPr/>
        </p:nvCxnSpPr>
        <p:spPr>
          <a:xfrm flipV="1">
            <a:off x="7814646" y="1649869"/>
            <a:ext cx="509500" cy="407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FB49A7D0-F4FF-E6FB-C634-5D5BBFC46219}"/>
              </a:ext>
            </a:extLst>
          </p:cNvPr>
          <p:cNvSpPr txBox="1"/>
          <p:nvPr/>
        </p:nvSpPr>
        <p:spPr>
          <a:xfrm>
            <a:off x="6528771" y="2165229"/>
            <a:ext cx="1285875" cy="18794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CENTRAL</a:t>
            </a:r>
            <a:endParaRPr lang="pl-PL" sz="844">
              <a:solidFill>
                <a:srgbClr val="616365"/>
              </a:solidFill>
              <a:latin typeface="Arial" panose="020B0604020202020204"/>
            </a:endParaRPr>
          </a:p>
        </p:txBody>
      </p:sp>
      <p:sp>
        <p:nvSpPr>
          <p:cNvPr id="78" name="TextBox 77">
            <a:extLst>
              <a:ext uri="{FF2B5EF4-FFF2-40B4-BE49-F238E27FC236}">
                <a16:creationId xmlns:a16="http://schemas.microsoft.com/office/drawing/2014/main" id="{333FB6A5-F342-2661-D7A9-D5C5DA4BEAD7}"/>
              </a:ext>
            </a:extLst>
          </p:cNvPr>
          <p:cNvSpPr txBox="1"/>
          <p:nvPr/>
        </p:nvSpPr>
        <p:spPr>
          <a:xfrm>
            <a:off x="8324146" y="2183089"/>
            <a:ext cx="1285875" cy="14062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CENTRAL INDY</a:t>
            </a:r>
            <a:endParaRPr lang="pl-PL" sz="844">
              <a:solidFill>
                <a:srgbClr val="616365"/>
              </a:solidFill>
              <a:latin typeface="Arial" panose="020B0604020202020204"/>
            </a:endParaRPr>
          </a:p>
        </p:txBody>
      </p:sp>
      <p:sp>
        <p:nvSpPr>
          <p:cNvPr id="79" name="TextBox 78">
            <a:extLst>
              <a:ext uri="{FF2B5EF4-FFF2-40B4-BE49-F238E27FC236}">
                <a16:creationId xmlns:a16="http://schemas.microsoft.com/office/drawing/2014/main" id="{253FBAD7-5737-5C67-9CCC-8BA7D3D88D44}"/>
              </a:ext>
            </a:extLst>
          </p:cNvPr>
          <p:cNvSpPr txBox="1"/>
          <p:nvPr/>
        </p:nvSpPr>
        <p:spPr>
          <a:xfrm>
            <a:off x="8324146" y="1966508"/>
            <a:ext cx="1285875" cy="159741"/>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CENTRAL AO</a:t>
            </a:r>
            <a:endParaRPr lang="pl-PL" sz="844">
              <a:solidFill>
                <a:srgbClr val="616365"/>
              </a:solidFill>
              <a:latin typeface="Arial" panose="020B0604020202020204"/>
            </a:endParaRPr>
          </a:p>
        </p:txBody>
      </p:sp>
      <p:sp>
        <p:nvSpPr>
          <p:cNvPr id="80" name="TextBox 79">
            <a:extLst>
              <a:ext uri="{FF2B5EF4-FFF2-40B4-BE49-F238E27FC236}">
                <a16:creationId xmlns:a16="http://schemas.microsoft.com/office/drawing/2014/main" id="{D78C9F5C-7337-42FA-864A-BA7ADFD3986A}"/>
              </a:ext>
            </a:extLst>
          </p:cNvPr>
          <p:cNvSpPr txBox="1"/>
          <p:nvPr/>
        </p:nvSpPr>
        <p:spPr>
          <a:xfrm>
            <a:off x="8324146" y="2373202"/>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CENTRAL PEORIA</a:t>
            </a:r>
            <a:endParaRPr lang="pl-PL" sz="844">
              <a:solidFill>
                <a:srgbClr val="616365"/>
              </a:solidFill>
              <a:latin typeface="Arial" panose="020B0604020202020204"/>
            </a:endParaRPr>
          </a:p>
        </p:txBody>
      </p:sp>
      <p:cxnSp>
        <p:nvCxnSpPr>
          <p:cNvPr id="81" name="Straight Connector 25">
            <a:extLst>
              <a:ext uri="{FF2B5EF4-FFF2-40B4-BE49-F238E27FC236}">
                <a16:creationId xmlns:a16="http://schemas.microsoft.com/office/drawing/2014/main" id="{FC578D8E-2902-F74C-62A0-1B1C2BFAD9BE}"/>
              </a:ext>
            </a:extLst>
          </p:cNvPr>
          <p:cNvCxnSpPr>
            <a:cxnSpLocks/>
            <a:endCxn id="79" idx="1"/>
          </p:cNvCxnSpPr>
          <p:nvPr/>
        </p:nvCxnSpPr>
        <p:spPr>
          <a:xfrm flipV="1">
            <a:off x="7815126" y="2046379"/>
            <a:ext cx="509020" cy="206472"/>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25">
            <a:extLst>
              <a:ext uri="{FF2B5EF4-FFF2-40B4-BE49-F238E27FC236}">
                <a16:creationId xmlns:a16="http://schemas.microsoft.com/office/drawing/2014/main" id="{3FC39D31-67C4-8741-6840-08C33C6A3536}"/>
              </a:ext>
            </a:extLst>
          </p:cNvPr>
          <p:cNvCxnSpPr>
            <a:cxnSpLocks/>
            <a:stCxn id="77" idx="3"/>
            <a:endCxn id="80" idx="1"/>
          </p:cNvCxnSpPr>
          <p:nvPr/>
        </p:nvCxnSpPr>
        <p:spPr>
          <a:xfrm>
            <a:off x="7814646" y="2259204"/>
            <a:ext cx="509500" cy="18604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25">
            <a:extLst>
              <a:ext uri="{FF2B5EF4-FFF2-40B4-BE49-F238E27FC236}">
                <a16:creationId xmlns:a16="http://schemas.microsoft.com/office/drawing/2014/main" id="{8EEA9DA8-7D6F-1B55-B560-BDDA54D9096D}"/>
              </a:ext>
            </a:extLst>
          </p:cNvPr>
          <p:cNvCxnSpPr>
            <a:cxnSpLocks/>
            <a:stCxn id="77" idx="3"/>
            <a:endCxn id="78" idx="1"/>
          </p:cNvCxnSpPr>
          <p:nvPr/>
        </p:nvCxnSpPr>
        <p:spPr>
          <a:xfrm flipV="1">
            <a:off x="7814646" y="2253404"/>
            <a:ext cx="509500" cy="58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E2FD0CD1-74AC-ADCE-A58C-B27E2D8F045F}"/>
              </a:ext>
            </a:extLst>
          </p:cNvPr>
          <p:cNvSpPr txBox="1"/>
          <p:nvPr/>
        </p:nvSpPr>
        <p:spPr>
          <a:xfrm>
            <a:off x="6527459" y="2653426"/>
            <a:ext cx="1285875" cy="18794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CINCINNATI</a:t>
            </a:r>
            <a:endParaRPr lang="pl-PL" sz="844">
              <a:solidFill>
                <a:srgbClr val="616365"/>
              </a:solidFill>
              <a:latin typeface="Arial" panose="020B0604020202020204"/>
            </a:endParaRPr>
          </a:p>
        </p:txBody>
      </p:sp>
      <p:sp>
        <p:nvSpPr>
          <p:cNvPr id="85" name="TextBox 84">
            <a:extLst>
              <a:ext uri="{FF2B5EF4-FFF2-40B4-BE49-F238E27FC236}">
                <a16:creationId xmlns:a16="http://schemas.microsoft.com/office/drawing/2014/main" id="{D49B74EE-5E78-2305-02D2-76592D3436C3}"/>
              </a:ext>
            </a:extLst>
          </p:cNvPr>
          <p:cNvSpPr txBox="1"/>
          <p:nvPr/>
        </p:nvSpPr>
        <p:spPr>
          <a:xfrm>
            <a:off x="8324146" y="2576071"/>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CINCINNATI CIN</a:t>
            </a:r>
            <a:endParaRPr lang="pl-PL" sz="844">
              <a:solidFill>
                <a:srgbClr val="616365"/>
              </a:solidFill>
              <a:latin typeface="Arial" panose="020B0604020202020204"/>
            </a:endParaRPr>
          </a:p>
        </p:txBody>
      </p:sp>
      <p:sp>
        <p:nvSpPr>
          <p:cNvPr id="86" name="TextBox 85">
            <a:extLst>
              <a:ext uri="{FF2B5EF4-FFF2-40B4-BE49-F238E27FC236}">
                <a16:creationId xmlns:a16="http://schemas.microsoft.com/office/drawing/2014/main" id="{C2BBFEAA-8DC9-7B1F-33C5-A496BC777B38}"/>
              </a:ext>
            </a:extLst>
          </p:cNvPr>
          <p:cNvSpPr txBox="1"/>
          <p:nvPr/>
        </p:nvSpPr>
        <p:spPr>
          <a:xfrm>
            <a:off x="8324146" y="2764474"/>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CINCINNATI DTN</a:t>
            </a:r>
            <a:endParaRPr lang="pl-PL" sz="844">
              <a:solidFill>
                <a:srgbClr val="616365"/>
              </a:solidFill>
              <a:latin typeface="Arial" panose="020B0604020202020204"/>
            </a:endParaRPr>
          </a:p>
        </p:txBody>
      </p:sp>
      <p:cxnSp>
        <p:nvCxnSpPr>
          <p:cNvPr id="87" name="Straight Connector 25">
            <a:extLst>
              <a:ext uri="{FF2B5EF4-FFF2-40B4-BE49-F238E27FC236}">
                <a16:creationId xmlns:a16="http://schemas.microsoft.com/office/drawing/2014/main" id="{362837A7-7C34-F0B9-D5EC-C958BB50CB6E}"/>
              </a:ext>
            </a:extLst>
          </p:cNvPr>
          <p:cNvCxnSpPr>
            <a:cxnSpLocks/>
            <a:stCxn id="84" idx="3"/>
            <a:endCxn id="85" idx="1"/>
          </p:cNvCxnSpPr>
          <p:nvPr/>
        </p:nvCxnSpPr>
        <p:spPr>
          <a:xfrm flipV="1">
            <a:off x="7813334" y="2648112"/>
            <a:ext cx="510812" cy="99289"/>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Connector 25">
            <a:extLst>
              <a:ext uri="{FF2B5EF4-FFF2-40B4-BE49-F238E27FC236}">
                <a16:creationId xmlns:a16="http://schemas.microsoft.com/office/drawing/2014/main" id="{F8BC7A26-5FE4-FAB8-7585-254A76447723}"/>
              </a:ext>
            </a:extLst>
          </p:cNvPr>
          <p:cNvCxnSpPr>
            <a:cxnSpLocks/>
            <a:stCxn id="84" idx="3"/>
            <a:endCxn id="86" idx="1"/>
          </p:cNvCxnSpPr>
          <p:nvPr/>
        </p:nvCxnSpPr>
        <p:spPr>
          <a:xfrm>
            <a:off x="7813334" y="2747401"/>
            <a:ext cx="510812" cy="89115"/>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2E4AA017-77CE-99E5-21F9-6CA92DADE825}"/>
              </a:ext>
            </a:extLst>
          </p:cNvPr>
          <p:cNvSpPr txBox="1"/>
          <p:nvPr/>
        </p:nvSpPr>
        <p:spPr>
          <a:xfrm>
            <a:off x="6527459" y="3037076"/>
            <a:ext cx="1285875" cy="18794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COLUMBUS</a:t>
            </a:r>
            <a:endParaRPr lang="pl-PL" sz="844">
              <a:solidFill>
                <a:srgbClr val="616365"/>
              </a:solidFill>
              <a:latin typeface="Arial" panose="020B0604020202020204"/>
            </a:endParaRPr>
          </a:p>
        </p:txBody>
      </p:sp>
      <p:sp>
        <p:nvSpPr>
          <p:cNvPr id="90" name="TextBox 89">
            <a:extLst>
              <a:ext uri="{FF2B5EF4-FFF2-40B4-BE49-F238E27FC236}">
                <a16:creationId xmlns:a16="http://schemas.microsoft.com/office/drawing/2014/main" id="{84E0E83F-3460-EEEA-7334-69CE83B53DF4}"/>
              </a:ext>
            </a:extLst>
          </p:cNvPr>
          <p:cNvSpPr txBox="1"/>
          <p:nvPr/>
        </p:nvSpPr>
        <p:spPr>
          <a:xfrm>
            <a:off x="8324146" y="2959720"/>
            <a:ext cx="1285875" cy="144083"/>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COLUMBUS AO</a:t>
            </a:r>
            <a:endParaRPr lang="pl-PL" sz="844">
              <a:solidFill>
                <a:srgbClr val="616365"/>
              </a:solidFill>
              <a:latin typeface="Arial" panose="020B0604020202020204"/>
            </a:endParaRPr>
          </a:p>
        </p:txBody>
      </p:sp>
      <p:sp>
        <p:nvSpPr>
          <p:cNvPr id="91" name="TextBox 90">
            <a:extLst>
              <a:ext uri="{FF2B5EF4-FFF2-40B4-BE49-F238E27FC236}">
                <a16:creationId xmlns:a16="http://schemas.microsoft.com/office/drawing/2014/main" id="{B6978B5D-DF6A-CF7B-DF04-A58C93E1CABE}"/>
              </a:ext>
            </a:extLst>
          </p:cNvPr>
          <p:cNvSpPr txBox="1"/>
          <p:nvPr/>
        </p:nvSpPr>
        <p:spPr>
          <a:xfrm>
            <a:off x="8324146" y="3148124"/>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COLUMBUS CLMBS</a:t>
            </a:r>
            <a:endParaRPr lang="pl-PL" sz="844">
              <a:solidFill>
                <a:srgbClr val="616365"/>
              </a:solidFill>
              <a:latin typeface="Arial" panose="020B0604020202020204"/>
            </a:endParaRPr>
          </a:p>
        </p:txBody>
      </p:sp>
      <p:cxnSp>
        <p:nvCxnSpPr>
          <p:cNvPr id="92" name="Straight Connector 25">
            <a:extLst>
              <a:ext uri="{FF2B5EF4-FFF2-40B4-BE49-F238E27FC236}">
                <a16:creationId xmlns:a16="http://schemas.microsoft.com/office/drawing/2014/main" id="{22346F77-51B1-2AC7-111C-2CCEE02D6D7E}"/>
              </a:ext>
            </a:extLst>
          </p:cNvPr>
          <p:cNvCxnSpPr>
            <a:cxnSpLocks/>
            <a:stCxn id="89" idx="3"/>
            <a:endCxn id="90" idx="1"/>
          </p:cNvCxnSpPr>
          <p:nvPr/>
        </p:nvCxnSpPr>
        <p:spPr>
          <a:xfrm flipV="1">
            <a:off x="7813334" y="3031761"/>
            <a:ext cx="510812" cy="99289"/>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Connector 25">
            <a:extLst>
              <a:ext uri="{FF2B5EF4-FFF2-40B4-BE49-F238E27FC236}">
                <a16:creationId xmlns:a16="http://schemas.microsoft.com/office/drawing/2014/main" id="{83A9801F-1BAC-24D5-DD83-A9DA863AF024}"/>
              </a:ext>
            </a:extLst>
          </p:cNvPr>
          <p:cNvCxnSpPr>
            <a:cxnSpLocks/>
            <a:stCxn id="89" idx="3"/>
            <a:endCxn id="91" idx="1"/>
          </p:cNvCxnSpPr>
          <p:nvPr/>
        </p:nvCxnSpPr>
        <p:spPr>
          <a:xfrm>
            <a:off x="7813334" y="3131050"/>
            <a:ext cx="510812" cy="89115"/>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429DF2C4-4570-A909-494A-60EE408F8F80}"/>
              </a:ext>
            </a:extLst>
          </p:cNvPr>
          <p:cNvSpPr txBox="1"/>
          <p:nvPr/>
        </p:nvSpPr>
        <p:spPr>
          <a:xfrm>
            <a:off x="6523258" y="3420725"/>
            <a:ext cx="1285875" cy="18794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DALLAS/HOUSTON</a:t>
            </a:r>
            <a:endParaRPr lang="pl-PL" sz="844">
              <a:solidFill>
                <a:srgbClr val="616365"/>
              </a:solidFill>
              <a:latin typeface="Arial" panose="020B0604020202020204"/>
            </a:endParaRPr>
          </a:p>
        </p:txBody>
      </p:sp>
      <p:sp>
        <p:nvSpPr>
          <p:cNvPr id="95" name="TextBox 94">
            <a:extLst>
              <a:ext uri="{FF2B5EF4-FFF2-40B4-BE49-F238E27FC236}">
                <a16:creationId xmlns:a16="http://schemas.microsoft.com/office/drawing/2014/main" id="{DCB2EA22-88BB-D781-4F93-C0526E063142}"/>
              </a:ext>
            </a:extLst>
          </p:cNvPr>
          <p:cNvSpPr txBox="1"/>
          <p:nvPr/>
        </p:nvSpPr>
        <p:spPr>
          <a:xfrm>
            <a:off x="8319945" y="3343369"/>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DALLAS</a:t>
            </a:r>
            <a:endParaRPr lang="pl-PL" sz="844">
              <a:solidFill>
                <a:srgbClr val="616365"/>
              </a:solidFill>
              <a:latin typeface="Arial" panose="020B0604020202020204"/>
            </a:endParaRPr>
          </a:p>
        </p:txBody>
      </p:sp>
      <p:sp>
        <p:nvSpPr>
          <p:cNvPr id="96" name="TextBox 95">
            <a:extLst>
              <a:ext uri="{FF2B5EF4-FFF2-40B4-BE49-F238E27FC236}">
                <a16:creationId xmlns:a16="http://schemas.microsoft.com/office/drawing/2014/main" id="{83834C81-72AA-2C84-D048-B543803FF954}"/>
              </a:ext>
            </a:extLst>
          </p:cNvPr>
          <p:cNvSpPr txBox="1"/>
          <p:nvPr/>
        </p:nvSpPr>
        <p:spPr>
          <a:xfrm>
            <a:off x="8319945" y="3531773"/>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HOUSTON</a:t>
            </a:r>
            <a:endParaRPr lang="pl-PL" sz="844">
              <a:solidFill>
                <a:srgbClr val="616365"/>
              </a:solidFill>
              <a:latin typeface="Arial" panose="020B0604020202020204"/>
            </a:endParaRPr>
          </a:p>
        </p:txBody>
      </p:sp>
      <p:cxnSp>
        <p:nvCxnSpPr>
          <p:cNvPr id="97" name="Straight Connector 25">
            <a:extLst>
              <a:ext uri="{FF2B5EF4-FFF2-40B4-BE49-F238E27FC236}">
                <a16:creationId xmlns:a16="http://schemas.microsoft.com/office/drawing/2014/main" id="{FE81BBAA-A7F7-FE4C-5BC4-D96CC1D714E9}"/>
              </a:ext>
            </a:extLst>
          </p:cNvPr>
          <p:cNvCxnSpPr>
            <a:cxnSpLocks/>
            <a:stCxn id="94" idx="3"/>
            <a:endCxn id="95" idx="1"/>
          </p:cNvCxnSpPr>
          <p:nvPr/>
        </p:nvCxnSpPr>
        <p:spPr>
          <a:xfrm flipV="1">
            <a:off x="7809133" y="3415411"/>
            <a:ext cx="510812" cy="99289"/>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25">
            <a:extLst>
              <a:ext uri="{FF2B5EF4-FFF2-40B4-BE49-F238E27FC236}">
                <a16:creationId xmlns:a16="http://schemas.microsoft.com/office/drawing/2014/main" id="{C2C95213-1A62-2E95-45C9-DE98E360C7C3}"/>
              </a:ext>
            </a:extLst>
          </p:cNvPr>
          <p:cNvCxnSpPr>
            <a:cxnSpLocks/>
            <a:stCxn id="94" idx="3"/>
            <a:endCxn id="96" idx="1"/>
          </p:cNvCxnSpPr>
          <p:nvPr/>
        </p:nvCxnSpPr>
        <p:spPr>
          <a:xfrm>
            <a:off x="7809133" y="3514700"/>
            <a:ext cx="510812" cy="89115"/>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C18142B-758D-7175-080C-E558D1E27EA6}"/>
              </a:ext>
            </a:extLst>
          </p:cNvPr>
          <p:cNvSpPr txBox="1"/>
          <p:nvPr/>
        </p:nvSpPr>
        <p:spPr>
          <a:xfrm>
            <a:off x="6524570" y="3921260"/>
            <a:ext cx="1285875" cy="18794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DELTA</a:t>
            </a:r>
            <a:endParaRPr lang="pl-PL" sz="844">
              <a:solidFill>
                <a:srgbClr val="616365"/>
              </a:solidFill>
              <a:latin typeface="Arial" panose="020B0604020202020204"/>
            </a:endParaRPr>
          </a:p>
        </p:txBody>
      </p:sp>
      <p:sp>
        <p:nvSpPr>
          <p:cNvPr id="100" name="TextBox 99">
            <a:extLst>
              <a:ext uri="{FF2B5EF4-FFF2-40B4-BE49-F238E27FC236}">
                <a16:creationId xmlns:a16="http://schemas.microsoft.com/office/drawing/2014/main" id="{A54AB613-1221-42CA-547D-278B55FC0496}"/>
              </a:ext>
            </a:extLst>
          </p:cNvPr>
          <p:cNvSpPr txBox="1"/>
          <p:nvPr/>
        </p:nvSpPr>
        <p:spPr>
          <a:xfrm>
            <a:off x="8319945" y="3939120"/>
            <a:ext cx="1285875" cy="14062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DELTA LTL ROCK</a:t>
            </a:r>
            <a:endParaRPr lang="pl-PL" sz="844">
              <a:solidFill>
                <a:srgbClr val="616365"/>
              </a:solidFill>
              <a:latin typeface="Arial" panose="020B0604020202020204"/>
            </a:endParaRPr>
          </a:p>
        </p:txBody>
      </p:sp>
      <p:sp>
        <p:nvSpPr>
          <p:cNvPr id="101" name="TextBox 100">
            <a:extLst>
              <a:ext uri="{FF2B5EF4-FFF2-40B4-BE49-F238E27FC236}">
                <a16:creationId xmlns:a16="http://schemas.microsoft.com/office/drawing/2014/main" id="{60F6359A-5C69-88EF-9FC2-D5D163CC4B8B}"/>
              </a:ext>
            </a:extLst>
          </p:cNvPr>
          <p:cNvSpPr txBox="1"/>
          <p:nvPr/>
        </p:nvSpPr>
        <p:spPr>
          <a:xfrm>
            <a:off x="8319945" y="3722540"/>
            <a:ext cx="1285875" cy="159741"/>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DELTA AO</a:t>
            </a:r>
            <a:endParaRPr lang="pl-PL" sz="844">
              <a:solidFill>
                <a:srgbClr val="616365"/>
              </a:solidFill>
              <a:latin typeface="Arial" panose="020B0604020202020204"/>
            </a:endParaRPr>
          </a:p>
        </p:txBody>
      </p:sp>
      <p:sp>
        <p:nvSpPr>
          <p:cNvPr id="102" name="TextBox 101">
            <a:extLst>
              <a:ext uri="{FF2B5EF4-FFF2-40B4-BE49-F238E27FC236}">
                <a16:creationId xmlns:a16="http://schemas.microsoft.com/office/drawing/2014/main" id="{18149E4B-AC47-7836-5607-8E3355EB3718}"/>
              </a:ext>
            </a:extLst>
          </p:cNvPr>
          <p:cNvSpPr txBox="1"/>
          <p:nvPr/>
        </p:nvSpPr>
        <p:spPr>
          <a:xfrm>
            <a:off x="8319945" y="4129234"/>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DELTA MEMPHIS</a:t>
            </a:r>
            <a:endParaRPr lang="pl-PL" sz="844">
              <a:solidFill>
                <a:srgbClr val="616365"/>
              </a:solidFill>
              <a:latin typeface="Arial" panose="020B0604020202020204"/>
            </a:endParaRPr>
          </a:p>
        </p:txBody>
      </p:sp>
      <p:cxnSp>
        <p:nvCxnSpPr>
          <p:cNvPr id="103" name="Straight Connector 25">
            <a:extLst>
              <a:ext uri="{FF2B5EF4-FFF2-40B4-BE49-F238E27FC236}">
                <a16:creationId xmlns:a16="http://schemas.microsoft.com/office/drawing/2014/main" id="{83EB62FC-81BF-077A-0129-7A09F0CC5F4F}"/>
              </a:ext>
            </a:extLst>
          </p:cNvPr>
          <p:cNvCxnSpPr>
            <a:cxnSpLocks/>
            <a:endCxn id="101" idx="1"/>
          </p:cNvCxnSpPr>
          <p:nvPr/>
        </p:nvCxnSpPr>
        <p:spPr>
          <a:xfrm flipV="1">
            <a:off x="7810925" y="3802411"/>
            <a:ext cx="509020" cy="206472"/>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Connector 25">
            <a:extLst>
              <a:ext uri="{FF2B5EF4-FFF2-40B4-BE49-F238E27FC236}">
                <a16:creationId xmlns:a16="http://schemas.microsoft.com/office/drawing/2014/main" id="{5AECC775-7FB4-2CDA-9163-D7BCCBDB8F8F}"/>
              </a:ext>
            </a:extLst>
          </p:cNvPr>
          <p:cNvCxnSpPr>
            <a:cxnSpLocks/>
            <a:stCxn id="99" idx="3"/>
            <a:endCxn id="102" idx="1"/>
          </p:cNvCxnSpPr>
          <p:nvPr/>
        </p:nvCxnSpPr>
        <p:spPr>
          <a:xfrm>
            <a:off x="7810445" y="4015235"/>
            <a:ext cx="509500" cy="18604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Connector 25">
            <a:extLst>
              <a:ext uri="{FF2B5EF4-FFF2-40B4-BE49-F238E27FC236}">
                <a16:creationId xmlns:a16="http://schemas.microsoft.com/office/drawing/2014/main" id="{39DE98BF-C200-B65D-78A8-3CA0A1B8214C}"/>
              </a:ext>
            </a:extLst>
          </p:cNvPr>
          <p:cNvCxnSpPr>
            <a:cxnSpLocks/>
            <a:stCxn id="99" idx="3"/>
            <a:endCxn id="100" idx="1"/>
          </p:cNvCxnSpPr>
          <p:nvPr/>
        </p:nvCxnSpPr>
        <p:spPr>
          <a:xfrm flipV="1">
            <a:off x="7810445" y="4009435"/>
            <a:ext cx="509500" cy="58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D55501B5-1F98-6044-3A8B-BEAE582F6AE1}"/>
              </a:ext>
            </a:extLst>
          </p:cNvPr>
          <p:cNvSpPr txBox="1"/>
          <p:nvPr/>
        </p:nvSpPr>
        <p:spPr>
          <a:xfrm>
            <a:off x="6523258" y="4412047"/>
            <a:ext cx="1285875" cy="18794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LOUISVILLE</a:t>
            </a:r>
            <a:endParaRPr lang="pl-PL" sz="844">
              <a:solidFill>
                <a:srgbClr val="616365"/>
              </a:solidFill>
              <a:latin typeface="Arial" panose="020B0604020202020204"/>
            </a:endParaRPr>
          </a:p>
        </p:txBody>
      </p:sp>
      <p:sp>
        <p:nvSpPr>
          <p:cNvPr id="107" name="TextBox 106">
            <a:extLst>
              <a:ext uri="{FF2B5EF4-FFF2-40B4-BE49-F238E27FC236}">
                <a16:creationId xmlns:a16="http://schemas.microsoft.com/office/drawing/2014/main" id="{008FC78E-2F5C-E042-6D9A-8763AFEF88B5}"/>
              </a:ext>
            </a:extLst>
          </p:cNvPr>
          <p:cNvSpPr txBox="1"/>
          <p:nvPr/>
        </p:nvSpPr>
        <p:spPr>
          <a:xfrm>
            <a:off x="8319945" y="4334691"/>
            <a:ext cx="1285875" cy="144083"/>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JAY C</a:t>
            </a:r>
            <a:endParaRPr lang="pl-PL" sz="844">
              <a:solidFill>
                <a:srgbClr val="616365"/>
              </a:solidFill>
              <a:latin typeface="Arial" panose="020B0604020202020204"/>
            </a:endParaRPr>
          </a:p>
        </p:txBody>
      </p:sp>
      <p:sp>
        <p:nvSpPr>
          <p:cNvPr id="108" name="TextBox 107">
            <a:extLst>
              <a:ext uri="{FF2B5EF4-FFF2-40B4-BE49-F238E27FC236}">
                <a16:creationId xmlns:a16="http://schemas.microsoft.com/office/drawing/2014/main" id="{0A0DBEC3-F42A-92AB-09DD-2D573F853749}"/>
              </a:ext>
            </a:extLst>
          </p:cNvPr>
          <p:cNvSpPr txBox="1"/>
          <p:nvPr/>
        </p:nvSpPr>
        <p:spPr>
          <a:xfrm>
            <a:off x="8319945" y="4523095"/>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LOUIS W/O JC</a:t>
            </a:r>
            <a:endParaRPr lang="pl-PL" sz="844">
              <a:solidFill>
                <a:srgbClr val="616365"/>
              </a:solidFill>
              <a:latin typeface="Arial" panose="020B0604020202020204"/>
            </a:endParaRPr>
          </a:p>
        </p:txBody>
      </p:sp>
      <p:cxnSp>
        <p:nvCxnSpPr>
          <p:cNvPr id="109" name="Straight Connector 25">
            <a:extLst>
              <a:ext uri="{FF2B5EF4-FFF2-40B4-BE49-F238E27FC236}">
                <a16:creationId xmlns:a16="http://schemas.microsoft.com/office/drawing/2014/main" id="{8220AC36-4F27-8005-4B94-28C74DB23A58}"/>
              </a:ext>
            </a:extLst>
          </p:cNvPr>
          <p:cNvCxnSpPr>
            <a:cxnSpLocks/>
            <a:stCxn id="106" idx="3"/>
            <a:endCxn id="107" idx="1"/>
          </p:cNvCxnSpPr>
          <p:nvPr/>
        </p:nvCxnSpPr>
        <p:spPr>
          <a:xfrm flipV="1">
            <a:off x="7809133" y="4406733"/>
            <a:ext cx="510812" cy="99289"/>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Connector 25">
            <a:extLst>
              <a:ext uri="{FF2B5EF4-FFF2-40B4-BE49-F238E27FC236}">
                <a16:creationId xmlns:a16="http://schemas.microsoft.com/office/drawing/2014/main" id="{F5751B60-4E8E-36C7-0CA6-BEA84A69A3F3}"/>
              </a:ext>
            </a:extLst>
          </p:cNvPr>
          <p:cNvCxnSpPr>
            <a:cxnSpLocks/>
            <a:stCxn id="106" idx="3"/>
            <a:endCxn id="108" idx="1"/>
          </p:cNvCxnSpPr>
          <p:nvPr/>
        </p:nvCxnSpPr>
        <p:spPr>
          <a:xfrm>
            <a:off x="7809133" y="4506022"/>
            <a:ext cx="510812" cy="89115"/>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B374A713-7C1D-6C56-67A0-3EF971C1E305}"/>
              </a:ext>
            </a:extLst>
          </p:cNvPr>
          <p:cNvSpPr txBox="1"/>
          <p:nvPr/>
        </p:nvSpPr>
        <p:spPr>
          <a:xfrm>
            <a:off x="10116632" y="4428231"/>
            <a:ext cx="1285875" cy="144083"/>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LOU AO</a:t>
            </a:r>
            <a:endParaRPr lang="pl-PL" sz="844">
              <a:solidFill>
                <a:srgbClr val="616365"/>
              </a:solidFill>
              <a:latin typeface="Arial" panose="020B0604020202020204"/>
            </a:endParaRPr>
          </a:p>
        </p:txBody>
      </p:sp>
      <p:sp>
        <p:nvSpPr>
          <p:cNvPr id="112" name="TextBox 111">
            <a:extLst>
              <a:ext uri="{FF2B5EF4-FFF2-40B4-BE49-F238E27FC236}">
                <a16:creationId xmlns:a16="http://schemas.microsoft.com/office/drawing/2014/main" id="{2E035B44-60D7-C452-208C-E8CCAE61B4DB}"/>
              </a:ext>
            </a:extLst>
          </p:cNvPr>
          <p:cNvSpPr txBox="1"/>
          <p:nvPr/>
        </p:nvSpPr>
        <p:spPr>
          <a:xfrm>
            <a:off x="10116632" y="4616635"/>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LOU LOUIS</a:t>
            </a:r>
            <a:endParaRPr lang="pl-PL" sz="844">
              <a:solidFill>
                <a:srgbClr val="616365"/>
              </a:solidFill>
              <a:latin typeface="Arial" panose="020B0604020202020204"/>
            </a:endParaRPr>
          </a:p>
        </p:txBody>
      </p:sp>
      <p:cxnSp>
        <p:nvCxnSpPr>
          <p:cNvPr id="113" name="Straight Connector 25">
            <a:extLst>
              <a:ext uri="{FF2B5EF4-FFF2-40B4-BE49-F238E27FC236}">
                <a16:creationId xmlns:a16="http://schemas.microsoft.com/office/drawing/2014/main" id="{E46CE2CA-F78A-D89F-6823-422FB5783E9F}"/>
              </a:ext>
            </a:extLst>
          </p:cNvPr>
          <p:cNvCxnSpPr>
            <a:cxnSpLocks/>
            <a:endCxn id="111" idx="1"/>
          </p:cNvCxnSpPr>
          <p:nvPr/>
        </p:nvCxnSpPr>
        <p:spPr>
          <a:xfrm flipV="1">
            <a:off x="9605820" y="4500273"/>
            <a:ext cx="510812" cy="99289"/>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Connector 25">
            <a:extLst>
              <a:ext uri="{FF2B5EF4-FFF2-40B4-BE49-F238E27FC236}">
                <a16:creationId xmlns:a16="http://schemas.microsoft.com/office/drawing/2014/main" id="{73183531-DEA9-0DD5-8DAA-1DC6A9DE323F}"/>
              </a:ext>
            </a:extLst>
          </p:cNvPr>
          <p:cNvCxnSpPr>
            <a:cxnSpLocks/>
            <a:endCxn id="112" idx="1"/>
          </p:cNvCxnSpPr>
          <p:nvPr/>
        </p:nvCxnSpPr>
        <p:spPr>
          <a:xfrm>
            <a:off x="9605820" y="4599562"/>
            <a:ext cx="510812" cy="89115"/>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079B202C-3E21-24DF-F6A3-D60CF01FBB73}"/>
              </a:ext>
            </a:extLst>
          </p:cNvPr>
          <p:cNvSpPr txBox="1"/>
          <p:nvPr/>
        </p:nvSpPr>
        <p:spPr>
          <a:xfrm>
            <a:off x="6523258" y="4829437"/>
            <a:ext cx="1285875" cy="18794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MICHIGAN</a:t>
            </a:r>
            <a:endParaRPr lang="pl-PL" sz="844">
              <a:solidFill>
                <a:srgbClr val="616365"/>
              </a:solidFill>
              <a:latin typeface="Arial" panose="020B0604020202020204"/>
            </a:endParaRPr>
          </a:p>
        </p:txBody>
      </p:sp>
      <p:sp>
        <p:nvSpPr>
          <p:cNvPr id="116" name="TextBox 115">
            <a:extLst>
              <a:ext uri="{FF2B5EF4-FFF2-40B4-BE49-F238E27FC236}">
                <a16:creationId xmlns:a16="http://schemas.microsoft.com/office/drawing/2014/main" id="{C641FAF3-6310-E941-DD5C-68C8932CFC8A}"/>
              </a:ext>
            </a:extLst>
          </p:cNvPr>
          <p:cNvSpPr txBox="1"/>
          <p:nvPr/>
        </p:nvSpPr>
        <p:spPr>
          <a:xfrm>
            <a:off x="8319945" y="4752081"/>
            <a:ext cx="1285875" cy="144083"/>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MICHIGAN AO</a:t>
            </a:r>
            <a:endParaRPr lang="pl-PL" sz="844">
              <a:solidFill>
                <a:srgbClr val="616365"/>
              </a:solidFill>
              <a:latin typeface="Arial" panose="020B0604020202020204"/>
            </a:endParaRPr>
          </a:p>
        </p:txBody>
      </p:sp>
      <p:sp>
        <p:nvSpPr>
          <p:cNvPr id="117" name="TextBox 116">
            <a:extLst>
              <a:ext uri="{FF2B5EF4-FFF2-40B4-BE49-F238E27FC236}">
                <a16:creationId xmlns:a16="http://schemas.microsoft.com/office/drawing/2014/main" id="{AB20CA8C-E8CC-B35C-5D98-1DE4C6159F4D}"/>
              </a:ext>
            </a:extLst>
          </p:cNvPr>
          <p:cNvSpPr txBox="1"/>
          <p:nvPr/>
        </p:nvSpPr>
        <p:spPr>
          <a:xfrm>
            <a:off x="8319945" y="4940485"/>
            <a:ext cx="1285875" cy="144083"/>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solidFill>
                  <a:srgbClr val="7030A0"/>
                </a:solidFill>
                <a:latin typeface="+mj-lt"/>
              </a:defRPr>
            </a:lvl1pPr>
          </a:lstStyle>
          <a:p>
            <a:pPr defTabSz="857250"/>
            <a:r>
              <a:rPr lang="en-US" sz="844">
                <a:latin typeface="Arial" panose="020B0604020202020204"/>
              </a:rPr>
              <a:t>KR MICHIGAN DETRT</a:t>
            </a:r>
            <a:endParaRPr lang="pl-PL" sz="844">
              <a:latin typeface="Arial" panose="020B0604020202020204"/>
            </a:endParaRPr>
          </a:p>
        </p:txBody>
      </p:sp>
      <p:cxnSp>
        <p:nvCxnSpPr>
          <p:cNvPr id="118" name="Straight Connector 25">
            <a:extLst>
              <a:ext uri="{FF2B5EF4-FFF2-40B4-BE49-F238E27FC236}">
                <a16:creationId xmlns:a16="http://schemas.microsoft.com/office/drawing/2014/main" id="{F9772AB3-75C5-0BE8-00C5-AB722F93454A}"/>
              </a:ext>
            </a:extLst>
          </p:cNvPr>
          <p:cNvCxnSpPr>
            <a:cxnSpLocks/>
            <a:stCxn id="115" idx="3"/>
            <a:endCxn id="116" idx="1"/>
          </p:cNvCxnSpPr>
          <p:nvPr/>
        </p:nvCxnSpPr>
        <p:spPr>
          <a:xfrm flipV="1">
            <a:off x="7809133" y="4824123"/>
            <a:ext cx="510812" cy="99289"/>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Connector 25">
            <a:extLst>
              <a:ext uri="{FF2B5EF4-FFF2-40B4-BE49-F238E27FC236}">
                <a16:creationId xmlns:a16="http://schemas.microsoft.com/office/drawing/2014/main" id="{99696ECD-1D67-630E-FA9D-7D3E63ECE296}"/>
              </a:ext>
            </a:extLst>
          </p:cNvPr>
          <p:cNvCxnSpPr>
            <a:cxnSpLocks/>
            <a:stCxn id="115" idx="3"/>
            <a:endCxn id="117" idx="1"/>
          </p:cNvCxnSpPr>
          <p:nvPr/>
        </p:nvCxnSpPr>
        <p:spPr>
          <a:xfrm>
            <a:off x="7809133" y="4923412"/>
            <a:ext cx="510812" cy="89115"/>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97E23FB0-0A54-64F7-95E4-ED7D3D15A3E1}"/>
              </a:ext>
            </a:extLst>
          </p:cNvPr>
          <p:cNvSpPr txBox="1"/>
          <p:nvPr/>
        </p:nvSpPr>
        <p:spPr>
          <a:xfrm>
            <a:off x="6524570" y="5335472"/>
            <a:ext cx="1285875" cy="18794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MID-ATLANTIC</a:t>
            </a:r>
            <a:endParaRPr lang="pl-PL" sz="844">
              <a:solidFill>
                <a:srgbClr val="616365"/>
              </a:solidFill>
              <a:latin typeface="Arial" panose="020B0604020202020204"/>
            </a:endParaRPr>
          </a:p>
        </p:txBody>
      </p:sp>
      <p:sp>
        <p:nvSpPr>
          <p:cNvPr id="121" name="TextBox 120">
            <a:extLst>
              <a:ext uri="{FF2B5EF4-FFF2-40B4-BE49-F238E27FC236}">
                <a16:creationId xmlns:a16="http://schemas.microsoft.com/office/drawing/2014/main" id="{756A80DF-4C9F-44BD-BB35-36A7267E8FBF}"/>
              </a:ext>
            </a:extLst>
          </p:cNvPr>
          <p:cNvSpPr txBox="1"/>
          <p:nvPr/>
        </p:nvSpPr>
        <p:spPr>
          <a:xfrm>
            <a:off x="8319945" y="5353333"/>
            <a:ext cx="1285875" cy="14062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MID-ATL RICHM</a:t>
            </a:r>
            <a:endParaRPr lang="pl-PL" sz="844">
              <a:solidFill>
                <a:srgbClr val="616365"/>
              </a:solidFill>
              <a:latin typeface="Arial" panose="020B0604020202020204"/>
            </a:endParaRPr>
          </a:p>
        </p:txBody>
      </p:sp>
      <p:sp>
        <p:nvSpPr>
          <p:cNvPr id="122" name="TextBox 121">
            <a:extLst>
              <a:ext uri="{FF2B5EF4-FFF2-40B4-BE49-F238E27FC236}">
                <a16:creationId xmlns:a16="http://schemas.microsoft.com/office/drawing/2014/main" id="{35E163D9-032C-4A91-7D6D-828A541DFF66}"/>
              </a:ext>
            </a:extLst>
          </p:cNvPr>
          <p:cNvSpPr txBox="1"/>
          <p:nvPr/>
        </p:nvSpPr>
        <p:spPr>
          <a:xfrm>
            <a:off x="8319945" y="5136752"/>
            <a:ext cx="1285875" cy="159741"/>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MID-ATL AO</a:t>
            </a:r>
            <a:endParaRPr lang="pl-PL" sz="844">
              <a:solidFill>
                <a:srgbClr val="616365"/>
              </a:solidFill>
              <a:latin typeface="Arial" panose="020B0604020202020204"/>
            </a:endParaRPr>
          </a:p>
        </p:txBody>
      </p:sp>
      <p:sp>
        <p:nvSpPr>
          <p:cNvPr id="123" name="TextBox 122">
            <a:extLst>
              <a:ext uri="{FF2B5EF4-FFF2-40B4-BE49-F238E27FC236}">
                <a16:creationId xmlns:a16="http://schemas.microsoft.com/office/drawing/2014/main" id="{8E329CEB-84F9-E2D0-0836-B787EF591BF2}"/>
              </a:ext>
            </a:extLst>
          </p:cNvPr>
          <p:cNvSpPr txBox="1"/>
          <p:nvPr/>
        </p:nvSpPr>
        <p:spPr>
          <a:xfrm>
            <a:off x="8319945" y="5543446"/>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MID-ATL ROANOK</a:t>
            </a:r>
            <a:endParaRPr lang="pl-PL" sz="844">
              <a:solidFill>
                <a:srgbClr val="616365"/>
              </a:solidFill>
              <a:latin typeface="Arial" panose="020B0604020202020204"/>
            </a:endParaRPr>
          </a:p>
        </p:txBody>
      </p:sp>
      <p:cxnSp>
        <p:nvCxnSpPr>
          <p:cNvPr id="124" name="Straight Connector 25">
            <a:extLst>
              <a:ext uri="{FF2B5EF4-FFF2-40B4-BE49-F238E27FC236}">
                <a16:creationId xmlns:a16="http://schemas.microsoft.com/office/drawing/2014/main" id="{24DDE688-29F4-5089-24DD-9879843B6C11}"/>
              </a:ext>
            </a:extLst>
          </p:cNvPr>
          <p:cNvCxnSpPr>
            <a:cxnSpLocks/>
            <a:endCxn id="122" idx="1"/>
          </p:cNvCxnSpPr>
          <p:nvPr/>
        </p:nvCxnSpPr>
        <p:spPr>
          <a:xfrm flipV="1">
            <a:off x="7810925" y="5216623"/>
            <a:ext cx="509020" cy="206472"/>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Connector 25">
            <a:extLst>
              <a:ext uri="{FF2B5EF4-FFF2-40B4-BE49-F238E27FC236}">
                <a16:creationId xmlns:a16="http://schemas.microsoft.com/office/drawing/2014/main" id="{7A2F065E-8886-9DE5-FFEB-D6F04B2FEBE5}"/>
              </a:ext>
            </a:extLst>
          </p:cNvPr>
          <p:cNvCxnSpPr>
            <a:cxnSpLocks/>
            <a:stCxn id="120" idx="3"/>
            <a:endCxn id="123" idx="1"/>
          </p:cNvCxnSpPr>
          <p:nvPr/>
        </p:nvCxnSpPr>
        <p:spPr>
          <a:xfrm>
            <a:off x="7810445" y="5429448"/>
            <a:ext cx="509500" cy="18604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Connector 25">
            <a:extLst>
              <a:ext uri="{FF2B5EF4-FFF2-40B4-BE49-F238E27FC236}">
                <a16:creationId xmlns:a16="http://schemas.microsoft.com/office/drawing/2014/main" id="{ED365FD7-385A-014C-4CF5-C1F9B251318B}"/>
              </a:ext>
            </a:extLst>
          </p:cNvPr>
          <p:cNvCxnSpPr>
            <a:cxnSpLocks/>
            <a:stCxn id="120" idx="3"/>
            <a:endCxn id="121" idx="1"/>
          </p:cNvCxnSpPr>
          <p:nvPr/>
        </p:nvCxnSpPr>
        <p:spPr>
          <a:xfrm flipV="1">
            <a:off x="7810445" y="5423647"/>
            <a:ext cx="509500" cy="58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50BA5F0-7B9B-420F-8983-FE90E415F7CC}"/>
              </a:ext>
            </a:extLst>
          </p:cNvPr>
          <p:cNvSpPr txBox="1"/>
          <p:nvPr/>
        </p:nvSpPr>
        <p:spPr>
          <a:xfrm>
            <a:off x="6523258" y="5823019"/>
            <a:ext cx="1285875" cy="18794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NASHVILLE</a:t>
            </a:r>
            <a:endParaRPr lang="pl-PL" sz="844">
              <a:solidFill>
                <a:srgbClr val="616365"/>
              </a:solidFill>
              <a:latin typeface="Arial" panose="020B0604020202020204"/>
            </a:endParaRPr>
          </a:p>
        </p:txBody>
      </p:sp>
      <p:sp>
        <p:nvSpPr>
          <p:cNvPr id="128" name="TextBox 127">
            <a:extLst>
              <a:ext uri="{FF2B5EF4-FFF2-40B4-BE49-F238E27FC236}">
                <a16:creationId xmlns:a16="http://schemas.microsoft.com/office/drawing/2014/main" id="{D61EEA3C-1905-7E3A-4857-23BA24427927}"/>
              </a:ext>
            </a:extLst>
          </p:cNvPr>
          <p:cNvSpPr txBox="1"/>
          <p:nvPr/>
        </p:nvSpPr>
        <p:spPr>
          <a:xfrm>
            <a:off x="8319945" y="5745664"/>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NASHVILLE KNOX</a:t>
            </a:r>
            <a:endParaRPr lang="pl-PL" sz="844">
              <a:solidFill>
                <a:srgbClr val="616365"/>
              </a:solidFill>
              <a:latin typeface="Arial" panose="020B0604020202020204"/>
            </a:endParaRPr>
          </a:p>
        </p:txBody>
      </p:sp>
      <p:sp>
        <p:nvSpPr>
          <p:cNvPr id="129" name="TextBox 128">
            <a:extLst>
              <a:ext uri="{FF2B5EF4-FFF2-40B4-BE49-F238E27FC236}">
                <a16:creationId xmlns:a16="http://schemas.microsoft.com/office/drawing/2014/main" id="{347C60E2-8FA0-5CD3-5352-09BD3122440C}"/>
              </a:ext>
            </a:extLst>
          </p:cNvPr>
          <p:cNvSpPr txBox="1"/>
          <p:nvPr/>
        </p:nvSpPr>
        <p:spPr>
          <a:xfrm>
            <a:off x="8319945" y="5934067"/>
            <a:ext cx="1285875" cy="1440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NASHVILLE NASH</a:t>
            </a:r>
            <a:endParaRPr lang="pl-PL" sz="844">
              <a:solidFill>
                <a:srgbClr val="616365"/>
              </a:solidFill>
              <a:latin typeface="Arial" panose="020B0604020202020204"/>
            </a:endParaRPr>
          </a:p>
        </p:txBody>
      </p:sp>
      <p:cxnSp>
        <p:nvCxnSpPr>
          <p:cNvPr id="130" name="Straight Connector 25">
            <a:extLst>
              <a:ext uri="{FF2B5EF4-FFF2-40B4-BE49-F238E27FC236}">
                <a16:creationId xmlns:a16="http://schemas.microsoft.com/office/drawing/2014/main" id="{D84FDDE8-9441-2951-E18D-52E14C6F0255}"/>
              </a:ext>
            </a:extLst>
          </p:cNvPr>
          <p:cNvCxnSpPr>
            <a:cxnSpLocks/>
            <a:stCxn id="127" idx="3"/>
            <a:endCxn id="128" idx="1"/>
          </p:cNvCxnSpPr>
          <p:nvPr/>
        </p:nvCxnSpPr>
        <p:spPr>
          <a:xfrm flipV="1">
            <a:off x="7809133" y="5817705"/>
            <a:ext cx="510812" cy="99289"/>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Connector 25">
            <a:extLst>
              <a:ext uri="{FF2B5EF4-FFF2-40B4-BE49-F238E27FC236}">
                <a16:creationId xmlns:a16="http://schemas.microsoft.com/office/drawing/2014/main" id="{E63FD8AA-3754-CBF9-709D-C0DFCE474A46}"/>
              </a:ext>
            </a:extLst>
          </p:cNvPr>
          <p:cNvCxnSpPr>
            <a:cxnSpLocks/>
            <a:stCxn id="127" idx="3"/>
            <a:endCxn id="129" idx="1"/>
          </p:cNvCxnSpPr>
          <p:nvPr/>
        </p:nvCxnSpPr>
        <p:spPr>
          <a:xfrm>
            <a:off x="7809133" y="5916994"/>
            <a:ext cx="510812" cy="89115"/>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Connector 25">
            <a:extLst>
              <a:ext uri="{FF2B5EF4-FFF2-40B4-BE49-F238E27FC236}">
                <a16:creationId xmlns:a16="http://schemas.microsoft.com/office/drawing/2014/main" id="{CA67674C-59CD-09DE-5358-6245FA3B5BAF}"/>
              </a:ext>
            </a:extLst>
          </p:cNvPr>
          <p:cNvCxnSpPr>
            <a:cxnSpLocks/>
            <a:stCxn id="68" idx="2"/>
            <a:endCxn id="69" idx="1"/>
          </p:cNvCxnSpPr>
          <p:nvPr/>
        </p:nvCxnSpPr>
        <p:spPr>
          <a:xfrm rot="16200000" flipH="1">
            <a:off x="6285598" y="1410767"/>
            <a:ext cx="245245" cy="241102"/>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Connector 25">
            <a:extLst>
              <a:ext uri="{FF2B5EF4-FFF2-40B4-BE49-F238E27FC236}">
                <a16:creationId xmlns:a16="http://schemas.microsoft.com/office/drawing/2014/main" id="{91BC7F08-76D9-6955-C0A0-0E160F91DEAB}"/>
              </a:ext>
            </a:extLst>
          </p:cNvPr>
          <p:cNvCxnSpPr>
            <a:cxnSpLocks/>
            <a:stCxn id="69" idx="1"/>
            <a:endCxn id="77" idx="1"/>
          </p:cNvCxnSpPr>
          <p:nvPr/>
        </p:nvCxnSpPr>
        <p:spPr>
          <a:xfrm rot="10800000" flipV="1">
            <a:off x="6528771" y="1653941"/>
            <a:ext cx="11906" cy="605262"/>
          </a:xfrm>
          <a:prstGeom prst="bentConnector3">
            <a:avLst>
              <a:gd name="adj1" fmla="val 210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Connector 25">
            <a:extLst>
              <a:ext uri="{FF2B5EF4-FFF2-40B4-BE49-F238E27FC236}">
                <a16:creationId xmlns:a16="http://schemas.microsoft.com/office/drawing/2014/main" id="{7ED18F93-0C72-12ED-91FA-4DE8F5B17C17}"/>
              </a:ext>
            </a:extLst>
          </p:cNvPr>
          <p:cNvCxnSpPr>
            <a:cxnSpLocks/>
            <a:stCxn id="77" idx="1"/>
            <a:endCxn id="84" idx="1"/>
          </p:cNvCxnSpPr>
          <p:nvPr/>
        </p:nvCxnSpPr>
        <p:spPr>
          <a:xfrm rot="10800000" flipV="1">
            <a:off x="6527460" y="2259203"/>
            <a:ext cx="1312" cy="488198"/>
          </a:xfrm>
          <a:prstGeom prst="bentConnector3">
            <a:avLst>
              <a:gd name="adj1" fmla="val 1848277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Connector 25">
            <a:extLst>
              <a:ext uri="{FF2B5EF4-FFF2-40B4-BE49-F238E27FC236}">
                <a16:creationId xmlns:a16="http://schemas.microsoft.com/office/drawing/2014/main" id="{F26688F9-934A-7B47-B9EF-E39CE1825750}"/>
              </a:ext>
            </a:extLst>
          </p:cNvPr>
          <p:cNvCxnSpPr>
            <a:cxnSpLocks/>
            <a:stCxn id="84" idx="1"/>
            <a:endCxn id="89" idx="1"/>
          </p:cNvCxnSpPr>
          <p:nvPr/>
        </p:nvCxnSpPr>
        <p:spPr>
          <a:xfrm rot="10800000" flipV="1">
            <a:off x="6527459" y="2747401"/>
            <a:ext cx="11906" cy="383649"/>
          </a:xfrm>
          <a:prstGeom prst="bentConnector3">
            <a:avLst>
              <a:gd name="adj1" fmla="val 210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Connector 25">
            <a:extLst>
              <a:ext uri="{FF2B5EF4-FFF2-40B4-BE49-F238E27FC236}">
                <a16:creationId xmlns:a16="http://schemas.microsoft.com/office/drawing/2014/main" id="{D6D3989F-7FDC-B6CB-3039-4D603E1A590D}"/>
              </a:ext>
            </a:extLst>
          </p:cNvPr>
          <p:cNvCxnSpPr>
            <a:cxnSpLocks/>
            <a:stCxn id="89" idx="1"/>
            <a:endCxn id="94" idx="1"/>
          </p:cNvCxnSpPr>
          <p:nvPr/>
        </p:nvCxnSpPr>
        <p:spPr>
          <a:xfrm rot="10800000" flipV="1">
            <a:off x="6523260" y="3131051"/>
            <a:ext cx="4201" cy="383649"/>
          </a:xfrm>
          <a:prstGeom prst="bentConnector3">
            <a:avLst>
              <a:gd name="adj1" fmla="val 583923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Connector 25">
            <a:extLst>
              <a:ext uri="{FF2B5EF4-FFF2-40B4-BE49-F238E27FC236}">
                <a16:creationId xmlns:a16="http://schemas.microsoft.com/office/drawing/2014/main" id="{9651C959-981E-6BBC-0F5A-65D49567D0B5}"/>
              </a:ext>
            </a:extLst>
          </p:cNvPr>
          <p:cNvCxnSpPr>
            <a:cxnSpLocks/>
            <a:stCxn id="94" idx="1"/>
            <a:endCxn id="99" idx="1"/>
          </p:cNvCxnSpPr>
          <p:nvPr/>
        </p:nvCxnSpPr>
        <p:spPr>
          <a:xfrm rot="10800000" flipH="1" flipV="1">
            <a:off x="6523257" y="3514700"/>
            <a:ext cx="1312" cy="500535"/>
          </a:xfrm>
          <a:prstGeom prst="bentConnector3">
            <a:avLst>
              <a:gd name="adj1" fmla="val -1838277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Connector 25">
            <a:extLst>
              <a:ext uri="{FF2B5EF4-FFF2-40B4-BE49-F238E27FC236}">
                <a16:creationId xmlns:a16="http://schemas.microsoft.com/office/drawing/2014/main" id="{2D750DDE-4A38-5D2D-5640-9238CDABFF5E}"/>
              </a:ext>
            </a:extLst>
          </p:cNvPr>
          <p:cNvCxnSpPr>
            <a:cxnSpLocks/>
            <a:stCxn id="99" idx="1"/>
            <a:endCxn id="106" idx="1"/>
          </p:cNvCxnSpPr>
          <p:nvPr/>
        </p:nvCxnSpPr>
        <p:spPr>
          <a:xfrm rot="10800000" flipV="1">
            <a:off x="6523259" y="4015235"/>
            <a:ext cx="1312" cy="490787"/>
          </a:xfrm>
          <a:prstGeom prst="bentConnector3">
            <a:avLst>
              <a:gd name="adj1" fmla="val 1848277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Connector 25">
            <a:extLst>
              <a:ext uri="{FF2B5EF4-FFF2-40B4-BE49-F238E27FC236}">
                <a16:creationId xmlns:a16="http://schemas.microsoft.com/office/drawing/2014/main" id="{FE2B0DE3-56F1-DD15-167F-0FF85F2E485F}"/>
              </a:ext>
            </a:extLst>
          </p:cNvPr>
          <p:cNvCxnSpPr>
            <a:cxnSpLocks/>
            <a:stCxn id="106" idx="1"/>
            <a:endCxn id="115" idx="1"/>
          </p:cNvCxnSpPr>
          <p:nvPr/>
        </p:nvCxnSpPr>
        <p:spPr>
          <a:xfrm rot="10800000" flipV="1">
            <a:off x="6523258" y="4506022"/>
            <a:ext cx="11906" cy="417390"/>
          </a:xfrm>
          <a:prstGeom prst="bentConnector3">
            <a:avLst>
              <a:gd name="adj1" fmla="val 210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Connector 25">
            <a:extLst>
              <a:ext uri="{FF2B5EF4-FFF2-40B4-BE49-F238E27FC236}">
                <a16:creationId xmlns:a16="http://schemas.microsoft.com/office/drawing/2014/main" id="{646F0092-0B61-B612-8F83-E9CA7D914824}"/>
              </a:ext>
            </a:extLst>
          </p:cNvPr>
          <p:cNvCxnSpPr>
            <a:cxnSpLocks/>
            <a:stCxn id="115" idx="1"/>
            <a:endCxn id="120" idx="1"/>
          </p:cNvCxnSpPr>
          <p:nvPr/>
        </p:nvCxnSpPr>
        <p:spPr>
          <a:xfrm rot="10800000" flipH="1" flipV="1">
            <a:off x="6523257" y="4923411"/>
            <a:ext cx="1312" cy="506035"/>
          </a:xfrm>
          <a:prstGeom prst="bentConnector3">
            <a:avLst>
              <a:gd name="adj1" fmla="val -1838277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Connector 25">
            <a:extLst>
              <a:ext uri="{FF2B5EF4-FFF2-40B4-BE49-F238E27FC236}">
                <a16:creationId xmlns:a16="http://schemas.microsoft.com/office/drawing/2014/main" id="{BED7468A-34E2-8C38-7D26-4A688B05EC42}"/>
              </a:ext>
            </a:extLst>
          </p:cNvPr>
          <p:cNvCxnSpPr>
            <a:cxnSpLocks/>
            <a:stCxn id="120" idx="1"/>
            <a:endCxn id="127" idx="1"/>
          </p:cNvCxnSpPr>
          <p:nvPr/>
        </p:nvCxnSpPr>
        <p:spPr>
          <a:xfrm rot="10800000" flipV="1">
            <a:off x="6523259" y="5429447"/>
            <a:ext cx="1312" cy="487547"/>
          </a:xfrm>
          <a:prstGeom prst="bentConnector3">
            <a:avLst>
              <a:gd name="adj1" fmla="val 1848277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5B5E8AE3-E856-025C-F97E-2C93066DC058}"/>
              </a:ext>
            </a:extLst>
          </p:cNvPr>
          <p:cNvSpPr txBox="1"/>
          <p:nvPr/>
        </p:nvSpPr>
        <p:spPr>
          <a:xfrm>
            <a:off x="2789528" y="5021650"/>
            <a:ext cx="857250" cy="21425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DALLAS</a:t>
            </a:r>
            <a:endParaRPr lang="pl-PL" sz="844">
              <a:solidFill>
                <a:srgbClr val="616365"/>
              </a:solidFill>
              <a:latin typeface="Arial" panose="020B0604020202020204"/>
            </a:endParaRPr>
          </a:p>
        </p:txBody>
      </p:sp>
      <p:sp>
        <p:nvSpPr>
          <p:cNvPr id="143" name="TextBox 142">
            <a:extLst>
              <a:ext uri="{FF2B5EF4-FFF2-40B4-BE49-F238E27FC236}">
                <a16:creationId xmlns:a16="http://schemas.microsoft.com/office/drawing/2014/main" id="{229FE428-5D1B-0DF6-4FBD-607301B062BA}"/>
              </a:ext>
            </a:extLst>
          </p:cNvPr>
          <p:cNvSpPr txBox="1"/>
          <p:nvPr/>
        </p:nvSpPr>
        <p:spPr>
          <a:xfrm>
            <a:off x="2786381" y="5319858"/>
            <a:ext cx="857250" cy="21425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HOUSTON</a:t>
            </a:r>
            <a:endParaRPr lang="pl-PL" sz="844">
              <a:solidFill>
                <a:srgbClr val="616365"/>
              </a:solidFill>
              <a:latin typeface="Arial" panose="020B0604020202020204"/>
            </a:endParaRPr>
          </a:p>
        </p:txBody>
      </p:sp>
      <p:cxnSp>
        <p:nvCxnSpPr>
          <p:cNvPr id="144" name="Straight Connector 25">
            <a:extLst>
              <a:ext uri="{FF2B5EF4-FFF2-40B4-BE49-F238E27FC236}">
                <a16:creationId xmlns:a16="http://schemas.microsoft.com/office/drawing/2014/main" id="{0F34860F-DA53-10B3-11EF-5B92235734C0}"/>
              </a:ext>
            </a:extLst>
          </p:cNvPr>
          <p:cNvCxnSpPr>
            <a:cxnSpLocks/>
            <a:stCxn id="21" idx="3"/>
            <a:endCxn id="143" idx="1"/>
          </p:cNvCxnSpPr>
          <p:nvPr/>
        </p:nvCxnSpPr>
        <p:spPr>
          <a:xfrm>
            <a:off x="2661682" y="5284461"/>
            <a:ext cx="124700" cy="142527"/>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Connector 25">
            <a:extLst>
              <a:ext uri="{FF2B5EF4-FFF2-40B4-BE49-F238E27FC236}">
                <a16:creationId xmlns:a16="http://schemas.microsoft.com/office/drawing/2014/main" id="{5EEB797A-275F-97E3-4221-CB2BAB936559}"/>
              </a:ext>
            </a:extLst>
          </p:cNvPr>
          <p:cNvCxnSpPr>
            <a:cxnSpLocks/>
            <a:stCxn id="21" idx="3"/>
            <a:endCxn id="142" idx="1"/>
          </p:cNvCxnSpPr>
          <p:nvPr/>
        </p:nvCxnSpPr>
        <p:spPr>
          <a:xfrm flipV="1">
            <a:off x="2661682" y="5128780"/>
            <a:ext cx="127847" cy="155681"/>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803AAD-BC2D-2F11-182B-F1C1A67A5397}"/>
              </a:ext>
            </a:extLst>
          </p:cNvPr>
          <p:cNvSpPr txBox="1"/>
          <p:nvPr/>
        </p:nvSpPr>
        <p:spPr>
          <a:xfrm>
            <a:off x="5453063" y="1"/>
            <a:ext cx="1285875" cy="202043"/>
          </a:xfrm>
          <a:prstGeom prst="rect">
            <a:avLst/>
          </a:prstGeom>
          <a:solidFill>
            <a:srgbClr val="4E106F"/>
          </a:solidFill>
        </p:spPr>
        <p:txBody>
          <a:bodyPr wrap="square" lIns="0" tIns="0" rIns="0" bIns="0" rtlCol="0">
            <a:spAutoFit/>
          </a:bodyPr>
          <a:lstStyle/>
          <a:p>
            <a:pPr algn="ctr" defTabSz="857250"/>
            <a:r>
              <a:rPr lang="en-US" sz="1313">
                <a:solidFill>
                  <a:srgbClr val="FFFFFF"/>
                </a:solidFill>
                <a:latin typeface="Roboto Condensed" panose="02000000000000000000" pitchFamily="2" charset="0"/>
                <a:ea typeface="Roboto Condensed" panose="02000000000000000000" pitchFamily="2" charset="0"/>
                <a:cs typeface="Poppins" panose="00000500000000000000" pitchFamily="2" charset="0"/>
              </a:rPr>
              <a:t>Redefined in 37.0</a:t>
            </a:r>
          </a:p>
        </p:txBody>
      </p:sp>
    </p:spTree>
    <p:extLst>
      <p:ext uri="{BB962C8B-B14F-4D97-AF65-F5344CB8AC3E}">
        <p14:creationId xmlns:p14="http://schemas.microsoft.com/office/powerpoint/2010/main" val="145996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Kroger</a:t>
            </a:r>
          </a:p>
        </p:txBody>
      </p:sp>
      <p:sp>
        <p:nvSpPr>
          <p:cNvPr id="13" name="Text Placeholder 12">
            <a:extLst>
              <a:ext uri="{FF2B5EF4-FFF2-40B4-BE49-F238E27FC236}">
                <a16:creationId xmlns:a16="http://schemas.microsoft.com/office/drawing/2014/main" id="{83B63873-B0C5-AE6D-06C0-4439799EF860}"/>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14" name="TextBox 13">
            <a:extLst>
              <a:ext uri="{FF2B5EF4-FFF2-40B4-BE49-F238E27FC236}">
                <a16:creationId xmlns:a16="http://schemas.microsoft.com/office/drawing/2014/main" id="{CB19EF49-AF59-A8F7-773D-47477A46D110}"/>
              </a:ext>
            </a:extLst>
          </p:cNvPr>
          <p:cNvSpPr txBox="1"/>
          <p:nvPr/>
        </p:nvSpPr>
        <p:spPr>
          <a:xfrm>
            <a:off x="634999" y="778046"/>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15" name="TextBox 14">
            <a:extLst>
              <a:ext uri="{FF2B5EF4-FFF2-40B4-BE49-F238E27FC236}">
                <a16:creationId xmlns:a16="http://schemas.microsoft.com/office/drawing/2014/main" id="{12859A60-8EF0-A54F-D47B-2BBB1B387776}"/>
              </a:ext>
            </a:extLst>
          </p:cNvPr>
          <p:cNvSpPr txBox="1"/>
          <p:nvPr/>
        </p:nvSpPr>
        <p:spPr>
          <a:xfrm>
            <a:off x="372071" y="1639557"/>
            <a:ext cx="1110787" cy="326952"/>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HT WO MF4LM</a:t>
            </a:r>
            <a:endParaRPr lang="pl-PL" sz="844">
              <a:solidFill>
                <a:srgbClr val="616365"/>
              </a:solidFill>
              <a:latin typeface="Arial" panose="020B0604020202020204"/>
            </a:endParaRPr>
          </a:p>
        </p:txBody>
      </p:sp>
      <p:sp>
        <p:nvSpPr>
          <p:cNvPr id="16" name="Rectangle 15">
            <a:extLst>
              <a:ext uri="{FF2B5EF4-FFF2-40B4-BE49-F238E27FC236}">
                <a16:creationId xmlns:a16="http://schemas.microsoft.com/office/drawing/2014/main" id="{4C5D07FD-671C-6820-230A-AC7BCB5C8D99}"/>
              </a:ext>
            </a:extLst>
          </p:cNvPr>
          <p:cNvSpPr/>
          <p:nvPr/>
        </p:nvSpPr>
        <p:spPr>
          <a:xfrm>
            <a:off x="309563" y="714376"/>
            <a:ext cx="4058326" cy="4625577"/>
          </a:xfrm>
          <a:prstGeom prst="rect">
            <a:avLst/>
          </a:prstGeom>
          <a:noFill/>
          <a:ln w="12700">
            <a:solidFill>
              <a:schemeClr val="accent4">
                <a:lumMod val="75000"/>
              </a:schemeClr>
            </a:solidFill>
            <a:prstDash val="sys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57250"/>
            <a:endParaRPr lang="en-US" sz="1688">
              <a:solidFill>
                <a:srgbClr val="FFFFFF"/>
              </a:solidFill>
              <a:latin typeface="Arial" panose="020B0604020202020204"/>
            </a:endParaRPr>
          </a:p>
        </p:txBody>
      </p:sp>
      <p:sp>
        <p:nvSpPr>
          <p:cNvPr id="17" name="Rectangle 16">
            <a:extLst>
              <a:ext uri="{FF2B5EF4-FFF2-40B4-BE49-F238E27FC236}">
                <a16:creationId xmlns:a16="http://schemas.microsoft.com/office/drawing/2014/main" id="{BC0A06F5-2907-81EF-9702-0B7E8D4CB971}"/>
              </a:ext>
            </a:extLst>
          </p:cNvPr>
          <p:cNvSpPr/>
          <p:nvPr/>
        </p:nvSpPr>
        <p:spPr>
          <a:xfrm>
            <a:off x="4498074" y="714375"/>
            <a:ext cx="4058327" cy="4625577"/>
          </a:xfrm>
          <a:prstGeom prst="rect">
            <a:avLst/>
          </a:prstGeom>
          <a:noFill/>
          <a:ln w="12700">
            <a:solidFill>
              <a:schemeClr val="accent4">
                <a:lumMod val="75000"/>
              </a:schemeClr>
            </a:solidFill>
            <a:prstDash val="sys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57250"/>
            <a:endParaRPr lang="en-US" sz="1688">
              <a:solidFill>
                <a:srgbClr val="FFFFFF"/>
              </a:solidFill>
              <a:latin typeface="Arial" panose="020B0604020202020204"/>
            </a:endParaRPr>
          </a:p>
        </p:txBody>
      </p:sp>
      <p:sp>
        <p:nvSpPr>
          <p:cNvPr id="18" name="TextBox 17">
            <a:extLst>
              <a:ext uri="{FF2B5EF4-FFF2-40B4-BE49-F238E27FC236}">
                <a16:creationId xmlns:a16="http://schemas.microsoft.com/office/drawing/2014/main" id="{43776C9A-D5B6-C79F-B6D2-EBEBAFC69372}"/>
              </a:ext>
            </a:extLst>
          </p:cNvPr>
          <p:cNvSpPr txBox="1"/>
          <p:nvPr/>
        </p:nvSpPr>
        <p:spPr>
          <a:xfrm>
            <a:off x="4652808" y="2010249"/>
            <a:ext cx="1319198"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CORP WO HTRF4L*</a:t>
            </a:r>
            <a:endParaRPr lang="pl-PL" sz="844">
              <a:solidFill>
                <a:srgbClr val="616365"/>
              </a:solidFill>
              <a:latin typeface="Arial" panose="020B0604020202020204"/>
            </a:endParaRPr>
          </a:p>
        </p:txBody>
      </p:sp>
      <p:sp>
        <p:nvSpPr>
          <p:cNvPr id="19" name="Rectangle 18">
            <a:extLst>
              <a:ext uri="{FF2B5EF4-FFF2-40B4-BE49-F238E27FC236}">
                <a16:creationId xmlns:a16="http://schemas.microsoft.com/office/drawing/2014/main" id="{1EF587D3-1CB4-C172-5988-54EE6AB1CB9D}"/>
              </a:ext>
            </a:extLst>
          </p:cNvPr>
          <p:cNvSpPr/>
          <p:nvPr/>
        </p:nvSpPr>
        <p:spPr>
          <a:xfrm>
            <a:off x="309562" y="707231"/>
            <a:ext cx="3215274" cy="496418"/>
          </a:xfrm>
          <a:prstGeom prst="rect">
            <a:avLst/>
          </a:prstGeom>
        </p:spPr>
        <p:txBody>
          <a:bodyPr wrap="square">
            <a:spAutoFit/>
          </a:bodyPr>
          <a:lstStyle/>
          <a:p>
            <a:pPr defTabSz="857250"/>
            <a:r>
              <a:rPr lang="en-US" sz="1313">
                <a:solidFill>
                  <a:srgbClr val="002776"/>
                </a:solidFill>
                <a:latin typeface="Poppins" panose="00000500000000000000" pitchFamily="2" charset="0"/>
                <a:cs typeface="Poppins" panose="00000500000000000000" pitchFamily="2" charset="0"/>
              </a:rPr>
              <a:t>Kroger with Roundy’s Wisconsin without Food 4 Less Midwest</a:t>
            </a:r>
          </a:p>
        </p:txBody>
      </p:sp>
      <p:sp>
        <p:nvSpPr>
          <p:cNvPr id="20" name="Text Box 54">
            <a:extLst>
              <a:ext uri="{FF2B5EF4-FFF2-40B4-BE49-F238E27FC236}">
                <a16:creationId xmlns:a16="http://schemas.microsoft.com/office/drawing/2014/main" id="{6DB6AB0C-6E67-4984-ED24-695AD25003B7}"/>
              </a:ext>
            </a:extLst>
          </p:cNvPr>
          <p:cNvSpPr txBox="1">
            <a:spLocks noChangeArrowheads="1"/>
          </p:cNvSpPr>
          <p:nvPr/>
        </p:nvSpPr>
        <p:spPr bwMode="auto">
          <a:xfrm>
            <a:off x="309563" y="5481715"/>
            <a:ext cx="7715250" cy="871777"/>
          </a:xfrm>
          <a:prstGeom prst="rect">
            <a:avLst/>
          </a:prstGeom>
          <a:solidFill>
            <a:sysClr val="window" lastClr="FFFFFF"/>
          </a:solidFill>
          <a:ln w="22225">
            <a:solidFill>
              <a:srgbClr val="002776"/>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28625">
              <a:defRPr/>
            </a:pPr>
            <a:r>
              <a:rPr lang="en-US" sz="844" b="1">
                <a:solidFill>
                  <a:srgbClr val="616365"/>
                </a:solidFill>
                <a:latin typeface="Arial" panose="020B0604020202020204"/>
              </a:rPr>
              <a:t>Please Note: </a:t>
            </a:r>
          </a:p>
          <a:p>
            <a:pPr marL="214313" indent="-214313" defTabSz="428625">
              <a:spcBef>
                <a:spcPts val="0"/>
              </a:spcBef>
              <a:defRPr/>
            </a:pPr>
            <a:r>
              <a:rPr lang="en-US" sz="844">
                <a:solidFill>
                  <a:srgbClr val="616365"/>
                </a:solidFill>
                <a:latin typeface="Arial" panose="020B0604020202020204"/>
              </a:rPr>
              <a:t>*	KR CORP WO HTRF4L excludes HT, Roundy’s, F4L, meaning it is KR Corp without KR F4L Corp.  </a:t>
            </a:r>
          </a:p>
          <a:p>
            <a:pPr defTabSz="428625">
              <a:spcBef>
                <a:spcPts val="0"/>
              </a:spcBef>
            </a:pPr>
            <a:r>
              <a:rPr lang="en-US" sz="844">
                <a:solidFill>
                  <a:srgbClr val="616365"/>
                </a:solidFill>
                <a:latin typeface="Arial" panose="020B0604020202020204"/>
              </a:rPr>
              <a:t>W/O F4L RMAs do not include stores from KR F4L CORP-RMA.  </a:t>
            </a:r>
          </a:p>
          <a:p>
            <a:pPr defTabSz="428625">
              <a:spcBef>
                <a:spcPts val="0"/>
              </a:spcBef>
            </a:pPr>
            <a:r>
              <a:rPr lang="en-US" sz="844">
                <a:solidFill>
                  <a:srgbClr val="616365"/>
                </a:solidFill>
                <a:latin typeface="Arial" panose="020B0604020202020204"/>
              </a:rPr>
              <a:t>W/O F4L CRMAs do not include counties from KR F4L CORP-CRMA that are also not included in other CRMAs; e.g. some counties in KR FOOD 4 LESS W-CRMA are also in KR RALPHS-CRMA, so those counties are in the W/O F4L CRMAs even though they are F4L counties.</a:t>
            </a:r>
          </a:p>
          <a:p>
            <a:pPr marL="214313" indent="-214313" defTabSz="428625">
              <a:spcBef>
                <a:spcPts val="0"/>
              </a:spcBef>
            </a:pPr>
            <a:r>
              <a:rPr lang="en-US" sz="844">
                <a:solidFill>
                  <a:srgbClr val="616365"/>
                </a:solidFill>
                <a:latin typeface="Arial" panose="020B0604020202020204"/>
              </a:rPr>
              <a:t>**	KR CORP WO HRFFRQ excludes HT, Roundy’s, Mariano’s, F4L, FM, Ralphs, QFC.</a:t>
            </a:r>
          </a:p>
        </p:txBody>
      </p:sp>
      <p:sp>
        <p:nvSpPr>
          <p:cNvPr id="21" name="TextBox 20">
            <a:extLst>
              <a:ext uri="{FF2B5EF4-FFF2-40B4-BE49-F238E27FC236}">
                <a16:creationId xmlns:a16="http://schemas.microsoft.com/office/drawing/2014/main" id="{9E52B2A7-669A-265B-0D2C-54026B6D0683}"/>
              </a:ext>
            </a:extLst>
          </p:cNvPr>
          <p:cNvSpPr txBox="1"/>
          <p:nvPr/>
        </p:nvSpPr>
        <p:spPr>
          <a:xfrm>
            <a:off x="1896355" y="1448208"/>
            <a:ext cx="1222686" cy="28610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HT TOTAL</a:t>
            </a:r>
            <a:endParaRPr lang="pl-PL" sz="844">
              <a:solidFill>
                <a:srgbClr val="616365"/>
              </a:solidFill>
              <a:latin typeface="Arial" panose="020B0604020202020204"/>
            </a:endParaRPr>
          </a:p>
        </p:txBody>
      </p:sp>
      <p:sp>
        <p:nvSpPr>
          <p:cNvPr id="22" name="TextBox 21">
            <a:extLst>
              <a:ext uri="{FF2B5EF4-FFF2-40B4-BE49-F238E27FC236}">
                <a16:creationId xmlns:a16="http://schemas.microsoft.com/office/drawing/2014/main" id="{3AE020FD-463D-9F1D-F26B-FCB70CF44A3C}"/>
              </a:ext>
            </a:extLst>
          </p:cNvPr>
          <p:cNvSpPr txBox="1"/>
          <p:nvPr/>
        </p:nvSpPr>
        <p:spPr>
          <a:xfrm>
            <a:off x="1896355" y="1867199"/>
            <a:ext cx="1226059" cy="28610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CORP WO HMF4LM</a:t>
            </a:r>
          </a:p>
        </p:txBody>
      </p:sp>
      <p:cxnSp>
        <p:nvCxnSpPr>
          <p:cNvPr id="23" name="Straight Connector 25">
            <a:extLst>
              <a:ext uri="{FF2B5EF4-FFF2-40B4-BE49-F238E27FC236}">
                <a16:creationId xmlns:a16="http://schemas.microsoft.com/office/drawing/2014/main" id="{BA081D8A-C3E6-56A7-A1E0-85ACCE57B5AD}"/>
              </a:ext>
            </a:extLst>
          </p:cNvPr>
          <p:cNvCxnSpPr>
            <a:cxnSpLocks/>
            <a:stCxn id="15" idx="3"/>
            <a:endCxn id="21" idx="1"/>
          </p:cNvCxnSpPr>
          <p:nvPr/>
        </p:nvCxnSpPr>
        <p:spPr>
          <a:xfrm flipV="1">
            <a:off x="1482858" y="1591258"/>
            <a:ext cx="413498" cy="211775"/>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5">
            <a:extLst>
              <a:ext uri="{FF2B5EF4-FFF2-40B4-BE49-F238E27FC236}">
                <a16:creationId xmlns:a16="http://schemas.microsoft.com/office/drawing/2014/main" id="{2DFFB076-7232-AE02-4A39-3D9461EEE545}"/>
              </a:ext>
            </a:extLst>
          </p:cNvPr>
          <p:cNvCxnSpPr>
            <a:cxnSpLocks/>
            <a:stCxn id="15" idx="3"/>
            <a:endCxn id="22" idx="1"/>
          </p:cNvCxnSpPr>
          <p:nvPr/>
        </p:nvCxnSpPr>
        <p:spPr>
          <a:xfrm>
            <a:off x="1482858" y="1803033"/>
            <a:ext cx="413498" cy="207217"/>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FEF164C-F9B6-3C98-DCFD-1D6E8521DB83}"/>
              </a:ext>
            </a:extLst>
          </p:cNvPr>
          <p:cNvSpPr txBox="1"/>
          <p:nvPr/>
        </p:nvSpPr>
        <p:spPr>
          <a:xfrm>
            <a:off x="1129146" y="2457967"/>
            <a:ext cx="1008697"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BANNER TOTAL</a:t>
            </a:r>
            <a:endParaRPr lang="pl-PL" sz="844">
              <a:solidFill>
                <a:srgbClr val="616365"/>
              </a:solidFill>
              <a:latin typeface="Arial" panose="020B0604020202020204"/>
            </a:endParaRPr>
          </a:p>
        </p:txBody>
      </p:sp>
      <p:sp>
        <p:nvSpPr>
          <p:cNvPr id="26" name="TextBox 25">
            <a:extLst>
              <a:ext uri="{FF2B5EF4-FFF2-40B4-BE49-F238E27FC236}">
                <a16:creationId xmlns:a16="http://schemas.microsoft.com/office/drawing/2014/main" id="{035A0DAB-E06F-D7D8-3BD1-A2379F75556E}"/>
              </a:ext>
            </a:extLst>
          </p:cNvPr>
          <p:cNvSpPr txBox="1"/>
          <p:nvPr/>
        </p:nvSpPr>
        <p:spPr>
          <a:xfrm>
            <a:off x="1129146" y="2805244"/>
            <a:ext cx="1008697" cy="30130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DILLON CORP</a:t>
            </a:r>
            <a:endParaRPr lang="pl-PL" sz="844">
              <a:solidFill>
                <a:srgbClr val="616365"/>
              </a:solidFill>
              <a:latin typeface="Arial" panose="020B0604020202020204"/>
            </a:endParaRPr>
          </a:p>
        </p:txBody>
      </p:sp>
      <p:sp>
        <p:nvSpPr>
          <p:cNvPr id="27" name="TextBox 26">
            <a:extLst>
              <a:ext uri="{FF2B5EF4-FFF2-40B4-BE49-F238E27FC236}">
                <a16:creationId xmlns:a16="http://schemas.microsoft.com/office/drawing/2014/main" id="{090BC027-3A90-F531-F51C-2333F736C683}"/>
              </a:ext>
            </a:extLst>
          </p:cNvPr>
          <p:cNvSpPr txBox="1"/>
          <p:nvPr/>
        </p:nvSpPr>
        <p:spPr>
          <a:xfrm>
            <a:off x="1129145" y="3152521"/>
            <a:ext cx="1008697" cy="30130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FM CORP W/O AK</a:t>
            </a:r>
            <a:endParaRPr lang="pl-PL" sz="844">
              <a:solidFill>
                <a:srgbClr val="616365"/>
              </a:solidFill>
              <a:latin typeface="Arial" panose="020B0604020202020204"/>
            </a:endParaRPr>
          </a:p>
        </p:txBody>
      </p:sp>
      <p:sp>
        <p:nvSpPr>
          <p:cNvPr id="28" name="TextBox 27">
            <a:extLst>
              <a:ext uri="{FF2B5EF4-FFF2-40B4-BE49-F238E27FC236}">
                <a16:creationId xmlns:a16="http://schemas.microsoft.com/office/drawing/2014/main" id="{B7EDCD54-A4FD-2686-C0A2-29273BA96902}"/>
              </a:ext>
            </a:extLst>
          </p:cNvPr>
          <p:cNvSpPr txBox="1"/>
          <p:nvPr/>
        </p:nvSpPr>
        <p:spPr>
          <a:xfrm>
            <a:off x="1129145" y="3499799"/>
            <a:ext cx="1008697" cy="30130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FRY’S</a:t>
            </a:r>
            <a:endParaRPr lang="pl-PL" sz="844">
              <a:solidFill>
                <a:srgbClr val="616365"/>
              </a:solidFill>
              <a:latin typeface="Arial" panose="020B0604020202020204"/>
            </a:endParaRPr>
          </a:p>
        </p:txBody>
      </p:sp>
      <p:sp>
        <p:nvSpPr>
          <p:cNvPr id="29" name="TextBox 28">
            <a:extLst>
              <a:ext uri="{FF2B5EF4-FFF2-40B4-BE49-F238E27FC236}">
                <a16:creationId xmlns:a16="http://schemas.microsoft.com/office/drawing/2014/main" id="{D3F241CF-E559-2A68-C8DF-DAC90F2339B9}"/>
              </a:ext>
            </a:extLst>
          </p:cNvPr>
          <p:cNvSpPr txBox="1"/>
          <p:nvPr/>
        </p:nvSpPr>
        <p:spPr>
          <a:xfrm>
            <a:off x="1129145" y="3850970"/>
            <a:ext cx="1008697" cy="30130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KING SPR/CTY M</a:t>
            </a:r>
            <a:endParaRPr lang="pl-PL" sz="844">
              <a:solidFill>
                <a:srgbClr val="616365"/>
              </a:solidFill>
              <a:latin typeface="Arial" panose="020B0604020202020204"/>
            </a:endParaRPr>
          </a:p>
        </p:txBody>
      </p:sp>
      <p:sp>
        <p:nvSpPr>
          <p:cNvPr id="30" name="TextBox 29">
            <a:extLst>
              <a:ext uri="{FF2B5EF4-FFF2-40B4-BE49-F238E27FC236}">
                <a16:creationId xmlns:a16="http://schemas.microsoft.com/office/drawing/2014/main" id="{259668BA-154F-8A56-3275-7F6142008A39}"/>
              </a:ext>
            </a:extLst>
          </p:cNvPr>
          <p:cNvSpPr txBox="1"/>
          <p:nvPr/>
        </p:nvSpPr>
        <p:spPr>
          <a:xfrm>
            <a:off x="1129144" y="4205122"/>
            <a:ext cx="1008697"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QFC CORP</a:t>
            </a:r>
            <a:endParaRPr lang="pl-PL" sz="844">
              <a:solidFill>
                <a:srgbClr val="616365"/>
              </a:solidFill>
              <a:latin typeface="Arial" panose="020B0604020202020204"/>
            </a:endParaRPr>
          </a:p>
        </p:txBody>
      </p:sp>
      <p:sp>
        <p:nvSpPr>
          <p:cNvPr id="31" name="TextBox 30">
            <a:extLst>
              <a:ext uri="{FF2B5EF4-FFF2-40B4-BE49-F238E27FC236}">
                <a16:creationId xmlns:a16="http://schemas.microsoft.com/office/drawing/2014/main" id="{8B3DA1D7-C37B-B121-E1E7-8F42EE684220}"/>
              </a:ext>
            </a:extLst>
          </p:cNvPr>
          <p:cNvSpPr txBox="1"/>
          <p:nvPr/>
        </p:nvSpPr>
        <p:spPr>
          <a:xfrm>
            <a:off x="1129144" y="4559272"/>
            <a:ext cx="1008697"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RALPH/F4L CORP</a:t>
            </a:r>
            <a:endParaRPr lang="pl-PL" sz="844">
              <a:solidFill>
                <a:srgbClr val="616365"/>
              </a:solidFill>
              <a:latin typeface="Arial" panose="020B0604020202020204"/>
            </a:endParaRPr>
          </a:p>
        </p:txBody>
      </p:sp>
      <p:sp>
        <p:nvSpPr>
          <p:cNvPr id="32" name="TextBox 31">
            <a:extLst>
              <a:ext uri="{FF2B5EF4-FFF2-40B4-BE49-F238E27FC236}">
                <a16:creationId xmlns:a16="http://schemas.microsoft.com/office/drawing/2014/main" id="{2AC1EA49-87B3-8123-85BB-779D45D40991}"/>
              </a:ext>
            </a:extLst>
          </p:cNvPr>
          <p:cNvSpPr txBox="1"/>
          <p:nvPr/>
        </p:nvSpPr>
        <p:spPr>
          <a:xfrm>
            <a:off x="1129144" y="4921252"/>
            <a:ext cx="1008697"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SMITHS CORP</a:t>
            </a:r>
            <a:endParaRPr lang="pl-PL" sz="844">
              <a:solidFill>
                <a:srgbClr val="616365"/>
              </a:solidFill>
              <a:latin typeface="Arial" panose="020B0604020202020204"/>
            </a:endParaRPr>
          </a:p>
        </p:txBody>
      </p:sp>
      <p:sp>
        <p:nvSpPr>
          <p:cNvPr id="33" name="TextBox 32">
            <a:extLst>
              <a:ext uri="{FF2B5EF4-FFF2-40B4-BE49-F238E27FC236}">
                <a16:creationId xmlns:a16="http://schemas.microsoft.com/office/drawing/2014/main" id="{B257B8C2-3D64-FA07-0BFB-C2E55524B038}"/>
              </a:ext>
            </a:extLst>
          </p:cNvPr>
          <p:cNvSpPr txBox="1"/>
          <p:nvPr/>
        </p:nvSpPr>
        <p:spPr>
          <a:xfrm>
            <a:off x="2872772" y="2445244"/>
            <a:ext cx="1372984"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RNDYS WI</a:t>
            </a:r>
          </a:p>
          <a:p>
            <a:pPr defTabSz="857250"/>
            <a:r>
              <a:rPr lang="en-US" sz="844">
                <a:solidFill>
                  <a:srgbClr val="616365"/>
                </a:solidFill>
                <a:latin typeface="Arial" panose="020B0604020202020204"/>
              </a:rPr>
              <a:t>(</a:t>
            </a:r>
            <a:r>
              <a:rPr lang="en-US" sz="844" err="1">
                <a:solidFill>
                  <a:srgbClr val="616365"/>
                </a:solidFill>
                <a:latin typeface="Arial" panose="020B0604020202020204"/>
              </a:rPr>
              <a:t>Copps</a:t>
            </a:r>
            <a:r>
              <a:rPr lang="en-US" sz="844">
                <a:solidFill>
                  <a:srgbClr val="616365"/>
                </a:solidFill>
                <a:latin typeface="Arial" panose="020B0604020202020204"/>
              </a:rPr>
              <a:t> and Pick ‘n Save)</a:t>
            </a:r>
            <a:endParaRPr lang="pl-PL" sz="844">
              <a:solidFill>
                <a:srgbClr val="616365"/>
              </a:solidFill>
              <a:latin typeface="Arial" panose="020B0604020202020204"/>
            </a:endParaRPr>
          </a:p>
        </p:txBody>
      </p:sp>
      <p:cxnSp>
        <p:nvCxnSpPr>
          <p:cNvPr id="34" name="Straight Connector 25">
            <a:extLst>
              <a:ext uri="{FF2B5EF4-FFF2-40B4-BE49-F238E27FC236}">
                <a16:creationId xmlns:a16="http://schemas.microsoft.com/office/drawing/2014/main" id="{14EC014D-8158-B185-9608-33F51AF75F3F}"/>
              </a:ext>
            </a:extLst>
          </p:cNvPr>
          <p:cNvCxnSpPr>
            <a:cxnSpLocks/>
          </p:cNvCxnSpPr>
          <p:nvPr/>
        </p:nvCxnSpPr>
        <p:spPr>
          <a:xfrm rot="10800000" flipV="1">
            <a:off x="2265165" y="2153296"/>
            <a:ext cx="244222" cy="198927"/>
          </a:xfrm>
          <a:prstGeom prst="bentConnector3">
            <a:avLst>
              <a:gd name="adj1" fmla="val 2467"/>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25">
            <a:extLst>
              <a:ext uri="{FF2B5EF4-FFF2-40B4-BE49-F238E27FC236}">
                <a16:creationId xmlns:a16="http://schemas.microsoft.com/office/drawing/2014/main" id="{46384CF7-8005-0B6D-8C55-8EE737D07F7A}"/>
              </a:ext>
            </a:extLst>
          </p:cNvPr>
          <p:cNvCxnSpPr>
            <a:cxnSpLocks/>
            <a:endCxn id="25" idx="3"/>
          </p:cNvCxnSpPr>
          <p:nvPr/>
        </p:nvCxnSpPr>
        <p:spPr>
          <a:xfrm rot="5400000">
            <a:off x="2073306" y="2416762"/>
            <a:ext cx="256396" cy="127322"/>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25">
            <a:extLst>
              <a:ext uri="{FF2B5EF4-FFF2-40B4-BE49-F238E27FC236}">
                <a16:creationId xmlns:a16="http://schemas.microsoft.com/office/drawing/2014/main" id="{97EE4C6D-7A34-2F1C-742C-7B1FD41221E6}"/>
              </a:ext>
            </a:extLst>
          </p:cNvPr>
          <p:cNvCxnSpPr>
            <a:cxnSpLocks/>
            <a:stCxn id="22" idx="2"/>
          </p:cNvCxnSpPr>
          <p:nvPr/>
        </p:nvCxnSpPr>
        <p:spPr>
          <a:xfrm rot="16200000" flipH="1">
            <a:off x="2527955" y="2134729"/>
            <a:ext cx="198924" cy="236064"/>
          </a:xfrm>
          <a:prstGeom prst="bentConnector2">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25">
            <a:extLst>
              <a:ext uri="{FF2B5EF4-FFF2-40B4-BE49-F238E27FC236}">
                <a16:creationId xmlns:a16="http://schemas.microsoft.com/office/drawing/2014/main" id="{8C463698-EF85-3DFE-E035-35DCC54C3503}"/>
              </a:ext>
            </a:extLst>
          </p:cNvPr>
          <p:cNvCxnSpPr>
            <a:cxnSpLocks/>
            <a:endCxn id="33" idx="1"/>
          </p:cNvCxnSpPr>
          <p:nvPr/>
        </p:nvCxnSpPr>
        <p:spPr>
          <a:xfrm rot="16200000" flipH="1">
            <a:off x="2687274" y="2410398"/>
            <a:ext cx="243674" cy="127323"/>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25">
            <a:extLst>
              <a:ext uri="{FF2B5EF4-FFF2-40B4-BE49-F238E27FC236}">
                <a16:creationId xmlns:a16="http://schemas.microsoft.com/office/drawing/2014/main" id="{03248C95-7B2F-68ED-6191-2C111F5A368B}"/>
              </a:ext>
            </a:extLst>
          </p:cNvPr>
          <p:cNvCxnSpPr>
            <a:cxnSpLocks/>
            <a:stCxn id="25" idx="3"/>
            <a:endCxn id="26" idx="3"/>
          </p:cNvCxnSpPr>
          <p:nvPr/>
        </p:nvCxnSpPr>
        <p:spPr>
          <a:xfrm>
            <a:off x="2137842" y="2608622"/>
            <a:ext cx="11906" cy="347277"/>
          </a:xfrm>
          <a:prstGeom prst="bentConnector3">
            <a:avLst>
              <a:gd name="adj1" fmla="val 10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25">
            <a:extLst>
              <a:ext uri="{FF2B5EF4-FFF2-40B4-BE49-F238E27FC236}">
                <a16:creationId xmlns:a16="http://schemas.microsoft.com/office/drawing/2014/main" id="{A3B0A015-0BCF-190D-732F-BFEEF8660BEB}"/>
              </a:ext>
            </a:extLst>
          </p:cNvPr>
          <p:cNvCxnSpPr>
            <a:cxnSpLocks/>
          </p:cNvCxnSpPr>
          <p:nvPr/>
        </p:nvCxnSpPr>
        <p:spPr>
          <a:xfrm>
            <a:off x="2131889" y="2961282"/>
            <a:ext cx="11906" cy="347277"/>
          </a:xfrm>
          <a:prstGeom prst="bentConnector3">
            <a:avLst>
              <a:gd name="adj1" fmla="val 110373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25">
            <a:extLst>
              <a:ext uri="{FF2B5EF4-FFF2-40B4-BE49-F238E27FC236}">
                <a16:creationId xmlns:a16="http://schemas.microsoft.com/office/drawing/2014/main" id="{248ECA6F-D16B-F03A-5A74-DCC63A744D34}"/>
              </a:ext>
            </a:extLst>
          </p:cNvPr>
          <p:cNvCxnSpPr>
            <a:cxnSpLocks/>
            <a:stCxn id="27" idx="3"/>
            <a:endCxn id="28" idx="3"/>
          </p:cNvCxnSpPr>
          <p:nvPr/>
        </p:nvCxnSpPr>
        <p:spPr>
          <a:xfrm>
            <a:off x="2137841" y="3303175"/>
            <a:ext cx="11906" cy="347278"/>
          </a:xfrm>
          <a:prstGeom prst="bentConnector3">
            <a:avLst>
              <a:gd name="adj1" fmla="val 1047764"/>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25">
            <a:extLst>
              <a:ext uri="{FF2B5EF4-FFF2-40B4-BE49-F238E27FC236}">
                <a16:creationId xmlns:a16="http://schemas.microsoft.com/office/drawing/2014/main" id="{54041B13-5112-69D4-B9C4-01511063FA4B}"/>
              </a:ext>
            </a:extLst>
          </p:cNvPr>
          <p:cNvCxnSpPr>
            <a:cxnSpLocks/>
            <a:stCxn id="28" idx="3"/>
            <a:endCxn id="29" idx="3"/>
          </p:cNvCxnSpPr>
          <p:nvPr/>
        </p:nvCxnSpPr>
        <p:spPr>
          <a:xfrm>
            <a:off x="2137841" y="3650453"/>
            <a:ext cx="11906" cy="351171"/>
          </a:xfrm>
          <a:prstGeom prst="bentConnector3">
            <a:avLst>
              <a:gd name="adj1" fmla="val 1047764"/>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25">
            <a:extLst>
              <a:ext uri="{FF2B5EF4-FFF2-40B4-BE49-F238E27FC236}">
                <a16:creationId xmlns:a16="http://schemas.microsoft.com/office/drawing/2014/main" id="{BED2663A-16F6-0D12-18F6-25A2E70B7C9C}"/>
              </a:ext>
            </a:extLst>
          </p:cNvPr>
          <p:cNvCxnSpPr>
            <a:cxnSpLocks/>
          </p:cNvCxnSpPr>
          <p:nvPr/>
        </p:nvCxnSpPr>
        <p:spPr>
          <a:xfrm>
            <a:off x="2137841" y="3997441"/>
            <a:ext cx="11906" cy="347277"/>
          </a:xfrm>
          <a:prstGeom prst="bentConnector3">
            <a:avLst>
              <a:gd name="adj1" fmla="val 10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25">
            <a:extLst>
              <a:ext uri="{FF2B5EF4-FFF2-40B4-BE49-F238E27FC236}">
                <a16:creationId xmlns:a16="http://schemas.microsoft.com/office/drawing/2014/main" id="{72A70673-A604-BAEB-D2A9-1A65605BD9E5}"/>
              </a:ext>
            </a:extLst>
          </p:cNvPr>
          <p:cNvCxnSpPr>
            <a:cxnSpLocks/>
          </p:cNvCxnSpPr>
          <p:nvPr/>
        </p:nvCxnSpPr>
        <p:spPr>
          <a:xfrm>
            <a:off x="2132246" y="4343520"/>
            <a:ext cx="11906" cy="347277"/>
          </a:xfrm>
          <a:prstGeom prst="bentConnector3">
            <a:avLst>
              <a:gd name="adj1" fmla="val 110373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25">
            <a:extLst>
              <a:ext uri="{FF2B5EF4-FFF2-40B4-BE49-F238E27FC236}">
                <a16:creationId xmlns:a16="http://schemas.microsoft.com/office/drawing/2014/main" id="{CB5361FB-E7AF-CAFB-05D6-07244DEECC8C}"/>
              </a:ext>
            </a:extLst>
          </p:cNvPr>
          <p:cNvCxnSpPr>
            <a:cxnSpLocks/>
          </p:cNvCxnSpPr>
          <p:nvPr/>
        </p:nvCxnSpPr>
        <p:spPr>
          <a:xfrm>
            <a:off x="2126721" y="4697124"/>
            <a:ext cx="11906" cy="347277"/>
          </a:xfrm>
          <a:prstGeom prst="bentConnector3">
            <a:avLst>
              <a:gd name="adj1" fmla="val 10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CFF4024-B62A-D2B3-DC85-05A5D7C4E008}"/>
              </a:ext>
            </a:extLst>
          </p:cNvPr>
          <p:cNvSpPr/>
          <p:nvPr/>
        </p:nvSpPr>
        <p:spPr>
          <a:xfrm>
            <a:off x="4510812" y="717008"/>
            <a:ext cx="3215274" cy="294376"/>
          </a:xfrm>
          <a:prstGeom prst="rect">
            <a:avLst/>
          </a:prstGeom>
        </p:spPr>
        <p:txBody>
          <a:bodyPr wrap="square">
            <a:spAutoFit/>
          </a:bodyPr>
          <a:lstStyle/>
          <a:p>
            <a:pPr defTabSz="857250"/>
            <a:r>
              <a:rPr lang="en-US" sz="1313">
                <a:solidFill>
                  <a:srgbClr val="002776"/>
                </a:solidFill>
                <a:latin typeface="Poppins" panose="00000500000000000000" pitchFamily="2" charset="0"/>
                <a:cs typeface="Poppins" panose="00000500000000000000" pitchFamily="2" charset="0"/>
              </a:rPr>
              <a:t>Additional Kroger aggregates</a:t>
            </a:r>
          </a:p>
        </p:txBody>
      </p:sp>
      <p:sp>
        <p:nvSpPr>
          <p:cNvPr id="47" name="TextBox 46">
            <a:extLst>
              <a:ext uri="{FF2B5EF4-FFF2-40B4-BE49-F238E27FC236}">
                <a16:creationId xmlns:a16="http://schemas.microsoft.com/office/drawing/2014/main" id="{31D26577-7F6E-23DE-0D43-73D3FB10753E}"/>
              </a:ext>
            </a:extLst>
          </p:cNvPr>
          <p:cNvSpPr txBox="1"/>
          <p:nvPr/>
        </p:nvSpPr>
        <p:spPr>
          <a:xfrm>
            <a:off x="6336564" y="1344831"/>
            <a:ext cx="1008697"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KFM CORP W/O AK</a:t>
            </a:r>
            <a:endParaRPr lang="pl-PL" sz="844">
              <a:solidFill>
                <a:srgbClr val="616365"/>
              </a:solidFill>
              <a:latin typeface="Arial" panose="020B0604020202020204"/>
            </a:endParaRPr>
          </a:p>
        </p:txBody>
      </p:sp>
      <p:sp>
        <p:nvSpPr>
          <p:cNvPr id="48" name="TextBox 47">
            <a:extLst>
              <a:ext uri="{FF2B5EF4-FFF2-40B4-BE49-F238E27FC236}">
                <a16:creationId xmlns:a16="http://schemas.microsoft.com/office/drawing/2014/main" id="{0AE7B304-7E80-D7C2-DF64-B49C51DD43F6}"/>
              </a:ext>
            </a:extLst>
          </p:cNvPr>
          <p:cNvSpPr txBox="1"/>
          <p:nvPr/>
        </p:nvSpPr>
        <p:spPr>
          <a:xfrm>
            <a:off x="6336562" y="1768369"/>
            <a:ext cx="1008697"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QFC CORP</a:t>
            </a:r>
            <a:endParaRPr lang="pl-PL" sz="844">
              <a:solidFill>
                <a:srgbClr val="616365"/>
              </a:solidFill>
              <a:latin typeface="Arial" panose="020B0604020202020204"/>
            </a:endParaRPr>
          </a:p>
        </p:txBody>
      </p:sp>
      <p:sp>
        <p:nvSpPr>
          <p:cNvPr id="49" name="TextBox 48">
            <a:extLst>
              <a:ext uri="{FF2B5EF4-FFF2-40B4-BE49-F238E27FC236}">
                <a16:creationId xmlns:a16="http://schemas.microsoft.com/office/drawing/2014/main" id="{13C56A38-DA74-9A5F-7385-499720E804E1}"/>
              </a:ext>
            </a:extLst>
          </p:cNvPr>
          <p:cNvSpPr txBox="1"/>
          <p:nvPr/>
        </p:nvSpPr>
        <p:spPr>
          <a:xfrm>
            <a:off x="6336562" y="2188727"/>
            <a:ext cx="1008697"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RALPHS</a:t>
            </a:r>
            <a:endParaRPr lang="pl-PL" sz="844">
              <a:solidFill>
                <a:srgbClr val="616365"/>
              </a:solidFill>
              <a:latin typeface="Arial" panose="020B0604020202020204"/>
            </a:endParaRPr>
          </a:p>
        </p:txBody>
      </p:sp>
      <p:sp>
        <p:nvSpPr>
          <p:cNvPr id="50" name="TextBox 49">
            <a:extLst>
              <a:ext uri="{FF2B5EF4-FFF2-40B4-BE49-F238E27FC236}">
                <a16:creationId xmlns:a16="http://schemas.microsoft.com/office/drawing/2014/main" id="{A0A6E6D7-8C8F-C49A-9DBF-E70CA9695CDC}"/>
              </a:ext>
            </a:extLst>
          </p:cNvPr>
          <p:cNvSpPr txBox="1"/>
          <p:nvPr/>
        </p:nvSpPr>
        <p:spPr>
          <a:xfrm>
            <a:off x="6336562" y="2606562"/>
            <a:ext cx="1688250"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CORP WO HRFFRQ**</a:t>
            </a:r>
            <a:endParaRPr lang="pl-PL" sz="844">
              <a:solidFill>
                <a:srgbClr val="616365"/>
              </a:solidFill>
              <a:latin typeface="Arial" panose="020B0604020202020204"/>
            </a:endParaRPr>
          </a:p>
        </p:txBody>
      </p:sp>
      <p:cxnSp>
        <p:nvCxnSpPr>
          <p:cNvPr id="51" name="Straight Connector 25">
            <a:extLst>
              <a:ext uri="{FF2B5EF4-FFF2-40B4-BE49-F238E27FC236}">
                <a16:creationId xmlns:a16="http://schemas.microsoft.com/office/drawing/2014/main" id="{0917B67A-3E79-24ED-6247-042FFDB7CFDB}"/>
              </a:ext>
            </a:extLst>
          </p:cNvPr>
          <p:cNvCxnSpPr>
            <a:cxnSpLocks/>
            <a:stCxn id="18" idx="3"/>
            <a:endCxn id="47" idx="1"/>
          </p:cNvCxnSpPr>
          <p:nvPr/>
        </p:nvCxnSpPr>
        <p:spPr>
          <a:xfrm flipV="1">
            <a:off x="5972005" y="1495484"/>
            <a:ext cx="364558" cy="652078"/>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25">
            <a:extLst>
              <a:ext uri="{FF2B5EF4-FFF2-40B4-BE49-F238E27FC236}">
                <a16:creationId xmlns:a16="http://schemas.microsoft.com/office/drawing/2014/main" id="{E7E86FB2-EA41-8C5B-0954-68C9B56E94DE}"/>
              </a:ext>
            </a:extLst>
          </p:cNvPr>
          <p:cNvCxnSpPr>
            <a:cxnSpLocks/>
            <a:stCxn id="18" idx="3"/>
            <a:endCxn id="48" idx="1"/>
          </p:cNvCxnSpPr>
          <p:nvPr/>
        </p:nvCxnSpPr>
        <p:spPr>
          <a:xfrm flipV="1">
            <a:off x="5972005" y="1919022"/>
            <a:ext cx="364556" cy="22854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25">
            <a:extLst>
              <a:ext uri="{FF2B5EF4-FFF2-40B4-BE49-F238E27FC236}">
                <a16:creationId xmlns:a16="http://schemas.microsoft.com/office/drawing/2014/main" id="{39D5DEDC-2918-8769-F3D2-EF37F4A5431D}"/>
              </a:ext>
            </a:extLst>
          </p:cNvPr>
          <p:cNvCxnSpPr>
            <a:cxnSpLocks/>
            <a:stCxn id="18" idx="3"/>
            <a:endCxn id="49" idx="1"/>
          </p:cNvCxnSpPr>
          <p:nvPr/>
        </p:nvCxnSpPr>
        <p:spPr>
          <a:xfrm>
            <a:off x="5972005" y="2147562"/>
            <a:ext cx="364556" cy="191818"/>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25">
            <a:extLst>
              <a:ext uri="{FF2B5EF4-FFF2-40B4-BE49-F238E27FC236}">
                <a16:creationId xmlns:a16="http://schemas.microsoft.com/office/drawing/2014/main" id="{5BAE27E7-CE74-2A32-4AFE-BB4A06845D93}"/>
              </a:ext>
            </a:extLst>
          </p:cNvPr>
          <p:cNvCxnSpPr>
            <a:cxnSpLocks/>
            <a:stCxn id="18" idx="3"/>
            <a:endCxn id="50" idx="1"/>
          </p:cNvCxnSpPr>
          <p:nvPr/>
        </p:nvCxnSpPr>
        <p:spPr>
          <a:xfrm>
            <a:off x="5972005" y="2147563"/>
            <a:ext cx="364556" cy="609653"/>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46103B4-3795-DEF9-65D6-1F41B449E7FA}"/>
              </a:ext>
            </a:extLst>
          </p:cNvPr>
          <p:cNvSpPr txBox="1"/>
          <p:nvPr/>
        </p:nvSpPr>
        <p:spPr>
          <a:xfrm>
            <a:off x="7438205" y="3101848"/>
            <a:ext cx="1008697"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BANNER TOTAL</a:t>
            </a:r>
            <a:endParaRPr lang="pl-PL" sz="844">
              <a:solidFill>
                <a:srgbClr val="616365"/>
              </a:solidFill>
              <a:latin typeface="Arial" panose="020B0604020202020204"/>
            </a:endParaRPr>
          </a:p>
        </p:txBody>
      </p:sp>
      <p:sp>
        <p:nvSpPr>
          <p:cNvPr id="56" name="TextBox 55">
            <a:extLst>
              <a:ext uri="{FF2B5EF4-FFF2-40B4-BE49-F238E27FC236}">
                <a16:creationId xmlns:a16="http://schemas.microsoft.com/office/drawing/2014/main" id="{438ACE4B-AA91-89A1-81A0-C568A74F522F}"/>
              </a:ext>
            </a:extLst>
          </p:cNvPr>
          <p:cNvSpPr txBox="1"/>
          <p:nvPr/>
        </p:nvSpPr>
        <p:spPr>
          <a:xfrm>
            <a:off x="7438205" y="3529840"/>
            <a:ext cx="1008697"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DILLON CORP</a:t>
            </a:r>
            <a:endParaRPr lang="pl-PL" sz="844">
              <a:solidFill>
                <a:srgbClr val="616365"/>
              </a:solidFill>
              <a:latin typeface="Arial" panose="020B0604020202020204"/>
            </a:endParaRPr>
          </a:p>
        </p:txBody>
      </p:sp>
      <p:sp>
        <p:nvSpPr>
          <p:cNvPr id="57" name="TextBox 56">
            <a:extLst>
              <a:ext uri="{FF2B5EF4-FFF2-40B4-BE49-F238E27FC236}">
                <a16:creationId xmlns:a16="http://schemas.microsoft.com/office/drawing/2014/main" id="{73962E82-6426-604C-8B1D-B148C0984AC1}"/>
              </a:ext>
            </a:extLst>
          </p:cNvPr>
          <p:cNvSpPr txBox="1"/>
          <p:nvPr/>
        </p:nvSpPr>
        <p:spPr>
          <a:xfrm>
            <a:off x="7438205" y="4002952"/>
            <a:ext cx="1008697"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FRY’S</a:t>
            </a:r>
            <a:endParaRPr lang="pl-PL" sz="844">
              <a:solidFill>
                <a:srgbClr val="616365"/>
              </a:solidFill>
              <a:latin typeface="Arial" panose="020B0604020202020204"/>
            </a:endParaRPr>
          </a:p>
        </p:txBody>
      </p:sp>
      <p:sp>
        <p:nvSpPr>
          <p:cNvPr id="58" name="TextBox 57">
            <a:extLst>
              <a:ext uri="{FF2B5EF4-FFF2-40B4-BE49-F238E27FC236}">
                <a16:creationId xmlns:a16="http://schemas.microsoft.com/office/drawing/2014/main" id="{DF121C06-F0B0-3D35-5F30-883D4002CBC0}"/>
              </a:ext>
            </a:extLst>
          </p:cNvPr>
          <p:cNvSpPr txBox="1"/>
          <p:nvPr/>
        </p:nvSpPr>
        <p:spPr>
          <a:xfrm>
            <a:off x="7438204" y="4478614"/>
            <a:ext cx="1008697"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KING SPR/CTY M</a:t>
            </a:r>
          </a:p>
        </p:txBody>
      </p:sp>
      <p:sp>
        <p:nvSpPr>
          <p:cNvPr id="59" name="TextBox 58">
            <a:extLst>
              <a:ext uri="{FF2B5EF4-FFF2-40B4-BE49-F238E27FC236}">
                <a16:creationId xmlns:a16="http://schemas.microsoft.com/office/drawing/2014/main" id="{58438074-508B-2C54-4E57-4EDA8CE78EA5}"/>
              </a:ext>
            </a:extLst>
          </p:cNvPr>
          <p:cNvSpPr txBox="1"/>
          <p:nvPr/>
        </p:nvSpPr>
        <p:spPr>
          <a:xfrm>
            <a:off x="7438204" y="4951726"/>
            <a:ext cx="1008697"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SMITHS CORP</a:t>
            </a:r>
            <a:endParaRPr lang="pl-PL" sz="844">
              <a:solidFill>
                <a:srgbClr val="616365"/>
              </a:solidFill>
              <a:latin typeface="Arial" panose="020B0604020202020204"/>
            </a:endParaRPr>
          </a:p>
        </p:txBody>
      </p:sp>
      <p:cxnSp>
        <p:nvCxnSpPr>
          <p:cNvPr id="60" name="Straight Connector 25">
            <a:extLst>
              <a:ext uri="{FF2B5EF4-FFF2-40B4-BE49-F238E27FC236}">
                <a16:creationId xmlns:a16="http://schemas.microsoft.com/office/drawing/2014/main" id="{5FC0FD67-1810-6B47-49F0-1735290608C6}"/>
              </a:ext>
            </a:extLst>
          </p:cNvPr>
          <p:cNvCxnSpPr>
            <a:cxnSpLocks/>
            <a:stCxn id="50" idx="2"/>
            <a:endCxn id="55" idx="1"/>
          </p:cNvCxnSpPr>
          <p:nvPr/>
        </p:nvCxnSpPr>
        <p:spPr>
          <a:xfrm rot="16200000" flipH="1">
            <a:off x="7137129" y="2951426"/>
            <a:ext cx="344633" cy="257518"/>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Connector 25">
            <a:extLst>
              <a:ext uri="{FF2B5EF4-FFF2-40B4-BE49-F238E27FC236}">
                <a16:creationId xmlns:a16="http://schemas.microsoft.com/office/drawing/2014/main" id="{6B4318C5-C616-E639-9B47-6AA4E3CD21F7}"/>
              </a:ext>
            </a:extLst>
          </p:cNvPr>
          <p:cNvCxnSpPr>
            <a:cxnSpLocks/>
            <a:stCxn id="55" idx="1"/>
            <a:endCxn id="56" idx="1"/>
          </p:cNvCxnSpPr>
          <p:nvPr/>
        </p:nvCxnSpPr>
        <p:spPr>
          <a:xfrm rot="10800000" flipV="1">
            <a:off x="7438205" y="3252501"/>
            <a:ext cx="11906" cy="427992"/>
          </a:xfrm>
          <a:prstGeom prst="bentConnector3">
            <a:avLst>
              <a:gd name="adj1" fmla="val 2273685"/>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25">
            <a:extLst>
              <a:ext uri="{FF2B5EF4-FFF2-40B4-BE49-F238E27FC236}">
                <a16:creationId xmlns:a16="http://schemas.microsoft.com/office/drawing/2014/main" id="{24240544-AE84-5450-9264-D56D11AC8280}"/>
              </a:ext>
            </a:extLst>
          </p:cNvPr>
          <p:cNvCxnSpPr>
            <a:cxnSpLocks/>
            <a:stCxn id="56" idx="1"/>
            <a:endCxn id="57" idx="1"/>
          </p:cNvCxnSpPr>
          <p:nvPr/>
        </p:nvCxnSpPr>
        <p:spPr>
          <a:xfrm rot="10800000" flipV="1">
            <a:off x="7438205" y="3680493"/>
            <a:ext cx="11906" cy="473112"/>
          </a:xfrm>
          <a:prstGeom prst="bentConnector3">
            <a:avLst>
              <a:gd name="adj1" fmla="val 2273685"/>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Connector 25">
            <a:extLst>
              <a:ext uri="{FF2B5EF4-FFF2-40B4-BE49-F238E27FC236}">
                <a16:creationId xmlns:a16="http://schemas.microsoft.com/office/drawing/2014/main" id="{14D9F0B9-675B-3BCD-30A9-31A678C20758}"/>
              </a:ext>
            </a:extLst>
          </p:cNvPr>
          <p:cNvCxnSpPr>
            <a:cxnSpLocks/>
          </p:cNvCxnSpPr>
          <p:nvPr/>
        </p:nvCxnSpPr>
        <p:spPr>
          <a:xfrm rot="10800000" flipV="1">
            <a:off x="7432251" y="4147864"/>
            <a:ext cx="11906" cy="473112"/>
          </a:xfrm>
          <a:prstGeom prst="bentConnector3">
            <a:avLst>
              <a:gd name="adj1" fmla="val 2178945"/>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Connector 25">
            <a:extLst>
              <a:ext uri="{FF2B5EF4-FFF2-40B4-BE49-F238E27FC236}">
                <a16:creationId xmlns:a16="http://schemas.microsoft.com/office/drawing/2014/main" id="{C62288E9-13D4-24AE-99DB-F7D26DC890F7}"/>
              </a:ext>
            </a:extLst>
          </p:cNvPr>
          <p:cNvCxnSpPr>
            <a:cxnSpLocks/>
            <a:stCxn id="58" idx="1"/>
            <a:endCxn id="59" idx="1"/>
          </p:cNvCxnSpPr>
          <p:nvPr/>
        </p:nvCxnSpPr>
        <p:spPr>
          <a:xfrm rot="10800000" flipV="1">
            <a:off x="7438204" y="4629267"/>
            <a:ext cx="11906" cy="473112"/>
          </a:xfrm>
          <a:prstGeom prst="bentConnector3">
            <a:avLst>
              <a:gd name="adj1" fmla="val 2273685"/>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AA10B1B1-028D-BEBC-BA25-33B2F1FA196A}"/>
              </a:ext>
            </a:extLst>
          </p:cNvPr>
          <p:cNvSpPr/>
          <p:nvPr/>
        </p:nvSpPr>
        <p:spPr>
          <a:xfrm>
            <a:off x="8687812" y="707232"/>
            <a:ext cx="3194626" cy="4625577"/>
          </a:xfrm>
          <a:prstGeom prst="rect">
            <a:avLst/>
          </a:prstGeom>
          <a:noFill/>
          <a:ln w="12700">
            <a:solidFill>
              <a:schemeClr val="accent4">
                <a:lumMod val="75000"/>
              </a:schemeClr>
            </a:solidFill>
            <a:prstDash val="sys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57250"/>
            <a:endParaRPr lang="en-US" sz="1688">
              <a:solidFill>
                <a:srgbClr val="FFFFFF"/>
              </a:solidFill>
              <a:latin typeface="Arial" panose="020B0604020202020204"/>
            </a:endParaRPr>
          </a:p>
        </p:txBody>
      </p:sp>
      <p:sp>
        <p:nvSpPr>
          <p:cNvPr id="66" name="Rectangle 65">
            <a:extLst>
              <a:ext uri="{FF2B5EF4-FFF2-40B4-BE49-F238E27FC236}">
                <a16:creationId xmlns:a16="http://schemas.microsoft.com/office/drawing/2014/main" id="{F8AD5FC0-E329-2A10-A420-C0A3480A5BE5}"/>
              </a:ext>
            </a:extLst>
          </p:cNvPr>
          <p:cNvSpPr/>
          <p:nvPr/>
        </p:nvSpPr>
        <p:spPr>
          <a:xfrm>
            <a:off x="8686587" y="717008"/>
            <a:ext cx="3215274" cy="294376"/>
          </a:xfrm>
          <a:prstGeom prst="rect">
            <a:avLst/>
          </a:prstGeom>
        </p:spPr>
        <p:txBody>
          <a:bodyPr wrap="square">
            <a:spAutoFit/>
          </a:bodyPr>
          <a:lstStyle/>
          <a:p>
            <a:pPr defTabSz="857250"/>
            <a:r>
              <a:rPr lang="en-US" sz="1313">
                <a:solidFill>
                  <a:srgbClr val="002776"/>
                </a:solidFill>
                <a:latin typeface="Poppins" panose="00000500000000000000" pitchFamily="2" charset="0"/>
                <a:cs typeface="Poppins" panose="00000500000000000000" pitchFamily="2" charset="0"/>
              </a:rPr>
              <a:t>Kroger Northern Kentucky</a:t>
            </a:r>
          </a:p>
        </p:txBody>
      </p:sp>
      <p:sp>
        <p:nvSpPr>
          <p:cNvPr id="67" name="TextBox 66">
            <a:extLst>
              <a:ext uri="{FF2B5EF4-FFF2-40B4-BE49-F238E27FC236}">
                <a16:creationId xmlns:a16="http://schemas.microsoft.com/office/drawing/2014/main" id="{80CDF90F-14FD-EC96-BB75-657A20DFD713}"/>
              </a:ext>
            </a:extLst>
          </p:cNvPr>
          <p:cNvSpPr txBox="1"/>
          <p:nvPr/>
        </p:nvSpPr>
        <p:spPr>
          <a:xfrm>
            <a:off x="8900978" y="1079620"/>
            <a:ext cx="1063923" cy="30130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a:t>
            </a:r>
            <a:br>
              <a:rPr lang="en-US" sz="844">
                <a:solidFill>
                  <a:srgbClr val="616365"/>
                </a:solidFill>
                <a:latin typeface="Arial" panose="020B0604020202020204"/>
              </a:rPr>
            </a:br>
            <a:r>
              <a:rPr lang="en-US" sz="844">
                <a:solidFill>
                  <a:srgbClr val="616365"/>
                </a:solidFill>
                <a:latin typeface="Arial" panose="020B0604020202020204"/>
              </a:rPr>
              <a:t>NORTHERN KY</a:t>
            </a:r>
            <a:endParaRPr lang="pl-PL" sz="844">
              <a:solidFill>
                <a:srgbClr val="616365"/>
              </a:solidFill>
              <a:latin typeface="Arial" panose="020B0604020202020204"/>
            </a:endParaRPr>
          </a:p>
        </p:txBody>
      </p:sp>
      <p:sp>
        <p:nvSpPr>
          <p:cNvPr id="4" name="TextBox 3">
            <a:extLst>
              <a:ext uri="{FF2B5EF4-FFF2-40B4-BE49-F238E27FC236}">
                <a16:creationId xmlns:a16="http://schemas.microsoft.com/office/drawing/2014/main" id="{E5B51C68-0D98-045E-0F76-7DA80B6BBE6C}"/>
              </a:ext>
            </a:extLst>
          </p:cNvPr>
          <p:cNvSpPr txBox="1"/>
          <p:nvPr/>
        </p:nvSpPr>
        <p:spPr>
          <a:xfrm>
            <a:off x="5453063" y="1"/>
            <a:ext cx="1285875" cy="202043"/>
          </a:xfrm>
          <a:prstGeom prst="rect">
            <a:avLst/>
          </a:prstGeom>
          <a:solidFill>
            <a:srgbClr val="4E106F"/>
          </a:solidFill>
        </p:spPr>
        <p:txBody>
          <a:bodyPr wrap="square" lIns="0" tIns="0" rIns="0" bIns="0" rtlCol="0">
            <a:spAutoFit/>
          </a:bodyPr>
          <a:lstStyle/>
          <a:p>
            <a:pPr algn="ctr" defTabSz="857250"/>
            <a:r>
              <a:rPr lang="en-US" sz="1313">
                <a:solidFill>
                  <a:srgbClr val="FFFFFF"/>
                </a:solidFill>
                <a:latin typeface="Roboto Condensed" panose="02000000000000000000" pitchFamily="2" charset="0"/>
                <a:ea typeface="Roboto Condensed" panose="02000000000000000000" pitchFamily="2" charset="0"/>
                <a:cs typeface="Poppins" panose="00000500000000000000" pitchFamily="2" charset="0"/>
              </a:rPr>
              <a:t>Redefined in 37.0</a:t>
            </a:r>
          </a:p>
        </p:txBody>
      </p:sp>
    </p:spTree>
    <p:extLst>
      <p:ext uri="{BB962C8B-B14F-4D97-AF65-F5344CB8AC3E}">
        <p14:creationId xmlns:p14="http://schemas.microsoft.com/office/powerpoint/2010/main" val="470340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K-VA-T</a:t>
            </a:r>
          </a:p>
        </p:txBody>
      </p:sp>
      <p:sp>
        <p:nvSpPr>
          <p:cNvPr id="22" name="Text Placeholder 21">
            <a:extLst>
              <a:ext uri="{FF2B5EF4-FFF2-40B4-BE49-F238E27FC236}">
                <a16:creationId xmlns:a16="http://schemas.microsoft.com/office/drawing/2014/main" id="{E1455E06-B597-0733-B611-2E4CAED6422C}"/>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6" name="TextBox 5">
            <a:extLst>
              <a:ext uri="{FF2B5EF4-FFF2-40B4-BE49-F238E27FC236}">
                <a16:creationId xmlns:a16="http://schemas.microsoft.com/office/drawing/2014/main" id="{2EDE9236-10B3-62CD-7214-F851AEA44558}"/>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7" name="Text Box 54">
            <a:extLst>
              <a:ext uri="{FF2B5EF4-FFF2-40B4-BE49-F238E27FC236}">
                <a16:creationId xmlns:a16="http://schemas.microsoft.com/office/drawing/2014/main" id="{75C597C3-BF89-4973-FF75-9F914201C1C6}"/>
              </a:ext>
            </a:extLst>
          </p:cNvPr>
          <p:cNvSpPr txBox="1">
            <a:spLocks noChangeArrowheads="1"/>
          </p:cNvSpPr>
          <p:nvPr/>
        </p:nvSpPr>
        <p:spPr bwMode="auto">
          <a:xfrm>
            <a:off x="309563" y="5743276"/>
            <a:ext cx="5143500" cy="563809"/>
          </a:xfrm>
          <a:prstGeom prst="rect">
            <a:avLst/>
          </a:prstGeom>
          <a:solidFill>
            <a:schemeClr val="bg1"/>
          </a:solidFill>
          <a:ln w="22225">
            <a:solidFill>
              <a:schemeClr val="accent1"/>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28625"/>
            <a:r>
              <a:rPr lang="en-US" sz="938" b="1">
                <a:solidFill>
                  <a:srgbClr val="616365"/>
                </a:solidFill>
                <a:latin typeface="Arial" panose="020B0604020202020204"/>
              </a:rPr>
              <a:t>Please Note: </a:t>
            </a:r>
          </a:p>
          <a:p>
            <a:pPr defTabSz="428625">
              <a:spcBef>
                <a:spcPts val="281"/>
              </a:spcBef>
            </a:pPr>
            <a:r>
              <a:rPr lang="en-US" sz="938">
                <a:solidFill>
                  <a:srgbClr val="616365"/>
                </a:solidFill>
              </a:rPr>
              <a:t>The back data for the stores K-VA-T acquired from Southeastern Grocers (bannered as </a:t>
            </a:r>
            <a:r>
              <a:rPr lang="en-US" sz="938" err="1">
                <a:solidFill>
                  <a:srgbClr val="616365"/>
                </a:solidFill>
              </a:rPr>
              <a:t>Bi-Lo</a:t>
            </a:r>
            <a:r>
              <a:rPr lang="en-US" sz="938">
                <a:solidFill>
                  <a:srgbClr val="616365"/>
                </a:solidFill>
              </a:rPr>
              <a:t>) in 2015 will continue to have their back data included in the K-VA-T Chattanooga RMA.</a:t>
            </a:r>
          </a:p>
        </p:txBody>
      </p:sp>
      <p:sp>
        <p:nvSpPr>
          <p:cNvPr id="8" name="TextBox 7">
            <a:extLst>
              <a:ext uri="{FF2B5EF4-FFF2-40B4-BE49-F238E27FC236}">
                <a16:creationId xmlns:a16="http://schemas.microsoft.com/office/drawing/2014/main" id="{4DCD006A-CC9B-12BF-805B-D63F3C320543}"/>
              </a:ext>
            </a:extLst>
          </p:cNvPr>
          <p:cNvSpPr txBox="1"/>
          <p:nvPr/>
        </p:nvSpPr>
        <p:spPr>
          <a:xfrm>
            <a:off x="5453063" y="128587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K-VA-T </a:t>
            </a:r>
            <a:br>
              <a:rPr lang="en-US" sz="938">
                <a:solidFill>
                  <a:srgbClr val="616365"/>
                </a:solidFill>
                <a:latin typeface="Arial" panose="020B0604020202020204"/>
              </a:rPr>
            </a:br>
            <a:r>
              <a:rPr lang="en-US" sz="938">
                <a:solidFill>
                  <a:srgbClr val="616365"/>
                </a:solidFill>
                <a:latin typeface="Arial" panose="020B0604020202020204"/>
              </a:rPr>
              <a:t>FOODS W/CH</a:t>
            </a:r>
          </a:p>
        </p:txBody>
      </p:sp>
      <p:sp>
        <p:nvSpPr>
          <p:cNvPr id="9" name="TextBox 8">
            <a:extLst>
              <a:ext uri="{FF2B5EF4-FFF2-40B4-BE49-F238E27FC236}">
                <a16:creationId xmlns:a16="http://schemas.microsoft.com/office/drawing/2014/main" id="{84FA304D-D2AB-C7D2-8EF5-A4CFFF084AB9}"/>
              </a:ext>
            </a:extLst>
          </p:cNvPr>
          <p:cNvSpPr txBox="1"/>
          <p:nvPr/>
        </p:nvSpPr>
        <p:spPr>
          <a:xfrm>
            <a:off x="3738563" y="200729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K-VA-T </a:t>
            </a:r>
            <a:br>
              <a:rPr lang="en-US" sz="938">
                <a:solidFill>
                  <a:srgbClr val="616365"/>
                </a:solidFill>
                <a:latin typeface="Arial" panose="020B0604020202020204"/>
              </a:rPr>
            </a:br>
            <a:r>
              <a:rPr lang="en-US" sz="938">
                <a:solidFill>
                  <a:srgbClr val="616365"/>
                </a:solidFill>
                <a:latin typeface="Arial" panose="020B0604020202020204"/>
              </a:rPr>
              <a:t>FOODS</a:t>
            </a:r>
          </a:p>
        </p:txBody>
      </p:sp>
      <p:sp>
        <p:nvSpPr>
          <p:cNvPr id="10" name="TextBox 9">
            <a:extLst>
              <a:ext uri="{FF2B5EF4-FFF2-40B4-BE49-F238E27FC236}">
                <a16:creationId xmlns:a16="http://schemas.microsoft.com/office/drawing/2014/main" id="{53A564C2-CED9-3612-DA77-0EBB4EFEF72A}"/>
              </a:ext>
            </a:extLst>
          </p:cNvPr>
          <p:cNvSpPr txBox="1"/>
          <p:nvPr/>
        </p:nvSpPr>
        <p:spPr>
          <a:xfrm>
            <a:off x="7167563" y="200729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K-VA-T </a:t>
            </a:r>
            <a:br>
              <a:rPr lang="en-US" sz="938">
                <a:solidFill>
                  <a:srgbClr val="616365"/>
                </a:solidFill>
                <a:latin typeface="Arial" panose="020B0604020202020204"/>
              </a:rPr>
            </a:br>
            <a:r>
              <a:rPr lang="en-US" sz="938">
                <a:solidFill>
                  <a:srgbClr val="616365"/>
                </a:solidFill>
                <a:latin typeface="Arial" panose="020B0604020202020204"/>
              </a:rPr>
              <a:t>CHATTANOOG</a:t>
            </a:r>
          </a:p>
        </p:txBody>
      </p:sp>
      <p:cxnSp>
        <p:nvCxnSpPr>
          <p:cNvPr id="11" name="Straight Connector 10">
            <a:extLst>
              <a:ext uri="{FF2B5EF4-FFF2-40B4-BE49-F238E27FC236}">
                <a16:creationId xmlns:a16="http://schemas.microsoft.com/office/drawing/2014/main" id="{0121650A-97B6-5EA8-4CB9-155CD1953ED3}"/>
              </a:ext>
            </a:extLst>
          </p:cNvPr>
          <p:cNvCxnSpPr>
            <a:cxnSpLocks/>
          </p:cNvCxnSpPr>
          <p:nvPr/>
        </p:nvCxnSpPr>
        <p:spPr>
          <a:xfrm>
            <a:off x="6093672" y="1582534"/>
            <a:ext cx="0" cy="21431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90B2C8-B777-D89D-4E6A-5112C82FB39F}"/>
              </a:ext>
            </a:extLst>
          </p:cNvPr>
          <p:cNvCxnSpPr>
            <a:cxnSpLocks/>
          </p:cNvCxnSpPr>
          <p:nvPr/>
        </p:nvCxnSpPr>
        <p:spPr>
          <a:xfrm flipH="1">
            <a:off x="4375292" y="1791488"/>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0AB90A-C03A-6900-8340-C9E0885433E7}"/>
              </a:ext>
            </a:extLst>
          </p:cNvPr>
          <p:cNvCxnSpPr>
            <a:cxnSpLocks/>
          </p:cNvCxnSpPr>
          <p:nvPr/>
        </p:nvCxnSpPr>
        <p:spPr>
          <a:xfrm flipH="1">
            <a:off x="7805845" y="1791488"/>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89F98E-C1D8-2A51-FA44-F84B25D89041}"/>
              </a:ext>
            </a:extLst>
          </p:cNvPr>
          <p:cNvCxnSpPr>
            <a:cxnSpLocks/>
          </p:cNvCxnSpPr>
          <p:nvPr/>
        </p:nvCxnSpPr>
        <p:spPr>
          <a:xfrm>
            <a:off x="4381500" y="1791488"/>
            <a:ext cx="3424344"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0EB2769-2845-66F8-58B0-104936BBC8FB}"/>
              </a:ext>
            </a:extLst>
          </p:cNvPr>
          <p:cNvSpPr txBox="1"/>
          <p:nvPr/>
        </p:nvSpPr>
        <p:spPr>
          <a:xfrm>
            <a:off x="5453063" y="2738948"/>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K-VA-T </a:t>
            </a:r>
            <a:br>
              <a:rPr lang="en-US" sz="938">
                <a:solidFill>
                  <a:srgbClr val="616365"/>
                </a:solidFill>
                <a:latin typeface="Arial" panose="020B0604020202020204"/>
              </a:rPr>
            </a:br>
            <a:r>
              <a:rPr lang="en-US" sz="938">
                <a:solidFill>
                  <a:srgbClr val="616365"/>
                </a:solidFill>
                <a:latin typeface="Arial" panose="020B0604020202020204"/>
              </a:rPr>
              <a:t>TRI-CITIES</a:t>
            </a:r>
          </a:p>
        </p:txBody>
      </p:sp>
      <p:sp>
        <p:nvSpPr>
          <p:cNvPr id="16" name="TextBox 15">
            <a:extLst>
              <a:ext uri="{FF2B5EF4-FFF2-40B4-BE49-F238E27FC236}">
                <a16:creationId xmlns:a16="http://schemas.microsoft.com/office/drawing/2014/main" id="{0CB5C845-BF5C-67F6-7A5B-27B2A3382FC4}"/>
              </a:ext>
            </a:extLst>
          </p:cNvPr>
          <p:cNvSpPr txBox="1"/>
          <p:nvPr/>
        </p:nvSpPr>
        <p:spPr>
          <a:xfrm>
            <a:off x="2024063" y="2738948"/>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K-VA-T </a:t>
            </a:r>
            <a:br>
              <a:rPr lang="en-US" sz="938">
                <a:solidFill>
                  <a:srgbClr val="616365"/>
                </a:solidFill>
                <a:latin typeface="Arial" panose="020B0604020202020204"/>
              </a:rPr>
            </a:br>
            <a:r>
              <a:rPr lang="en-US" sz="938">
                <a:solidFill>
                  <a:srgbClr val="616365"/>
                </a:solidFill>
                <a:latin typeface="Arial" panose="020B0604020202020204"/>
              </a:rPr>
              <a:t>KNOXVILLE</a:t>
            </a:r>
          </a:p>
        </p:txBody>
      </p:sp>
      <p:cxnSp>
        <p:nvCxnSpPr>
          <p:cNvPr id="17" name="Straight Connector 16">
            <a:extLst>
              <a:ext uri="{FF2B5EF4-FFF2-40B4-BE49-F238E27FC236}">
                <a16:creationId xmlns:a16="http://schemas.microsoft.com/office/drawing/2014/main" id="{D0E406C1-194E-10A4-81C5-75CDA5273AAB}"/>
              </a:ext>
            </a:extLst>
          </p:cNvPr>
          <p:cNvCxnSpPr>
            <a:cxnSpLocks/>
          </p:cNvCxnSpPr>
          <p:nvPr/>
        </p:nvCxnSpPr>
        <p:spPr>
          <a:xfrm>
            <a:off x="4375292" y="2314187"/>
            <a:ext cx="0" cy="21431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245EDDF-8506-40D0-3B86-4AA20A2F49F9}"/>
              </a:ext>
            </a:extLst>
          </p:cNvPr>
          <p:cNvCxnSpPr>
            <a:cxnSpLocks/>
          </p:cNvCxnSpPr>
          <p:nvPr/>
        </p:nvCxnSpPr>
        <p:spPr>
          <a:xfrm flipH="1">
            <a:off x="2656912" y="2523140"/>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A287F73-A59A-A9EB-2704-F6DD5883C748}"/>
              </a:ext>
            </a:extLst>
          </p:cNvPr>
          <p:cNvCxnSpPr>
            <a:cxnSpLocks/>
          </p:cNvCxnSpPr>
          <p:nvPr/>
        </p:nvCxnSpPr>
        <p:spPr>
          <a:xfrm flipH="1">
            <a:off x="6087465" y="2523140"/>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A1E2325-B2C2-6DEB-B236-A84360DAF225}"/>
              </a:ext>
            </a:extLst>
          </p:cNvPr>
          <p:cNvCxnSpPr>
            <a:cxnSpLocks/>
          </p:cNvCxnSpPr>
          <p:nvPr/>
        </p:nvCxnSpPr>
        <p:spPr>
          <a:xfrm>
            <a:off x="2663120" y="2523141"/>
            <a:ext cx="3424344"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43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Meijer</a:t>
            </a:r>
          </a:p>
        </p:txBody>
      </p:sp>
      <p:sp>
        <p:nvSpPr>
          <p:cNvPr id="20" name="Text Placeholder 19">
            <a:extLst>
              <a:ext uri="{FF2B5EF4-FFF2-40B4-BE49-F238E27FC236}">
                <a16:creationId xmlns:a16="http://schemas.microsoft.com/office/drawing/2014/main" id="{78381233-0190-CBE0-EA73-BB5970B6F55B}"/>
              </a:ext>
            </a:extLst>
          </p:cNvPr>
          <p:cNvSpPr>
            <a:spLocks noGrp="1"/>
          </p:cNvSpPr>
          <p:nvPr>
            <p:ph type="body" sz="quarter" idx="11"/>
          </p:nvPr>
        </p:nvSpPr>
        <p:spPr/>
        <p:txBody>
          <a:bodyPr/>
          <a:lstStyle/>
          <a:p>
            <a:r>
              <a:rPr lang="en-US"/>
              <a:t>Regions</a:t>
            </a:r>
          </a:p>
        </p:txBody>
      </p:sp>
      <p:sp>
        <p:nvSpPr>
          <p:cNvPr id="24" name="Text Placeholder 23">
            <a:extLst>
              <a:ext uri="{FF2B5EF4-FFF2-40B4-BE49-F238E27FC236}">
                <a16:creationId xmlns:a16="http://schemas.microsoft.com/office/drawing/2014/main" id="{DEB2890A-5223-FBB8-A43F-DFD303AFC68F}"/>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5" name="TextBox 4">
            <a:extLst>
              <a:ext uri="{FF2B5EF4-FFF2-40B4-BE49-F238E27FC236}">
                <a16:creationId xmlns:a16="http://schemas.microsoft.com/office/drawing/2014/main" id="{82573FCB-613C-DD02-CB71-CCB4FCB26D55}"/>
              </a:ext>
            </a:extLst>
          </p:cNvPr>
          <p:cNvSpPr txBox="1"/>
          <p:nvPr/>
        </p:nvSpPr>
        <p:spPr>
          <a:xfrm>
            <a:off x="5450288" y="1048883"/>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CORP</a:t>
            </a:r>
          </a:p>
        </p:txBody>
      </p:sp>
      <p:cxnSp>
        <p:nvCxnSpPr>
          <p:cNvPr id="6" name="Straight Connector 5">
            <a:extLst>
              <a:ext uri="{FF2B5EF4-FFF2-40B4-BE49-F238E27FC236}">
                <a16:creationId xmlns:a16="http://schemas.microsoft.com/office/drawing/2014/main" id="{8E3F62B2-C89F-6D16-9AF7-BD9E5A863ED3}"/>
              </a:ext>
            </a:extLst>
          </p:cNvPr>
          <p:cNvCxnSpPr>
            <a:cxnSpLocks/>
          </p:cNvCxnSpPr>
          <p:nvPr/>
        </p:nvCxnSpPr>
        <p:spPr>
          <a:xfrm>
            <a:off x="6093226" y="1360218"/>
            <a:ext cx="0" cy="27170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22A7C6E-1AF4-FF52-5152-213E680C5935}"/>
              </a:ext>
            </a:extLst>
          </p:cNvPr>
          <p:cNvCxnSpPr>
            <a:cxnSpLocks/>
          </p:cNvCxnSpPr>
          <p:nvPr/>
        </p:nvCxnSpPr>
        <p:spPr>
          <a:xfrm>
            <a:off x="3525669" y="1638912"/>
            <a:ext cx="0" cy="23864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696794-C7DE-6F33-A717-17264038D2E2}"/>
              </a:ext>
            </a:extLst>
          </p:cNvPr>
          <p:cNvCxnSpPr>
            <a:cxnSpLocks/>
          </p:cNvCxnSpPr>
          <p:nvPr/>
        </p:nvCxnSpPr>
        <p:spPr>
          <a:xfrm>
            <a:off x="8631665" y="1622991"/>
            <a:ext cx="0" cy="25456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185A97-002A-F680-D791-8E42C5FDF5B1}"/>
              </a:ext>
            </a:extLst>
          </p:cNvPr>
          <p:cNvCxnSpPr>
            <a:cxnSpLocks/>
          </p:cNvCxnSpPr>
          <p:nvPr/>
        </p:nvCxnSpPr>
        <p:spPr>
          <a:xfrm>
            <a:off x="1823672" y="1631920"/>
            <a:ext cx="8509992"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3A20C3-9CB4-E76D-DF34-3CA07DEEE5E4}"/>
              </a:ext>
            </a:extLst>
          </p:cNvPr>
          <p:cNvSpPr txBox="1"/>
          <p:nvPr/>
        </p:nvSpPr>
        <p:spPr>
          <a:xfrm>
            <a:off x="6302417" y="187880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IL WI</a:t>
            </a:r>
          </a:p>
        </p:txBody>
      </p:sp>
      <p:sp>
        <p:nvSpPr>
          <p:cNvPr id="11" name="TextBox 10">
            <a:extLst>
              <a:ext uri="{FF2B5EF4-FFF2-40B4-BE49-F238E27FC236}">
                <a16:creationId xmlns:a16="http://schemas.microsoft.com/office/drawing/2014/main" id="{72566A06-74D1-5EF3-2247-5FD793E50AE4}"/>
              </a:ext>
            </a:extLst>
          </p:cNvPr>
          <p:cNvSpPr txBox="1"/>
          <p:nvPr/>
        </p:nvSpPr>
        <p:spPr>
          <a:xfrm>
            <a:off x="8006673" y="187880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IN KY</a:t>
            </a:r>
          </a:p>
        </p:txBody>
      </p:sp>
      <p:sp>
        <p:nvSpPr>
          <p:cNvPr id="12" name="TextBox 11">
            <a:extLst>
              <a:ext uri="{FF2B5EF4-FFF2-40B4-BE49-F238E27FC236}">
                <a16:creationId xmlns:a16="http://schemas.microsoft.com/office/drawing/2014/main" id="{3743E5E5-CE2B-4BB5-5633-67A7B0709C70}"/>
              </a:ext>
            </a:extLst>
          </p:cNvPr>
          <p:cNvSpPr txBox="1"/>
          <p:nvPr/>
        </p:nvSpPr>
        <p:spPr>
          <a:xfrm>
            <a:off x="9710929" y="187880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OH</a:t>
            </a:r>
          </a:p>
        </p:txBody>
      </p:sp>
      <p:sp>
        <p:nvSpPr>
          <p:cNvPr id="13" name="TextBox 12">
            <a:extLst>
              <a:ext uri="{FF2B5EF4-FFF2-40B4-BE49-F238E27FC236}">
                <a16:creationId xmlns:a16="http://schemas.microsoft.com/office/drawing/2014/main" id="{3CF85BF7-3748-8869-D4D4-5E0FC99B1656}"/>
              </a:ext>
            </a:extLst>
          </p:cNvPr>
          <p:cNvSpPr txBox="1"/>
          <p:nvPr/>
        </p:nvSpPr>
        <p:spPr>
          <a:xfrm>
            <a:off x="4598161" y="187880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NORTH/WEST MI</a:t>
            </a:r>
          </a:p>
        </p:txBody>
      </p:sp>
      <p:sp>
        <p:nvSpPr>
          <p:cNvPr id="14" name="TextBox 13">
            <a:extLst>
              <a:ext uri="{FF2B5EF4-FFF2-40B4-BE49-F238E27FC236}">
                <a16:creationId xmlns:a16="http://schemas.microsoft.com/office/drawing/2014/main" id="{FE1ABFCA-DCB4-7048-D55C-B1C3119A4A55}"/>
              </a:ext>
            </a:extLst>
          </p:cNvPr>
          <p:cNvSpPr txBox="1"/>
          <p:nvPr/>
        </p:nvSpPr>
        <p:spPr>
          <a:xfrm>
            <a:off x="2893905" y="187880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MID MI</a:t>
            </a:r>
          </a:p>
        </p:txBody>
      </p:sp>
      <p:sp>
        <p:nvSpPr>
          <p:cNvPr id="15" name="TextBox 14">
            <a:extLst>
              <a:ext uri="{FF2B5EF4-FFF2-40B4-BE49-F238E27FC236}">
                <a16:creationId xmlns:a16="http://schemas.microsoft.com/office/drawing/2014/main" id="{CA335E4F-E349-2329-42D0-E1A60500F157}"/>
              </a:ext>
            </a:extLst>
          </p:cNvPr>
          <p:cNvSpPr txBox="1"/>
          <p:nvPr/>
        </p:nvSpPr>
        <p:spPr>
          <a:xfrm>
            <a:off x="1189649" y="187880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EAST MI</a:t>
            </a:r>
          </a:p>
        </p:txBody>
      </p:sp>
      <p:cxnSp>
        <p:nvCxnSpPr>
          <p:cNvPr id="16" name="Straight Connector 15">
            <a:extLst>
              <a:ext uri="{FF2B5EF4-FFF2-40B4-BE49-F238E27FC236}">
                <a16:creationId xmlns:a16="http://schemas.microsoft.com/office/drawing/2014/main" id="{8ECFD069-E56D-74EF-1019-560F6FF5A580}"/>
              </a:ext>
            </a:extLst>
          </p:cNvPr>
          <p:cNvCxnSpPr>
            <a:cxnSpLocks/>
          </p:cNvCxnSpPr>
          <p:nvPr/>
        </p:nvCxnSpPr>
        <p:spPr>
          <a:xfrm>
            <a:off x="1823671" y="1638912"/>
            <a:ext cx="0" cy="23864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E949F5-BE35-B722-31EC-8207150A1F20}"/>
              </a:ext>
            </a:extLst>
          </p:cNvPr>
          <p:cNvCxnSpPr>
            <a:cxnSpLocks/>
          </p:cNvCxnSpPr>
          <p:nvPr/>
        </p:nvCxnSpPr>
        <p:spPr>
          <a:xfrm>
            <a:off x="5227668" y="1638912"/>
            <a:ext cx="0" cy="23864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3105A44-3AFF-A717-A624-4ED18E78F3EF}"/>
              </a:ext>
            </a:extLst>
          </p:cNvPr>
          <p:cNvCxnSpPr>
            <a:cxnSpLocks/>
          </p:cNvCxnSpPr>
          <p:nvPr/>
        </p:nvCxnSpPr>
        <p:spPr>
          <a:xfrm>
            <a:off x="6929666" y="1638912"/>
            <a:ext cx="0" cy="23864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ACA7A8A-63A9-83BF-7AA0-78227DDE5386}"/>
              </a:ext>
            </a:extLst>
          </p:cNvPr>
          <p:cNvCxnSpPr>
            <a:cxnSpLocks/>
          </p:cNvCxnSpPr>
          <p:nvPr/>
        </p:nvCxnSpPr>
        <p:spPr>
          <a:xfrm>
            <a:off x="10333663" y="1638912"/>
            <a:ext cx="0" cy="23864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92A3460-11C0-5467-EB9B-C18E73CDCE28}"/>
              </a:ext>
            </a:extLst>
          </p:cNvPr>
          <p:cNvSpPr txBox="1"/>
          <p:nvPr/>
        </p:nvSpPr>
        <p:spPr>
          <a:xfrm>
            <a:off x="5453063" y="1"/>
            <a:ext cx="1285875" cy="202043"/>
          </a:xfrm>
          <a:prstGeom prst="rect">
            <a:avLst/>
          </a:prstGeom>
          <a:solidFill>
            <a:srgbClr val="4E106F"/>
          </a:solidFill>
        </p:spPr>
        <p:txBody>
          <a:bodyPr wrap="square" lIns="0" tIns="0" rIns="0" bIns="0" rtlCol="0">
            <a:spAutoFit/>
          </a:bodyPr>
          <a:lstStyle/>
          <a:p>
            <a:pPr algn="ctr" defTabSz="857250"/>
            <a:r>
              <a:rPr lang="en-US" sz="1313">
                <a:solidFill>
                  <a:srgbClr val="FFFFFF"/>
                </a:solidFill>
                <a:latin typeface="Roboto Condensed" panose="02000000000000000000" pitchFamily="2" charset="0"/>
                <a:ea typeface="Roboto Condensed" panose="02000000000000000000" pitchFamily="2" charset="0"/>
                <a:cs typeface="Poppins" panose="00000500000000000000" pitchFamily="2" charset="0"/>
              </a:rPr>
              <a:t>Redefined in 37.0</a:t>
            </a:r>
          </a:p>
        </p:txBody>
      </p:sp>
    </p:spTree>
    <p:extLst>
      <p:ext uri="{BB962C8B-B14F-4D97-AF65-F5344CB8AC3E}">
        <p14:creationId xmlns:p14="http://schemas.microsoft.com/office/powerpoint/2010/main" val="51112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Meijer</a:t>
            </a:r>
          </a:p>
        </p:txBody>
      </p:sp>
      <p:sp>
        <p:nvSpPr>
          <p:cNvPr id="40" name="Text Placeholder 39">
            <a:extLst>
              <a:ext uri="{FF2B5EF4-FFF2-40B4-BE49-F238E27FC236}">
                <a16:creationId xmlns:a16="http://schemas.microsoft.com/office/drawing/2014/main" id="{F2294C71-4262-3983-648B-E1A7AE56BB7D}"/>
              </a:ext>
            </a:extLst>
          </p:cNvPr>
          <p:cNvSpPr>
            <a:spLocks noGrp="1"/>
          </p:cNvSpPr>
          <p:nvPr>
            <p:ph type="body" sz="quarter" idx="11"/>
          </p:nvPr>
        </p:nvSpPr>
        <p:spPr/>
        <p:txBody>
          <a:bodyPr/>
          <a:lstStyle/>
          <a:p>
            <a:r>
              <a:rPr lang="en-US"/>
              <a:t>Markets</a:t>
            </a:r>
          </a:p>
        </p:txBody>
      </p:sp>
      <p:sp>
        <p:nvSpPr>
          <p:cNvPr id="41" name="Text Placeholder 40">
            <a:extLst>
              <a:ext uri="{FF2B5EF4-FFF2-40B4-BE49-F238E27FC236}">
                <a16:creationId xmlns:a16="http://schemas.microsoft.com/office/drawing/2014/main" id="{4ADC3598-D5B2-4D03-9986-F93C78AEF34E}"/>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grpSp>
        <p:nvGrpSpPr>
          <p:cNvPr id="57" name="Group 56">
            <a:extLst>
              <a:ext uri="{FF2B5EF4-FFF2-40B4-BE49-F238E27FC236}">
                <a16:creationId xmlns:a16="http://schemas.microsoft.com/office/drawing/2014/main" id="{019A5C33-6319-237D-0450-FC956AB5F9FD}"/>
              </a:ext>
            </a:extLst>
          </p:cNvPr>
          <p:cNvGrpSpPr/>
          <p:nvPr/>
        </p:nvGrpSpPr>
        <p:grpSpPr>
          <a:xfrm>
            <a:off x="9739307" y="5572125"/>
            <a:ext cx="2143125" cy="857250"/>
            <a:chOff x="10286994" y="5847162"/>
            <a:chExt cx="2286000" cy="914400"/>
          </a:xfrm>
        </p:grpSpPr>
        <p:sp>
          <p:nvSpPr>
            <p:cNvPr id="5" name="Text Box 38">
              <a:extLst>
                <a:ext uri="{FF2B5EF4-FFF2-40B4-BE49-F238E27FC236}">
                  <a16:creationId xmlns:a16="http://schemas.microsoft.com/office/drawing/2014/main" id="{46EDF189-C011-96AE-8DB7-A29B4EF7BE50}"/>
                </a:ext>
              </a:extLst>
            </p:cNvPr>
            <p:cNvSpPr txBox="1">
              <a:spLocks noChangeArrowheads="1"/>
            </p:cNvSpPr>
            <p:nvPr/>
          </p:nvSpPr>
          <p:spPr bwMode="auto">
            <a:xfrm>
              <a:off x="10286994" y="5847162"/>
              <a:ext cx="2286000" cy="914400"/>
            </a:xfrm>
            <a:prstGeom prst="rect">
              <a:avLst/>
            </a:prstGeom>
            <a:solidFill>
              <a:srgbClr val="FFFFFF"/>
            </a:solidFill>
            <a:ln w="22225">
              <a:solidFill>
                <a:schemeClr val="accent1"/>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6" name="TextBox 5">
              <a:extLst>
                <a:ext uri="{FF2B5EF4-FFF2-40B4-BE49-F238E27FC236}">
                  <a16:creationId xmlns:a16="http://schemas.microsoft.com/office/drawing/2014/main" id="{BA6B0720-4EDB-1221-1BFD-35C5AC4F79AB}"/>
                </a:ext>
              </a:extLst>
            </p:cNvPr>
            <p:cNvSpPr txBox="1"/>
            <p:nvPr/>
          </p:nvSpPr>
          <p:spPr>
            <a:xfrm>
              <a:off x="10934694" y="5946939"/>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RMA Only</a:t>
              </a:r>
            </a:p>
          </p:txBody>
        </p:sp>
        <p:sp>
          <p:nvSpPr>
            <p:cNvPr id="7" name="TextBox 6">
              <a:extLst>
                <a:ext uri="{FF2B5EF4-FFF2-40B4-BE49-F238E27FC236}">
                  <a16:creationId xmlns:a16="http://schemas.microsoft.com/office/drawing/2014/main" id="{C40458C9-8F87-4AD8-3AB3-7103B7B9A1A2}"/>
                </a:ext>
              </a:extLst>
            </p:cNvPr>
            <p:cNvSpPr txBox="1"/>
            <p:nvPr/>
          </p:nvSpPr>
          <p:spPr>
            <a:xfrm>
              <a:off x="10934694" y="6343178"/>
              <a:ext cx="1371600" cy="320040"/>
            </a:xfrm>
            <a:prstGeom prst="rect">
              <a:avLst/>
            </a:prstGeom>
            <a:solidFill>
              <a:srgbClr val="FFC000"/>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CRMA Only</a:t>
              </a:r>
            </a:p>
          </p:txBody>
        </p:sp>
      </p:grpSp>
      <p:sp>
        <p:nvSpPr>
          <p:cNvPr id="8" name="TextBox 7">
            <a:extLst>
              <a:ext uri="{FF2B5EF4-FFF2-40B4-BE49-F238E27FC236}">
                <a16:creationId xmlns:a16="http://schemas.microsoft.com/office/drawing/2014/main" id="{EAA34D72-8EBB-BB79-78B8-0BA21DE80FDD}"/>
              </a:ext>
            </a:extLst>
          </p:cNvPr>
          <p:cNvSpPr txBox="1"/>
          <p:nvPr/>
        </p:nvSpPr>
        <p:spPr>
          <a:xfrm>
            <a:off x="1296596" y="1420358"/>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FT WAYNE</a:t>
            </a:r>
          </a:p>
        </p:txBody>
      </p:sp>
      <p:sp>
        <p:nvSpPr>
          <p:cNvPr id="9" name="TextBox 8">
            <a:extLst>
              <a:ext uri="{FF2B5EF4-FFF2-40B4-BE49-F238E27FC236}">
                <a16:creationId xmlns:a16="http://schemas.microsoft.com/office/drawing/2014/main" id="{00B78237-5D46-1920-7D47-9A2DDB5D2B20}"/>
              </a:ext>
            </a:extLst>
          </p:cNvPr>
          <p:cNvSpPr txBox="1"/>
          <p:nvPr/>
        </p:nvSpPr>
        <p:spPr>
          <a:xfrm>
            <a:off x="1296596" y="205528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N IN</a:t>
            </a:r>
          </a:p>
        </p:txBody>
      </p:sp>
      <p:sp>
        <p:nvSpPr>
          <p:cNvPr id="10" name="TextBox 9">
            <a:extLst>
              <a:ext uri="{FF2B5EF4-FFF2-40B4-BE49-F238E27FC236}">
                <a16:creationId xmlns:a16="http://schemas.microsoft.com/office/drawing/2014/main" id="{2A13F753-6346-6EF3-9BF1-66BD3F22747B}"/>
              </a:ext>
            </a:extLst>
          </p:cNvPr>
          <p:cNvSpPr txBox="1"/>
          <p:nvPr/>
        </p:nvSpPr>
        <p:spPr>
          <a:xfrm>
            <a:off x="1296596" y="2690209"/>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S INDY</a:t>
            </a:r>
          </a:p>
        </p:txBody>
      </p:sp>
      <p:sp>
        <p:nvSpPr>
          <p:cNvPr id="11" name="TextBox 10">
            <a:extLst>
              <a:ext uri="{FF2B5EF4-FFF2-40B4-BE49-F238E27FC236}">
                <a16:creationId xmlns:a16="http://schemas.microsoft.com/office/drawing/2014/main" id="{BC6A3A63-8752-4DE3-12CF-27351B33FE4E}"/>
              </a:ext>
            </a:extLst>
          </p:cNvPr>
          <p:cNvSpPr txBox="1"/>
          <p:nvPr/>
        </p:nvSpPr>
        <p:spPr>
          <a:xfrm>
            <a:off x="1296596" y="332513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CENTRAL IL</a:t>
            </a:r>
          </a:p>
        </p:txBody>
      </p:sp>
      <p:sp>
        <p:nvSpPr>
          <p:cNvPr id="12" name="TextBox 11">
            <a:extLst>
              <a:ext uri="{FF2B5EF4-FFF2-40B4-BE49-F238E27FC236}">
                <a16:creationId xmlns:a16="http://schemas.microsoft.com/office/drawing/2014/main" id="{233E5343-72BD-4D8D-EADC-C6E92B243C5A}"/>
              </a:ext>
            </a:extLst>
          </p:cNvPr>
          <p:cNvSpPr txBox="1"/>
          <p:nvPr/>
        </p:nvSpPr>
        <p:spPr>
          <a:xfrm>
            <a:off x="1296596" y="3960061"/>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N CHICAGO</a:t>
            </a:r>
          </a:p>
        </p:txBody>
      </p:sp>
      <p:sp>
        <p:nvSpPr>
          <p:cNvPr id="13" name="TextBox 12">
            <a:extLst>
              <a:ext uri="{FF2B5EF4-FFF2-40B4-BE49-F238E27FC236}">
                <a16:creationId xmlns:a16="http://schemas.microsoft.com/office/drawing/2014/main" id="{126A060B-3094-CE8A-890A-E720E319E7D5}"/>
              </a:ext>
            </a:extLst>
          </p:cNvPr>
          <p:cNvSpPr txBox="1"/>
          <p:nvPr/>
        </p:nvSpPr>
        <p:spPr>
          <a:xfrm>
            <a:off x="1296596" y="459498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S CHICAGO</a:t>
            </a:r>
          </a:p>
        </p:txBody>
      </p:sp>
      <p:sp>
        <p:nvSpPr>
          <p:cNvPr id="14" name="TextBox 13">
            <a:extLst>
              <a:ext uri="{FF2B5EF4-FFF2-40B4-BE49-F238E27FC236}">
                <a16:creationId xmlns:a16="http://schemas.microsoft.com/office/drawing/2014/main" id="{6F8C17B7-5E2E-229F-50FC-3A5FE8084827}"/>
              </a:ext>
            </a:extLst>
          </p:cNvPr>
          <p:cNvSpPr txBox="1"/>
          <p:nvPr/>
        </p:nvSpPr>
        <p:spPr>
          <a:xfrm>
            <a:off x="3380484" y="1420358"/>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E DETROIT</a:t>
            </a:r>
          </a:p>
        </p:txBody>
      </p:sp>
      <p:sp>
        <p:nvSpPr>
          <p:cNvPr id="15" name="TextBox 14">
            <a:extLst>
              <a:ext uri="{FF2B5EF4-FFF2-40B4-BE49-F238E27FC236}">
                <a16:creationId xmlns:a16="http://schemas.microsoft.com/office/drawing/2014/main" id="{9F7EE7BE-D061-77FA-7994-8C7E5CBA17EE}"/>
              </a:ext>
            </a:extLst>
          </p:cNvPr>
          <p:cNvSpPr txBox="1"/>
          <p:nvPr/>
        </p:nvSpPr>
        <p:spPr>
          <a:xfrm>
            <a:off x="3380484" y="2055284"/>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N DETROIT</a:t>
            </a:r>
          </a:p>
        </p:txBody>
      </p:sp>
      <p:sp>
        <p:nvSpPr>
          <p:cNvPr id="16" name="TextBox 15">
            <a:extLst>
              <a:ext uri="{FF2B5EF4-FFF2-40B4-BE49-F238E27FC236}">
                <a16:creationId xmlns:a16="http://schemas.microsoft.com/office/drawing/2014/main" id="{B945AE83-8524-D657-BAAB-7C751A40CB43}"/>
              </a:ext>
            </a:extLst>
          </p:cNvPr>
          <p:cNvSpPr txBox="1"/>
          <p:nvPr/>
        </p:nvSpPr>
        <p:spPr>
          <a:xfrm>
            <a:off x="3380484" y="2690209"/>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S DETROIT</a:t>
            </a:r>
          </a:p>
        </p:txBody>
      </p:sp>
      <p:sp>
        <p:nvSpPr>
          <p:cNvPr id="17" name="TextBox 16">
            <a:extLst>
              <a:ext uri="{FF2B5EF4-FFF2-40B4-BE49-F238E27FC236}">
                <a16:creationId xmlns:a16="http://schemas.microsoft.com/office/drawing/2014/main" id="{CF00785C-12B7-0FE1-D584-890C56BBC348}"/>
              </a:ext>
            </a:extLst>
          </p:cNvPr>
          <p:cNvSpPr txBox="1"/>
          <p:nvPr/>
        </p:nvSpPr>
        <p:spPr>
          <a:xfrm>
            <a:off x="3380484" y="332513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W DETROIT</a:t>
            </a:r>
          </a:p>
        </p:txBody>
      </p:sp>
      <p:sp>
        <p:nvSpPr>
          <p:cNvPr id="18" name="TextBox 17">
            <a:extLst>
              <a:ext uri="{FF2B5EF4-FFF2-40B4-BE49-F238E27FC236}">
                <a16:creationId xmlns:a16="http://schemas.microsoft.com/office/drawing/2014/main" id="{96122760-23D6-FA3E-F15F-DCD6F525D518}"/>
              </a:ext>
            </a:extLst>
          </p:cNvPr>
          <p:cNvSpPr txBox="1"/>
          <p:nvPr/>
        </p:nvSpPr>
        <p:spPr>
          <a:xfrm>
            <a:off x="3380484" y="3960061"/>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FLINT</a:t>
            </a:r>
          </a:p>
        </p:txBody>
      </p:sp>
      <p:sp>
        <p:nvSpPr>
          <p:cNvPr id="19" name="TextBox 18">
            <a:extLst>
              <a:ext uri="{FF2B5EF4-FFF2-40B4-BE49-F238E27FC236}">
                <a16:creationId xmlns:a16="http://schemas.microsoft.com/office/drawing/2014/main" id="{6D1F6417-34C7-9D7C-8953-4B6816365B26}"/>
              </a:ext>
            </a:extLst>
          </p:cNvPr>
          <p:cNvSpPr txBox="1"/>
          <p:nvPr/>
        </p:nvSpPr>
        <p:spPr>
          <a:xfrm>
            <a:off x="3380484" y="4594986"/>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GD TRAVRSE</a:t>
            </a:r>
          </a:p>
        </p:txBody>
      </p:sp>
      <p:sp>
        <p:nvSpPr>
          <p:cNvPr id="20" name="TextBox 19">
            <a:extLst>
              <a:ext uri="{FF2B5EF4-FFF2-40B4-BE49-F238E27FC236}">
                <a16:creationId xmlns:a16="http://schemas.microsoft.com/office/drawing/2014/main" id="{9AF1A516-892A-D093-2BD1-75AE80978395}"/>
              </a:ext>
            </a:extLst>
          </p:cNvPr>
          <p:cNvSpPr txBox="1"/>
          <p:nvPr/>
        </p:nvSpPr>
        <p:spPr>
          <a:xfrm>
            <a:off x="5464373" y="1420358"/>
            <a:ext cx="1285875" cy="300038"/>
          </a:xfrm>
          <a:prstGeom prst="rect">
            <a:avLst/>
          </a:prstGeom>
          <a:solidFill>
            <a:srgbClr val="FFC000"/>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GD RAPDS</a:t>
            </a:r>
          </a:p>
        </p:txBody>
      </p:sp>
      <p:sp>
        <p:nvSpPr>
          <p:cNvPr id="21" name="TextBox 20">
            <a:extLst>
              <a:ext uri="{FF2B5EF4-FFF2-40B4-BE49-F238E27FC236}">
                <a16:creationId xmlns:a16="http://schemas.microsoft.com/office/drawing/2014/main" id="{10F02073-54C4-50DF-CA03-D6AD126DC045}"/>
              </a:ext>
            </a:extLst>
          </p:cNvPr>
          <p:cNvSpPr txBox="1"/>
          <p:nvPr/>
        </p:nvSpPr>
        <p:spPr>
          <a:xfrm>
            <a:off x="5750123" y="2055284"/>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E GD RAPDS</a:t>
            </a:r>
          </a:p>
        </p:txBody>
      </p:sp>
      <p:sp>
        <p:nvSpPr>
          <p:cNvPr id="22" name="TextBox 21">
            <a:extLst>
              <a:ext uri="{FF2B5EF4-FFF2-40B4-BE49-F238E27FC236}">
                <a16:creationId xmlns:a16="http://schemas.microsoft.com/office/drawing/2014/main" id="{3CE8BF2F-1477-5FAE-E20F-3F8FFCD4FB0C}"/>
              </a:ext>
            </a:extLst>
          </p:cNvPr>
          <p:cNvSpPr txBox="1"/>
          <p:nvPr/>
        </p:nvSpPr>
        <p:spPr>
          <a:xfrm>
            <a:off x="5750123" y="2690209"/>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W GD RAPDS</a:t>
            </a:r>
          </a:p>
        </p:txBody>
      </p:sp>
      <p:sp>
        <p:nvSpPr>
          <p:cNvPr id="23" name="TextBox 22">
            <a:extLst>
              <a:ext uri="{FF2B5EF4-FFF2-40B4-BE49-F238E27FC236}">
                <a16:creationId xmlns:a16="http://schemas.microsoft.com/office/drawing/2014/main" id="{CFB5B66C-CDD0-10B6-BFBE-7DA4160CA1F7}"/>
              </a:ext>
            </a:extLst>
          </p:cNvPr>
          <p:cNvSpPr txBox="1"/>
          <p:nvPr/>
        </p:nvSpPr>
        <p:spPr>
          <a:xfrm>
            <a:off x="5464373" y="332513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KALAMAZOO</a:t>
            </a:r>
          </a:p>
        </p:txBody>
      </p:sp>
      <p:sp>
        <p:nvSpPr>
          <p:cNvPr id="24" name="TextBox 23">
            <a:extLst>
              <a:ext uri="{FF2B5EF4-FFF2-40B4-BE49-F238E27FC236}">
                <a16:creationId xmlns:a16="http://schemas.microsoft.com/office/drawing/2014/main" id="{05E287BD-73AD-5E02-D917-AF3CC51B20EF}"/>
              </a:ext>
            </a:extLst>
          </p:cNvPr>
          <p:cNvSpPr txBox="1"/>
          <p:nvPr/>
        </p:nvSpPr>
        <p:spPr>
          <a:xfrm>
            <a:off x="5464373" y="3960061"/>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LAKESHORE</a:t>
            </a:r>
          </a:p>
        </p:txBody>
      </p:sp>
      <p:sp>
        <p:nvSpPr>
          <p:cNvPr id="25" name="TextBox 24">
            <a:extLst>
              <a:ext uri="{FF2B5EF4-FFF2-40B4-BE49-F238E27FC236}">
                <a16:creationId xmlns:a16="http://schemas.microsoft.com/office/drawing/2014/main" id="{EEE0235F-C4F8-86A8-C4DC-242F1459564C}"/>
              </a:ext>
            </a:extLst>
          </p:cNvPr>
          <p:cNvSpPr txBox="1"/>
          <p:nvPr/>
        </p:nvSpPr>
        <p:spPr>
          <a:xfrm>
            <a:off x="5464373" y="459498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LANSING</a:t>
            </a:r>
          </a:p>
        </p:txBody>
      </p:sp>
      <p:sp>
        <p:nvSpPr>
          <p:cNvPr id="26" name="TextBox 25">
            <a:extLst>
              <a:ext uri="{FF2B5EF4-FFF2-40B4-BE49-F238E27FC236}">
                <a16:creationId xmlns:a16="http://schemas.microsoft.com/office/drawing/2014/main" id="{08712F71-2C1F-D44D-6CD4-E2812D8FCBCD}"/>
              </a:ext>
            </a:extLst>
          </p:cNvPr>
          <p:cNvSpPr txBox="1"/>
          <p:nvPr/>
        </p:nvSpPr>
        <p:spPr>
          <a:xfrm>
            <a:off x="7548261" y="1420358"/>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E CLEVELND</a:t>
            </a:r>
          </a:p>
        </p:txBody>
      </p:sp>
      <p:sp>
        <p:nvSpPr>
          <p:cNvPr id="27" name="TextBox 26">
            <a:extLst>
              <a:ext uri="{FF2B5EF4-FFF2-40B4-BE49-F238E27FC236}">
                <a16:creationId xmlns:a16="http://schemas.microsoft.com/office/drawing/2014/main" id="{34CE9D63-6B8D-6E16-4BDA-ED3B9349A40A}"/>
              </a:ext>
            </a:extLst>
          </p:cNvPr>
          <p:cNvSpPr txBox="1"/>
          <p:nvPr/>
        </p:nvSpPr>
        <p:spPr>
          <a:xfrm>
            <a:off x="7548261" y="205528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W CLEVELND</a:t>
            </a:r>
          </a:p>
        </p:txBody>
      </p:sp>
      <p:sp>
        <p:nvSpPr>
          <p:cNvPr id="28" name="TextBox 27">
            <a:extLst>
              <a:ext uri="{FF2B5EF4-FFF2-40B4-BE49-F238E27FC236}">
                <a16:creationId xmlns:a16="http://schemas.microsoft.com/office/drawing/2014/main" id="{BB6D7045-1E99-3764-1ACB-D9FCF9759D05}"/>
              </a:ext>
            </a:extLst>
          </p:cNvPr>
          <p:cNvSpPr txBox="1"/>
          <p:nvPr/>
        </p:nvSpPr>
        <p:spPr>
          <a:xfrm>
            <a:off x="7548261" y="2690209"/>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TOLEDO</a:t>
            </a:r>
          </a:p>
        </p:txBody>
      </p:sp>
      <p:sp>
        <p:nvSpPr>
          <p:cNvPr id="29" name="TextBox 28">
            <a:extLst>
              <a:ext uri="{FF2B5EF4-FFF2-40B4-BE49-F238E27FC236}">
                <a16:creationId xmlns:a16="http://schemas.microsoft.com/office/drawing/2014/main" id="{5F924BAC-E00D-7E1A-9190-EF869A494537}"/>
              </a:ext>
            </a:extLst>
          </p:cNvPr>
          <p:cNvSpPr txBox="1"/>
          <p:nvPr/>
        </p:nvSpPr>
        <p:spPr>
          <a:xfrm>
            <a:off x="7548261" y="332513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CINCINNATI</a:t>
            </a:r>
          </a:p>
        </p:txBody>
      </p:sp>
      <p:sp>
        <p:nvSpPr>
          <p:cNvPr id="30" name="TextBox 29">
            <a:extLst>
              <a:ext uri="{FF2B5EF4-FFF2-40B4-BE49-F238E27FC236}">
                <a16:creationId xmlns:a16="http://schemas.microsoft.com/office/drawing/2014/main" id="{19ADD00E-4C0E-D878-C43C-775E84142101}"/>
              </a:ext>
            </a:extLst>
          </p:cNvPr>
          <p:cNvSpPr txBox="1"/>
          <p:nvPr/>
        </p:nvSpPr>
        <p:spPr>
          <a:xfrm>
            <a:off x="7548261" y="3960061"/>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COLUMBUS</a:t>
            </a:r>
          </a:p>
        </p:txBody>
      </p:sp>
      <p:sp>
        <p:nvSpPr>
          <p:cNvPr id="31" name="TextBox 30">
            <a:extLst>
              <a:ext uri="{FF2B5EF4-FFF2-40B4-BE49-F238E27FC236}">
                <a16:creationId xmlns:a16="http://schemas.microsoft.com/office/drawing/2014/main" id="{9B7EE417-8594-5A93-F810-90A6440EFC32}"/>
              </a:ext>
            </a:extLst>
          </p:cNvPr>
          <p:cNvSpPr txBox="1"/>
          <p:nvPr/>
        </p:nvSpPr>
        <p:spPr>
          <a:xfrm>
            <a:off x="7548261" y="459498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DAYTON</a:t>
            </a:r>
          </a:p>
        </p:txBody>
      </p:sp>
      <p:sp>
        <p:nvSpPr>
          <p:cNvPr id="32" name="TextBox 31">
            <a:extLst>
              <a:ext uri="{FF2B5EF4-FFF2-40B4-BE49-F238E27FC236}">
                <a16:creationId xmlns:a16="http://schemas.microsoft.com/office/drawing/2014/main" id="{B0B9D947-C121-7AF6-0C35-3FB10DF30D0E}"/>
              </a:ext>
            </a:extLst>
          </p:cNvPr>
          <p:cNvSpPr txBox="1"/>
          <p:nvPr/>
        </p:nvSpPr>
        <p:spPr>
          <a:xfrm>
            <a:off x="9632151" y="1420358"/>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LOUVLE-LEX</a:t>
            </a:r>
          </a:p>
        </p:txBody>
      </p:sp>
      <p:sp>
        <p:nvSpPr>
          <p:cNvPr id="33" name="TextBox 32">
            <a:extLst>
              <a:ext uri="{FF2B5EF4-FFF2-40B4-BE49-F238E27FC236}">
                <a16:creationId xmlns:a16="http://schemas.microsoft.com/office/drawing/2014/main" id="{2AA6816E-3450-4CF6-827A-E472E668F0A5}"/>
              </a:ext>
            </a:extLst>
          </p:cNvPr>
          <p:cNvSpPr txBox="1"/>
          <p:nvPr/>
        </p:nvSpPr>
        <p:spPr>
          <a:xfrm>
            <a:off x="9632151" y="205528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N WI</a:t>
            </a:r>
          </a:p>
        </p:txBody>
      </p:sp>
      <p:sp>
        <p:nvSpPr>
          <p:cNvPr id="34" name="TextBox 33">
            <a:extLst>
              <a:ext uri="{FF2B5EF4-FFF2-40B4-BE49-F238E27FC236}">
                <a16:creationId xmlns:a16="http://schemas.microsoft.com/office/drawing/2014/main" id="{4CEB961C-F054-B1FA-556A-3D2BAB10B393}"/>
              </a:ext>
            </a:extLst>
          </p:cNvPr>
          <p:cNvSpPr txBox="1"/>
          <p:nvPr/>
        </p:nvSpPr>
        <p:spPr>
          <a:xfrm>
            <a:off x="9632151" y="2690209"/>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MEIJER </a:t>
            </a:r>
            <a:br>
              <a:rPr lang="en-US" sz="938">
                <a:solidFill>
                  <a:srgbClr val="616365"/>
                </a:solidFill>
                <a:latin typeface="Arial" panose="020B0604020202020204"/>
              </a:rPr>
            </a:br>
            <a:r>
              <a:rPr lang="en-US" sz="938">
                <a:solidFill>
                  <a:srgbClr val="616365"/>
                </a:solidFill>
                <a:latin typeface="Arial" panose="020B0604020202020204"/>
              </a:rPr>
              <a:t>MILWAUKEE</a:t>
            </a:r>
          </a:p>
        </p:txBody>
      </p:sp>
      <p:cxnSp>
        <p:nvCxnSpPr>
          <p:cNvPr id="35" name="Straight Connector 34">
            <a:extLst>
              <a:ext uri="{FF2B5EF4-FFF2-40B4-BE49-F238E27FC236}">
                <a16:creationId xmlns:a16="http://schemas.microsoft.com/office/drawing/2014/main" id="{AA83A4CF-1298-E3B8-4AF0-98CB8347634A}"/>
              </a:ext>
            </a:extLst>
          </p:cNvPr>
          <p:cNvCxnSpPr>
            <a:cxnSpLocks/>
          </p:cNvCxnSpPr>
          <p:nvPr/>
        </p:nvCxnSpPr>
        <p:spPr>
          <a:xfrm>
            <a:off x="6099205" y="1720396"/>
            <a:ext cx="0" cy="17145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1A5710-9EDE-8525-2018-C3CD5EC151A6}"/>
              </a:ext>
            </a:extLst>
          </p:cNvPr>
          <p:cNvCxnSpPr>
            <a:cxnSpLocks/>
          </p:cNvCxnSpPr>
          <p:nvPr/>
        </p:nvCxnSpPr>
        <p:spPr>
          <a:xfrm rot="16200000">
            <a:off x="5630800" y="2103256"/>
            <a:ext cx="0" cy="23864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8AB9682-894A-76F3-C6C6-17544CBBC142}"/>
              </a:ext>
            </a:extLst>
          </p:cNvPr>
          <p:cNvCxnSpPr>
            <a:cxnSpLocks/>
          </p:cNvCxnSpPr>
          <p:nvPr/>
        </p:nvCxnSpPr>
        <p:spPr>
          <a:xfrm rot="16200000">
            <a:off x="5630800" y="2737264"/>
            <a:ext cx="0" cy="23864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D58444A-4050-69CD-2021-9F3CEB097855}"/>
              </a:ext>
            </a:extLst>
          </p:cNvPr>
          <p:cNvCxnSpPr>
            <a:cxnSpLocks/>
          </p:cNvCxnSpPr>
          <p:nvPr/>
        </p:nvCxnSpPr>
        <p:spPr>
          <a:xfrm flipH="1">
            <a:off x="5511478" y="1891846"/>
            <a:ext cx="584522"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7AE372E-874F-132A-04E8-F67BAD41CF47}"/>
              </a:ext>
            </a:extLst>
          </p:cNvPr>
          <p:cNvCxnSpPr>
            <a:cxnSpLocks/>
          </p:cNvCxnSpPr>
          <p:nvPr/>
        </p:nvCxnSpPr>
        <p:spPr>
          <a:xfrm>
            <a:off x="5514683" y="1900312"/>
            <a:ext cx="0" cy="95627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24247EA-80D5-9933-85BA-BA66321C3C20}"/>
              </a:ext>
            </a:extLst>
          </p:cNvPr>
          <p:cNvSpPr txBox="1"/>
          <p:nvPr/>
        </p:nvSpPr>
        <p:spPr>
          <a:xfrm>
            <a:off x="5453063" y="1"/>
            <a:ext cx="1285875" cy="202043"/>
          </a:xfrm>
          <a:prstGeom prst="rect">
            <a:avLst/>
          </a:prstGeom>
          <a:solidFill>
            <a:srgbClr val="4E106F"/>
          </a:solidFill>
        </p:spPr>
        <p:txBody>
          <a:bodyPr wrap="square" lIns="0" tIns="0" rIns="0" bIns="0" rtlCol="0">
            <a:spAutoFit/>
          </a:bodyPr>
          <a:lstStyle/>
          <a:p>
            <a:pPr algn="ctr" defTabSz="857250"/>
            <a:r>
              <a:rPr lang="en-US" sz="1313">
                <a:solidFill>
                  <a:srgbClr val="FFFFFF"/>
                </a:solidFill>
                <a:latin typeface="Roboto Condensed" panose="02000000000000000000" pitchFamily="2" charset="0"/>
                <a:ea typeface="Roboto Condensed" panose="02000000000000000000" pitchFamily="2" charset="0"/>
                <a:cs typeface="Poppins" panose="00000500000000000000" pitchFamily="2" charset="0"/>
              </a:rPr>
              <a:t>Redefined in 37.0</a:t>
            </a:r>
          </a:p>
        </p:txBody>
      </p:sp>
    </p:spTree>
    <p:extLst>
      <p:ext uri="{BB962C8B-B14F-4D97-AF65-F5344CB8AC3E}">
        <p14:creationId xmlns:p14="http://schemas.microsoft.com/office/powerpoint/2010/main" val="2303002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Niemann Foods</a:t>
            </a:r>
          </a:p>
        </p:txBody>
      </p:sp>
      <p:sp>
        <p:nvSpPr>
          <p:cNvPr id="8" name="Text Placeholder 7">
            <a:extLst>
              <a:ext uri="{FF2B5EF4-FFF2-40B4-BE49-F238E27FC236}">
                <a16:creationId xmlns:a16="http://schemas.microsoft.com/office/drawing/2014/main" id="{99863911-C729-3BA0-0F0D-53B6E2FA1E76}"/>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6" name="TextBox 5">
            <a:extLst>
              <a:ext uri="{FF2B5EF4-FFF2-40B4-BE49-F238E27FC236}">
                <a16:creationId xmlns:a16="http://schemas.microsoft.com/office/drawing/2014/main" id="{F18714AD-3EA7-6FA0-DED3-F77B692A63EE}"/>
              </a:ext>
            </a:extLst>
          </p:cNvPr>
          <p:cNvSpPr txBox="1"/>
          <p:nvPr/>
        </p:nvSpPr>
        <p:spPr>
          <a:xfrm>
            <a:off x="5381625" y="103584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NIEMANN FOODS</a:t>
            </a:r>
          </a:p>
        </p:txBody>
      </p:sp>
    </p:spTree>
    <p:extLst>
      <p:ext uri="{BB962C8B-B14F-4D97-AF65-F5344CB8AC3E}">
        <p14:creationId xmlns:p14="http://schemas.microsoft.com/office/powerpoint/2010/main" val="419248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Northeast Grocery</a:t>
            </a:r>
          </a:p>
        </p:txBody>
      </p:sp>
      <p:sp>
        <p:nvSpPr>
          <p:cNvPr id="40" name="Text Placeholder 39">
            <a:extLst>
              <a:ext uri="{FF2B5EF4-FFF2-40B4-BE49-F238E27FC236}">
                <a16:creationId xmlns:a16="http://schemas.microsoft.com/office/drawing/2014/main" id="{3CBFD747-E0B0-64D0-6F3A-7CD0E587C3D6}"/>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cxnSp>
        <p:nvCxnSpPr>
          <p:cNvPr id="5" name="Straight Connector 4">
            <a:extLst>
              <a:ext uri="{FF2B5EF4-FFF2-40B4-BE49-F238E27FC236}">
                <a16:creationId xmlns:a16="http://schemas.microsoft.com/office/drawing/2014/main" id="{D53B2FD2-6189-3F58-440F-ED6841DC110C}"/>
              </a:ext>
            </a:extLst>
          </p:cNvPr>
          <p:cNvCxnSpPr>
            <a:cxnSpLocks/>
          </p:cNvCxnSpPr>
          <p:nvPr/>
        </p:nvCxnSpPr>
        <p:spPr>
          <a:xfrm>
            <a:off x="9783515" y="2183317"/>
            <a:ext cx="0" cy="32442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3D6D461-EC82-5E73-B398-E9D1A66628B3}"/>
              </a:ext>
            </a:extLst>
          </p:cNvPr>
          <p:cNvSpPr txBox="1"/>
          <p:nvPr/>
        </p:nvSpPr>
        <p:spPr>
          <a:xfrm>
            <a:off x="309563" y="5767545"/>
            <a:ext cx="6000749" cy="598765"/>
          </a:xfrm>
          <a:prstGeom prst="rect">
            <a:avLst/>
          </a:prstGeom>
          <a:ln w="22225">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noAutofit/>
          </a:bodyPr>
          <a:lstStyle/>
          <a:p>
            <a:pPr defTabSz="857250">
              <a:spcBef>
                <a:spcPct val="50000"/>
              </a:spcBef>
              <a:spcAft>
                <a:spcPts val="281"/>
              </a:spcAft>
            </a:pPr>
            <a:r>
              <a:rPr lang="en-US" sz="984" b="1">
                <a:solidFill>
                  <a:srgbClr val="616365"/>
                </a:solidFill>
                <a:latin typeface="Arial" panose="020B0604020202020204"/>
              </a:rPr>
              <a:t>Please Note:</a:t>
            </a:r>
          </a:p>
          <a:p>
            <a:pPr defTabSz="857250"/>
            <a:r>
              <a:rPr lang="en-US" sz="938">
                <a:solidFill>
                  <a:srgbClr val="616365"/>
                </a:solidFill>
                <a:latin typeface="Arial" panose="020B0604020202020204"/>
              </a:rPr>
              <a:t>All Price Chopper (Market 32) RMAs include both Price Chopper and Market 32 bannered stores</a:t>
            </a:r>
          </a:p>
        </p:txBody>
      </p:sp>
      <p:grpSp>
        <p:nvGrpSpPr>
          <p:cNvPr id="7" name="Group 6">
            <a:extLst>
              <a:ext uri="{FF2B5EF4-FFF2-40B4-BE49-F238E27FC236}">
                <a16:creationId xmlns:a16="http://schemas.microsoft.com/office/drawing/2014/main" id="{590FDF30-5F28-4C74-6038-4E9B027C8164}"/>
              </a:ext>
            </a:extLst>
          </p:cNvPr>
          <p:cNvGrpSpPr/>
          <p:nvPr/>
        </p:nvGrpSpPr>
        <p:grpSpPr>
          <a:xfrm>
            <a:off x="7627173" y="2855041"/>
            <a:ext cx="4255259" cy="300038"/>
            <a:chOff x="8034051" y="2550139"/>
            <a:chExt cx="4538943" cy="320040"/>
          </a:xfrm>
        </p:grpSpPr>
        <p:sp>
          <p:nvSpPr>
            <p:cNvPr id="8" name="TextBox 7">
              <a:extLst>
                <a:ext uri="{FF2B5EF4-FFF2-40B4-BE49-F238E27FC236}">
                  <a16:creationId xmlns:a16="http://schemas.microsoft.com/office/drawing/2014/main" id="{F081E2D5-61CD-D0B2-F161-EEA14493127B}"/>
                </a:ext>
              </a:extLst>
            </p:cNvPr>
            <p:cNvSpPr txBox="1"/>
            <p:nvPr/>
          </p:nvSpPr>
          <p:spPr>
            <a:xfrm>
              <a:off x="8034051" y="2550139"/>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TOPS </a:t>
              </a:r>
              <a:br>
                <a:rPr lang="en-US" sz="938">
                  <a:solidFill>
                    <a:srgbClr val="616365"/>
                  </a:solidFill>
                  <a:latin typeface="Arial" panose="020B0604020202020204"/>
                </a:rPr>
              </a:br>
              <a:r>
                <a:rPr lang="en-US" sz="938">
                  <a:solidFill>
                    <a:srgbClr val="616365"/>
                  </a:solidFill>
                  <a:latin typeface="Arial" panose="020B0604020202020204"/>
                </a:rPr>
                <a:t>TOTAL</a:t>
              </a:r>
              <a:endParaRPr lang="pl-PL" sz="938">
                <a:solidFill>
                  <a:srgbClr val="009FDA"/>
                </a:solidFill>
                <a:latin typeface="Arial" panose="020B0604020202020204"/>
              </a:endParaRPr>
            </a:p>
          </p:txBody>
        </p:sp>
        <p:sp>
          <p:nvSpPr>
            <p:cNvPr id="9" name="TextBox 8">
              <a:extLst>
                <a:ext uri="{FF2B5EF4-FFF2-40B4-BE49-F238E27FC236}">
                  <a16:creationId xmlns:a16="http://schemas.microsoft.com/office/drawing/2014/main" id="{3C9146F1-0BFD-FE06-F2ED-7AD0188019FC}"/>
                </a:ext>
              </a:extLst>
            </p:cNvPr>
            <p:cNvSpPr txBox="1"/>
            <p:nvPr/>
          </p:nvSpPr>
          <p:spPr>
            <a:xfrm>
              <a:off x="11201394" y="2550139"/>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TOPS </a:t>
              </a:r>
              <a:br>
                <a:rPr lang="en-US" sz="938">
                  <a:solidFill>
                    <a:srgbClr val="616365"/>
                  </a:solidFill>
                  <a:latin typeface="Arial" panose="020B0604020202020204"/>
                </a:rPr>
              </a:br>
              <a:r>
                <a:rPr lang="en-US" sz="938">
                  <a:solidFill>
                    <a:srgbClr val="616365"/>
                  </a:solidFill>
                  <a:latin typeface="Arial" panose="020B0604020202020204"/>
                </a:rPr>
                <a:t>ALBANY</a:t>
              </a:r>
              <a:endParaRPr lang="pl-PL" sz="938">
                <a:solidFill>
                  <a:srgbClr val="009FDA"/>
                </a:solidFill>
                <a:latin typeface="Arial" panose="020B0604020202020204"/>
              </a:endParaRPr>
            </a:p>
          </p:txBody>
        </p:sp>
      </p:grpSp>
      <p:cxnSp>
        <p:nvCxnSpPr>
          <p:cNvPr id="10" name="Straight Connector 9">
            <a:extLst>
              <a:ext uri="{FF2B5EF4-FFF2-40B4-BE49-F238E27FC236}">
                <a16:creationId xmlns:a16="http://schemas.microsoft.com/office/drawing/2014/main" id="{2B7B096A-DF55-1A1F-F73F-A2318D3A063F}"/>
              </a:ext>
            </a:extLst>
          </p:cNvPr>
          <p:cNvCxnSpPr>
            <a:cxnSpLocks/>
          </p:cNvCxnSpPr>
          <p:nvPr/>
        </p:nvCxnSpPr>
        <p:spPr>
          <a:xfrm>
            <a:off x="3046503" y="2185113"/>
            <a:ext cx="0" cy="129699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71E2DE-75CA-1CAE-3CC2-A6E20F4C9296}"/>
              </a:ext>
            </a:extLst>
          </p:cNvPr>
          <p:cNvSpPr txBox="1"/>
          <p:nvPr/>
        </p:nvSpPr>
        <p:spPr>
          <a:xfrm>
            <a:off x="5667374" y="915109"/>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NE GROC </a:t>
            </a:r>
            <a:br>
              <a:rPr lang="en-US" sz="938">
                <a:solidFill>
                  <a:srgbClr val="616365"/>
                </a:solidFill>
                <a:latin typeface="Arial" panose="020B0604020202020204"/>
              </a:rPr>
            </a:br>
            <a:r>
              <a:rPr lang="en-US" sz="938">
                <a:solidFill>
                  <a:srgbClr val="616365"/>
                </a:solidFill>
                <a:latin typeface="Arial" panose="020B0604020202020204"/>
              </a:rPr>
              <a:t>CORP</a:t>
            </a:r>
          </a:p>
        </p:txBody>
      </p:sp>
      <p:cxnSp>
        <p:nvCxnSpPr>
          <p:cNvPr id="12" name="Straight Connector 11">
            <a:extLst>
              <a:ext uri="{FF2B5EF4-FFF2-40B4-BE49-F238E27FC236}">
                <a16:creationId xmlns:a16="http://schemas.microsoft.com/office/drawing/2014/main" id="{5BCF8180-6961-946B-1011-C8724A2BDE27}"/>
              </a:ext>
            </a:extLst>
          </p:cNvPr>
          <p:cNvCxnSpPr>
            <a:cxnSpLocks/>
          </p:cNvCxnSpPr>
          <p:nvPr/>
        </p:nvCxnSpPr>
        <p:spPr>
          <a:xfrm>
            <a:off x="3051099" y="1539567"/>
            <a:ext cx="673241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97BA4A-0681-0609-6E65-3D168C06190E}"/>
              </a:ext>
            </a:extLst>
          </p:cNvPr>
          <p:cNvCxnSpPr>
            <a:cxnSpLocks/>
          </p:cNvCxnSpPr>
          <p:nvPr/>
        </p:nvCxnSpPr>
        <p:spPr>
          <a:xfrm>
            <a:off x="846657" y="3482107"/>
            <a:ext cx="0" cy="34290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29BEC86-D255-5973-C81E-1471AB6EC500}"/>
              </a:ext>
            </a:extLst>
          </p:cNvPr>
          <p:cNvGrpSpPr/>
          <p:nvPr/>
        </p:nvGrpSpPr>
        <p:grpSpPr>
          <a:xfrm>
            <a:off x="2396093" y="1885075"/>
            <a:ext cx="8001646" cy="300038"/>
            <a:chOff x="2454232" y="1407942"/>
            <a:chExt cx="8535089" cy="320040"/>
          </a:xfrm>
        </p:grpSpPr>
        <p:sp>
          <p:nvSpPr>
            <p:cNvPr id="15" name="TextBox 14">
              <a:extLst>
                <a:ext uri="{FF2B5EF4-FFF2-40B4-BE49-F238E27FC236}">
                  <a16:creationId xmlns:a16="http://schemas.microsoft.com/office/drawing/2014/main" id="{6956BEF4-7928-E3C5-2821-8643EB1B4DA2}"/>
                </a:ext>
              </a:extLst>
            </p:cNvPr>
            <p:cNvSpPr txBox="1"/>
            <p:nvPr/>
          </p:nvSpPr>
          <p:spPr>
            <a:xfrm>
              <a:off x="9617721" y="1407942"/>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TOPS </a:t>
              </a:r>
              <a:br>
                <a:rPr lang="en-US" sz="938">
                  <a:solidFill>
                    <a:srgbClr val="616365"/>
                  </a:solidFill>
                  <a:latin typeface="Arial" panose="020B0604020202020204"/>
                </a:rPr>
              </a:br>
              <a:r>
                <a:rPr lang="en-US" sz="938">
                  <a:solidFill>
                    <a:srgbClr val="616365"/>
                  </a:solidFill>
                  <a:latin typeface="Arial" panose="020B0604020202020204"/>
                </a:rPr>
                <a:t>TTL W/ALBANY</a:t>
              </a:r>
              <a:endParaRPr lang="pl-PL" sz="938">
                <a:solidFill>
                  <a:srgbClr val="616365"/>
                </a:solidFill>
                <a:latin typeface="Arial" panose="020B0604020202020204"/>
              </a:endParaRPr>
            </a:p>
          </p:txBody>
        </p:sp>
        <p:sp>
          <p:nvSpPr>
            <p:cNvPr id="16" name="TextBox 15">
              <a:extLst>
                <a:ext uri="{FF2B5EF4-FFF2-40B4-BE49-F238E27FC236}">
                  <a16:creationId xmlns:a16="http://schemas.microsoft.com/office/drawing/2014/main" id="{2F7A63E6-3C1D-9EBE-A15C-D005A27C7EA2}"/>
                </a:ext>
              </a:extLst>
            </p:cNvPr>
            <p:cNvSpPr txBox="1"/>
            <p:nvPr/>
          </p:nvSpPr>
          <p:spPr>
            <a:xfrm>
              <a:off x="2454232" y="1407942"/>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PRICE CHOP </a:t>
              </a:r>
              <a:br>
                <a:rPr lang="en-US" sz="938">
                  <a:solidFill>
                    <a:srgbClr val="616365"/>
                  </a:solidFill>
                  <a:latin typeface="Arial" panose="020B0604020202020204"/>
                </a:rPr>
              </a:br>
              <a:r>
                <a:rPr lang="en-US" sz="938">
                  <a:solidFill>
                    <a:srgbClr val="616365"/>
                  </a:solidFill>
                  <a:latin typeface="Arial" panose="020B0604020202020204"/>
                </a:rPr>
                <a:t>CORP</a:t>
              </a:r>
              <a:endParaRPr lang="pl-PL" sz="938">
                <a:solidFill>
                  <a:srgbClr val="009FDA"/>
                </a:solidFill>
                <a:latin typeface="Arial" panose="020B0604020202020204"/>
              </a:endParaRPr>
            </a:p>
          </p:txBody>
        </p:sp>
      </p:grpSp>
      <p:grpSp>
        <p:nvGrpSpPr>
          <p:cNvPr id="17" name="Group 16">
            <a:extLst>
              <a:ext uri="{FF2B5EF4-FFF2-40B4-BE49-F238E27FC236}">
                <a16:creationId xmlns:a16="http://schemas.microsoft.com/office/drawing/2014/main" id="{87BE3EE6-E6BE-5102-E1A5-1BA8EFF691D4}"/>
              </a:ext>
            </a:extLst>
          </p:cNvPr>
          <p:cNvGrpSpPr/>
          <p:nvPr/>
        </p:nvGrpSpPr>
        <p:grpSpPr>
          <a:xfrm>
            <a:off x="203720" y="3825006"/>
            <a:ext cx="10194019" cy="300038"/>
            <a:chOff x="115701" y="3269328"/>
            <a:chExt cx="10873620" cy="320040"/>
          </a:xfrm>
        </p:grpSpPr>
        <p:sp>
          <p:nvSpPr>
            <p:cNvPr id="18" name="TextBox 17">
              <a:extLst>
                <a:ext uri="{FF2B5EF4-FFF2-40B4-BE49-F238E27FC236}">
                  <a16:creationId xmlns:a16="http://schemas.microsoft.com/office/drawing/2014/main" id="{BFE2C20D-EF43-6A62-1B1E-365C5F97D857}"/>
                </a:ext>
              </a:extLst>
            </p:cNvPr>
            <p:cNvSpPr txBox="1"/>
            <p:nvPr/>
          </p:nvSpPr>
          <p:spPr>
            <a:xfrm>
              <a:off x="9617721" y="3269328"/>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TOPS </a:t>
              </a:r>
              <a:br>
                <a:rPr lang="en-US" sz="938">
                  <a:solidFill>
                    <a:srgbClr val="616365"/>
                  </a:solidFill>
                  <a:latin typeface="Arial" panose="020B0604020202020204"/>
                </a:rPr>
              </a:br>
              <a:r>
                <a:rPr lang="en-US" sz="938">
                  <a:solidFill>
                    <a:srgbClr val="616365"/>
                  </a:solidFill>
                  <a:latin typeface="Arial" panose="020B0604020202020204"/>
                </a:rPr>
                <a:t>WESTERN</a:t>
              </a:r>
              <a:endParaRPr lang="pl-PL" sz="938">
                <a:solidFill>
                  <a:srgbClr val="616365"/>
                </a:solidFill>
                <a:latin typeface="Arial" panose="020B0604020202020204"/>
              </a:endParaRPr>
            </a:p>
          </p:txBody>
        </p:sp>
        <p:sp>
          <p:nvSpPr>
            <p:cNvPr id="19" name="TextBox 18">
              <a:extLst>
                <a:ext uri="{FF2B5EF4-FFF2-40B4-BE49-F238E27FC236}">
                  <a16:creationId xmlns:a16="http://schemas.microsoft.com/office/drawing/2014/main" id="{76A2AF9A-C253-DDF3-8E42-97525F71D0E0}"/>
                </a:ext>
              </a:extLst>
            </p:cNvPr>
            <p:cNvSpPr txBox="1"/>
            <p:nvPr/>
          </p:nvSpPr>
          <p:spPr>
            <a:xfrm>
              <a:off x="8034051" y="3269328"/>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TOPS </a:t>
              </a:r>
              <a:br>
                <a:rPr lang="en-US" sz="938">
                  <a:solidFill>
                    <a:srgbClr val="616365"/>
                  </a:solidFill>
                  <a:latin typeface="Arial" panose="020B0604020202020204"/>
                </a:rPr>
              </a:br>
              <a:r>
                <a:rPr lang="en-US" sz="938">
                  <a:solidFill>
                    <a:srgbClr val="616365"/>
                  </a:solidFill>
                  <a:latin typeface="Arial" panose="020B0604020202020204"/>
                </a:rPr>
                <a:t>EASTERN</a:t>
              </a:r>
            </a:p>
          </p:txBody>
        </p:sp>
        <p:sp>
          <p:nvSpPr>
            <p:cNvPr id="20" name="TextBox 19">
              <a:extLst>
                <a:ext uri="{FF2B5EF4-FFF2-40B4-BE49-F238E27FC236}">
                  <a16:creationId xmlns:a16="http://schemas.microsoft.com/office/drawing/2014/main" id="{A402585B-6037-CC40-1001-F22AC6EB7B38}"/>
                </a:ext>
              </a:extLst>
            </p:cNvPr>
            <p:cNvSpPr txBox="1"/>
            <p:nvPr/>
          </p:nvSpPr>
          <p:spPr>
            <a:xfrm>
              <a:off x="6450381" y="3269328"/>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TOPS </a:t>
              </a:r>
              <a:br>
                <a:rPr lang="en-US" sz="938">
                  <a:solidFill>
                    <a:srgbClr val="616365"/>
                  </a:solidFill>
                  <a:latin typeface="Arial" panose="020B0604020202020204"/>
                </a:rPr>
              </a:br>
              <a:r>
                <a:rPr lang="en-US" sz="938">
                  <a:solidFill>
                    <a:srgbClr val="616365"/>
                  </a:solidFill>
                  <a:latin typeface="Arial" panose="020B0604020202020204"/>
                </a:rPr>
                <a:t>CENTRAL</a:t>
              </a:r>
            </a:p>
          </p:txBody>
        </p:sp>
        <p:sp>
          <p:nvSpPr>
            <p:cNvPr id="21" name="TextBox 20">
              <a:extLst>
                <a:ext uri="{FF2B5EF4-FFF2-40B4-BE49-F238E27FC236}">
                  <a16:creationId xmlns:a16="http://schemas.microsoft.com/office/drawing/2014/main" id="{A835C24D-A76B-10EC-5AE7-25A1C0E37D14}"/>
                </a:ext>
              </a:extLst>
            </p:cNvPr>
            <p:cNvSpPr txBox="1"/>
            <p:nvPr/>
          </p:nvSpPr>
          <p:spPr>
            <a:xfrm>
              <a:off x="4866711" y="3269328"/>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PRICE CHOP </a:t>
              </a:r>
              <a:br>
                <a:rPr lang="en-US" sz="938">
                  <a:solidFill>
                    <a:srgbClr val="616365"/>
                  </a:solidFill>
                  <a:latin typeface="Arial" panose="020B0604020202020204"/>
                </a:rPr>
              </a:br>
              <a:r>
                <a:rPr lang="en-US" sz="938">
                  <a:solidFill>
                    <a:srgbClr val="616365"/>
                  </a:solidFill>
                  <a:latin typeface="Arial" panose="020B0604020202020204"/>
                </a:rPr>
                <a:t>SO/PA</a:t>
              </a:r>
              <a:endParaRPr lang="pl-PL" sz="938">
                <a:solidFill>
                  <a:srgbClr val="616365"/>
                </a:solidFill>
                <a:latin typeface="Arial" panose="020B0604020202020204"/>
              </a:endParaRPr>
            </a:p>
          </p:txBody>
        </p:sp>
        <p:sp>
          <p:nvSpPr>
            <p:cNvPr id="22" name="TextBox 21">
              <a:extLst>
                <a:ext uri="{FF2B5EF4-FFF2-40B4-BE49-F238E27FC236}">
                  <a16:creationId xmlns:a16="http://schemas.microsoft.com/office/drawing/2014/main" id="{29270BEA-9353-D8AF-FB19-F06C20426F06}"/>
                </a:ext>
              </a:extLst>
            </p:cNvPr>
            <p:cNvSpPr txBox="1"/>
            <p:nvPr/>
          </p:nvSpPr>
          <p:spPr>
            <a:xfrm>
              <a:off x="3283041" y="3269328"/>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PRICE CHOP </a:t>
              </a:r>
              <a:br>
                <a:rPr lang="en-US" sz="938">
                  <a:solidFill>
                    <a:srgbClr val="616365"/>
                  </a:solidFill>
                  <a:latin typeface="Arial" panose="020B0604020202020204"/>
                </a:rPr>
              </a:br>
              <a:r>
                <a:rPr lang="en-US" sz="938">
                  <a:solidFill>
                    <a:srgbClr val="616365"/>
                  </a:solidFill>
                  <a:latin typeface="Arial" panose="020B0604020202020204"/>
                </a:rPr>
                <a:t>NY XSO</a:t>
              </a:r>
              <a:endParaRPr lang="pl-PL" sz="938">
                <a:solidFill>
                  <a:srgbClr val="616365"/>
                </a:solidFill>
                <a:latin typeface="Arial" panose="020B0604020202020204"/>
              </a:endParaRPr>
            </a:p>
          </p:txBody>
        </p:sp>
        <p:sp>
          <p:nvSpPr>
            <p:cNvPr id="23" name="TextBox 22">
              <a:extLst>
                <a:ext uri="{FF2B5EF4-FFF2-40B4-BE49-F238E27FC236}">
                  <a16:creationId xmlns:a16="http://schemas.microsoft.com/office/drawing/2014/main" id="{6FBE4ED8-BA60-1DF8-BB84-1CACA570AA7D}"/>
                </a:ext>
              </a:extLst>
            </p:cNvPr>
            <p:cNvSpPr txBox="1"/>
            <p:nvPr/>
          </p:nvSpPr>
          <p:spPr>
            <a:xfrm>
              <a:off x="1699371" y="3269328"/>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PRICE CHOP </a:t>
              </a:r>
              <a:br>
                <a:rPr lang="en-US" sz="938">
                  <a:solidFill>
                    <a:srgbClr val="616365"/>
                  </a:solidFill>
                  <a:latin typeface="Arial" panose="020B0604020202020204"/>
                </a:rPr>
              </a:br>
              <a:r>
                <a:rPr lang="en-US" sz="938">
                  <a:solidFill>
                    <a:srgbClr val="616365"/>
                  </a:solidFill>
                  <a:latin typeface="Arial" panose="020B0604020202020204"/>
                </a:rPr>
                <a:t>NH/VT</a:t>
              </a:r>
              <a:endParaRPr lang="pl-PL" sz="938">
                <a:solidFill>
                  <a:srgbClr val="616365"/>
                </a:solidFill>
                <a:latin typeface="Arial" panose="020B0604020202020204"/>
              </a:endParaRPr>
            </a:p>
          </p:txBody>
        </p:sp>
        <p:sp>
          <p:nvSpPr>
            <p:cNvPr id="24" name="TextBox 23">
              <a:extLst>
                <a:ext uri="{FF2B5EF4-FFF2-40B4-BE49-F238E27FC236}">
                  <a16:creationId xmlns:a16="http://schemas.microsoft.com/office/drawing/2014/main" id="{D175D7F0-64CF-3CBA-5E1C-0C5D6B476EA5}"/>
                </a:ext>
              </a:extLst>
            </p:cNvPr>
            <p:cNvSpPr txBox="1"/>
            <p:nvPr/>
          </p:nvSpPr>
          <p:spPr>
            <a:xfrm>
              <a:off x="115701" y="3269328"/>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PRICE CHOP </a:t>
              </a:r>
              <a:br>
                <a:rPr lang="en-US" sz="938">
                  <a:solidFill>
                    <a:srgbClr val="616365"/>
                  </a:solidFill>
                  <a:latin typeface="Arial" panose="020B0604020202020204"/>
                </a:rPr>
              </a:br>
              <a:r>
                <a:rPr lang="en-US" sz="938">
                  <a:solidFill>
                    <a:srgbClr val="616365"/>
                  </a:solidFill>
                  <a:latin typeface="Arial" panose="020B0604020202020204"/>
                </a:rPr>
                <a:t>CT/MA</a:t>
              </a:r>
              <a:endParaRPr lang="pl-PL" sz="938">
                <a:solidFill>
                  <a:srgbClr val="616365"/>
                </a:solidFill>
                <a:latin typeface="Arial" panose="020B0604020202020204"/>
              </a:endParaRPr>
            </a:p>
          </p:txBody>
        </p:sp>
      </p:grpSp>
      <p:cxnSp>
        <p:nvCxnSpPr>
          <p:cNvPr id="25" name="Straight Connector 24">
            <a:extLst>
              <a:ext uri="{FF2B5EF4-FFF2-40B4-BE49-F238E27FC236}">
                <a16:creationId xmlns:a16="http://schemas.microsoft.com/office/drawing/2014/main" id="{CB4BCCE8-4493-3A98-3010-BB56C4EF418C}"/>
              </a:ext>
            </a:extLst>
          </p:cNvPr>
          <p:cNvCxnSpPr>
            <a:cxnSpLocks/>
          </p:cNvCxnSpPr>
          <p:nvPr/>
        </p:nvCxnSpPr>
        <p:spPr>
          <a:xfrm>
            <a:off x="2343416" y="3482107"/>
            <a:ext cx="0" cy="34290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E333339-3BF1-BFF2-5F9F-F18AB421EF00}"/>
              </a:ext>
            </a:extLst>
          </p:cNvPr>
          <p:cNvCxnSpPr>
            <a:cxnSpLocks/>
          </p:cNvCxnSpPr>
          <p:nvPr/>
        </p:nvCxnSpPr>
        <p:spPr>
          <a:xfrm>
            <a:off x="3811461" y="3482107"/>
            <a:ext cx="0" cy="34290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398A908-270E-3260-C656-4F4DFB3FB92D}"/>
              </a:ext>
            </a:extLst>
          </p:cNvPr>
          <p:cNvCxnSpPr>
            <a:cxnSpLocks/>
          </p:cNvCxnSpPr>
          <p:nvPr/>
        </p:nvCxnSpPr>
        <p:spPr>
          <a:xfrm>
            <a:off x="5287829" y="3482107"/>
            <a:ext cx="0" cy="34290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6A8149-D95E-CEEE-12BB-7AF0F92479D9}"/>
              </a:ext>
            </a:extLst>
          </p:cNvPr>
          <p:cNvCxnSpPr>
            <a:cxnSpLocks/>
          </p:cNvCxnSpPr>
          <p:nvPr/>
        </p:nvCxnSpPr>
        <p:spPr>
          <a:xfrm>
            <a:off x="6785420" y="3482107"/>
            <a:ext cx="0" cy="34290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E053040-4AE3-2352-7E30-8904ED0D4566}"/>
              </a:ext>
            </a:extLst>
          </p:cNvPr>
          <p:cNvCxnSpPr>
            <a:cxnSpLocks/>
            <a:stCxn id="8" idx="2"/>
          </p:cNvCxnSpPr>
          <p:nvPr/>
        </p:nvCxnSpPr>
        <p:spPr>
          <a:xfrm>
            <a:off x="8270110" y="3155079"/>
            <a:ext cx="0" cy="66992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B6A72E-EB97-6A94-363A-EB9F81BAA0BD}"/>
              </a:ext>
            </a:extLst>
          </p:cNvPr>
          <p:cNvCxnSpPr>
            <a:cxnSpLocks/>
          </p:cNvCxnSpPr>
          <p:nvPr/>
        </p:nvCxnSpPr>
        <p:spPr>
          <a:xfrm>
            <a:off x="9739307" y="3482107"/>
            <a:ext cx="0" cy="34290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2C1AAA-29EB-980C-E020-46023A86FE46}"/>
              </a:ext>
            </a:extLst>
          </p:cNvPr>
          <p:cNvCxnSpPr>
            <a:cxnSpLocks/>
          </p:cNvCxnSpPr>
          <p:nvPr/>
        </p:nvCxnSpPr>
        <p:spPr>
          <a:xfrm>
            <a:off x="3051098" y="1539567"/>
            <a:ext cx="0" cy="34290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3A0D38E-38F9-2480-ED6F-C73F86B18C98}"/>
              </a:ext>
            </a:extLst>
          </p:cNvPr>
          <p:cNvCxnSpPr>
            <a:cxnSpLocks/>
          </p:cNvCxnSpPr>
          <p:nvPr/>
        </p:nvCxnSpPr>
        <p:spPr>
          <a:xfrm>
            <a:off x="9783515" y="1539567"/>
            <a:ext cx="0" cy="34290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3C4C41-6713-B9E3-3041-FC29D767BC29}"/>
              </a:ext>
            </a:extLst>
          </p:cNvPr>
          <p:cNvCxnSpPr>
            <a:cxnSpLocks/>
          </p:cNvCxnSpPr>
          <p:nvPr/>
        </p:nvCxnSpPr>
        <p:spPr>
          <a:xfrm>
            <a:off x="11239500" y="2507737"/>
            <a:ext cx="0" cy="34290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C0CD73C-8C8A-420E-6E8E-551B85174CD3}"/>
              </a:ext>
            </a:extLst>
          </p:cNvPr>
          <p:cNvCxnSpPr>
            <a:cxnSpLocks/>
          </p:cNvCxnSpPr>
          <p:nvPr/>
        </p:nvCxnSpPr>
        <p:spPr>
          <a:xfrm>
            <a:off x="8265533" y="2507737"/>
            <a:ext cx="0" cy="34290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9F96197-4618-EAE4-0E0E-BA51C0400614}"/>
              </a:ext>
            </a:extLst>
          </p:cNvPr>
          <p:cNvCxnSpPr>
            <a:cxnSpLocks/>
          </p:cNvCxnSpPr>
          <p:nvPr/>
        </p:nvCxnSpPr>
        <p:spPr>
          <a:xfrm>
            <a:off x="846657" y="3482107"/>
            <a:ext cx="444117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98036C-491B-A946-76CD-BBE1B0396ACB}"/>
              </a:ext>
            </a:extLst>
          </p:cNvPr>
          <p:cNvCxnSpPr>
            <a:cxnSpLocks/>
          </p:cNvCxnSpPr>
          <p:nvPr/>
        </p:nvCxnSpPr>
        <p:spPr>
          <a:xfrm>
            <a:off x="6785420" y="3482107"/>
            <a:ext cx="2953887"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3675086-FD31-2965-A190-CB430A3A779D}"/>
              </a:ext>
            </a:extLst>
          </p:cNvPr>
          <p:cNvCxnSpPr>
            <a:cxnSpLocks/>
          </p:cNvCxnSpPr>
          <p:nvPr/>
        </p:nvCxnSpPr>
        <p:spPr>
          <a:xfrm>
            <a:off x="8270111" y="2507737"/>
            <a:ext cx="296938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29ECFE9-C729-CE94-BDB9-802116F23FD5}"/>
              </a:ext>
            </a:extLst>
          </p:cNvPr>
          <p:cNvCxnSpPr>
            <a:cxnSpLocks/>
          </p:cNvCxnSpPr>
          <p:nvPr/>
        </p:nvCxnSpPr>
        <p:spPr>
          <a:xfrm>
            <a:off x="6300365" y="1215147"/>
            <a:ext cx="0" cy="32442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1BF81FF-22A8-1F53-B261-6DA424CAF834}"/>
              </a:ext>
            </a:extLst>
          </p:cNvPr>
          <p:cNvSpPr txBox="1"/>
          <p:nvPr/>
        </p:nvSpPr>
        <p:spPr>
          <a:xfrm>
            <a:off x="5453063" y="1"/>
            <a:ext cx="1285875" cy="202043"/>
          </a:xfrm>
          <a:prstGeom prst="rect">
            <a:avLst/>
          </a:prstGeom>
          <a:solidFill>
            <a:srgbClr val="4E106F"/>
          </a:solidFill>
        </p:spPr>
        <p:txBody>
          <a:bodyPr wrap="square" lIns="0" tIns="0" rIns="0" bIns="0" rtlCol="0">
            <a:spAutoFit/>
          </a:bodyPr>
          <a:lstStyle/>
          <a:p>
            <a:pPr algn="ctr" defTabSz="857250"/>
            <a:r>
              <a:rPr lang="en-US" sz="1313">
                <a:solidFill>
                  <a:srgbClr val="FFFFFF"/>
                </a:solidFill>
                <a:latin typeface="Roboto Condensed" panose="02000000000000000000" pitchFamily="2" charset="0"/>
                <a:ea typeface="Roboto Condensed" panose="02000000000000000000" pitchFamily="2" charset="0"/>
                <a:cs typeface="Poppins" panose="00000500000000000000" pitchFamily="2" charset="0"/>
              </a:rPr>
              <a:t>Redefined in 37.0</a:t>
            </a:r>
          </a:p>
        </p:txBody>
      </p:sp>
    </p:spTree>
    <p:extLst>
      <p:ext uri="{BB962C8B-B14F-4D97-AF65-F5344CB8AC3E}">
        <p14:creationId xmlns:p14="http://schemas.microsoft.com/office/powerpoint/2010/main" val="404636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Rouse's</a:t>
            </a:r>
          </a:p>
        </p:txBody>
      </p:sp>
      <p:sp>
        <p:nvSpPr>
          <p:cNvPr id="34" name="Text Placeholder 33">
            <a:extLst>
              <a:ext uri="{FF2B5EF4-FFF2-40B4-BE49-F238E27FC236}">
                <a16:creationId xmlns:a16="http://schemas.microsoft.com/office/drawing/2014/main" id="{3986786E-71F0-09B5-03BC-16762FF6A422}"/>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grpSp>
        <p:nvGrpSpPr>
          <p:cNvPr id="8" name="Group 7">
            <a:extLst>
              <a:ext uri="{FF2B5EF4-FFF2-40B4-BE49-F238E27FC236}">
                <a16:creationId xmlns:a16="http://schemas.microsoft.com/office/drawing/2014/main" id="{D9DDD0CE-4C3A-13EA-FD77-C153FC12478C}"/>
              </a:ext>
            </a:extLst>
          </p:cNvPr>
          <p:cNvGrpSpPr/>
          <p:nvPr/>
        </p:nvGrpSpPr>
        <p:grpSpPr>
          <a:xfrm>
            <a:off x="2938502" y="1048884"/>
            <a:ext cx="6459199" cy="2380117"/>
            <a:chOff x="2730961" y="1899157"/>
            <a:chExt cx="6889812" cy="2538791"/>
          </a:xfrm>
        </p:grpSpPr>
        <p:cxnSp>
          <p:nvCxnSpPr>
            <p:cNvPr id="9" name="Straight Connector 8">
              <a:extLst>
                <a:ext uri="{FF2B5EF4-FFF2-40B4-BE49-F238E27FC236}">
                  <a16:creationId xmlns:a16="http://schemas.microsoft.com/office/drawing/2014/main" id="{B90748B8-1E4B-CC7C-10DA-AE77BC9EF036}"/>
                </a:ext>
              </a:extLst>
            </p:cNvPr>
            <p:cNvCxnSpPr>
              <a:cxnSpLocks/>
            </p:cNvCxnSpPr>
            <p:nvPr/>
          </p:nvCxnSpPr>
          <p:spPr>
            <a:xfrm>
              <a:off x="6087223" y="3065375"/>
              <a:ext cx="0" cy="65436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6C21F7-E6EF-4BF9-C9BE-E63910046A9F}"/>
                </a:ext>
              </a:extLst>
            </p:cNvPr>
            <p:cNvSpPr txBox="1"/>
            <p:nvPr/>
          </p:nvSpPr>
          <p:spPr>
            <a:xfrm>
              <a:off x="5406670" y="1899157"/>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ROUSE </a:t>
              </a:r>
              <a:br>
                <a:rPr lang="en-US" sz="938">
                  <a:solidFill>
                    <a:srgbClr val="616365"/>
                  </a:solidFill>
                  <a:latin typeface="Arial" panose="020B0604020202020204"/>
                </a:rPr>
              </a:br>
              <a:r>
                <a:rPr lang="en-US" sz="938">
                  <a:solidFill>
                    <a:srgbClr val="616365"/>
                  </a:solidFill>
                  <a:latin typeface="Arial" panose="020B0604020202020204"/>
                </a:rPr>
                <a:t>CORP</a:t>
              </a:r>
            </a:p>
          </p:txBody>
        </p:sp>
        <p:cxnSp>
          <p:nvCxnSpPr>
            <p:cNvPr id="11" name="Straight Connector 10">
              <a:extLst>
                <a:ext uri="{FF2B5EF4-FFF2-40B4-BE49-F238E27FC236}">
                  <a16:creationId xmlns:a16="http://schemas.microsoft.com/office/drawing/2014/main" id="{7884BFB1-8413-323E-4454-47EE4124B946}"/>
                </a:ext>
              </a:extLst>
            </p:cNvPr>
            <p:cNvCxnSpPr>
              <a:cxnSpLocks/>
            </p:cNvCxnSpPr>
            <p:nvPr/>
          </p:nvCxnSpPr>
          <p:spPr>
            <a:xfrm flipH="1">
              <a:off x="6092501" y="2231246"/>
              <a:ext cx="3499" cy="56462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42CF82-AF76-A872-52FD-7BFDA90A040B}"/>
                </a:ext>
              </a:extLst>
            </p:cNvPr>
            <p:cNvCxnSpPr>
              <a:cxnSpLocks/>
            </p:cNvCxnSpPr>
            <p:nvPr/>
          </p:nvCxnSpPr>
          <p:spPr>
            <a:xfrm>
              <a:off x="3627783" y="2527380"/>
              <a:ext cx="0" cy="25455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BA3934-09ED-FEBA-C4B4-493F68A07EFE}"/>
                </a:ext>
              </a:extLst>
            </p:cNvPr>
            <p:cNvCxnSpPr>
              <a:cxnSpLocks/>
            </p:cNvCxnSpPr>
            <p:nvPr/>
          </p:nvCxnSpPr>
          <p:spPr>
            <a:xfrm>
              <a:off x="8431115" y="2521063"/>
              <a:ext cx="0" cy="271537"/>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F811FDD-39A8-A9D6-C232-941919576D2F}"/>
                </a:ext>
              </a:extLst>
            </p:cNvPr>
            <p:cNvCxnSpPr>
              <a:cxnSpLocks/>
            </p:cNvCxnSpPr>
            <p:nvPr/>
          </p:nvCxnSpPr>
          <p:spPr>
            <a:xfrm>
              <a:off x="3627783" y="2521063"/>
              <a:ext cx="4803332"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F54CC0-6374-7116-8114-667518A649BC}"/>
                </a:ext>
              </a:extLst>
            </p:cNvPr>
            <p:cNvSpPr txBox="1"/>
            <p:nvPr/>
          </p:nvSpPr>
          <p:spPr>
            <a:xfrm>
              <a:off x="5411505" y="2799957"/>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ROUSE </a:t>
              </a:r>
              <a:br>
                <a:rPr lang="en-US" sz="938">
                  <a:solidFill>
                    <a:srgbClr val="616365"/>
                  </a:solidFill>
                  <a:latin typeface="Arial" panose="020B0604020202020204"/>
                </a:rPr>
              </a:br>
              <a:r>
                <a:rPr lang="en-US" sz="938">
                  <a:solidFill>
                    <a:srgbClr val="616365"/>
                  </a:solidFill>
                  <a:latin typeface="Arial" panose="020B0604020202020204"/>
                </a:rPr>
                <a:t>NO/MOBILE</a:t>
              </a:r>
            </a:p>
          </p:txBody>
        </p:sp>
        <p:sp>
          <p:nvSpPr>
            <p:cNvPr id="16" name="TextBox 15">
              <a:extLst>
                <a:ext uri="{FF2B5EF4-FFF2-40B4-BE49-F238E27FC236}">
                  <a16:creationId xmlns:a16="http://schemas.microsoft.com/office/drawing/2014/main" id="{3D82182E-6EF1-4C72-078D-2950E3FF9700}"/>
                </a:ext>
              </a:extLst>
            </p:cNvPr>
            <p:cNvSpPr txBox="1"/>
            <p:nvPr/>
          </p:nvSpPr>
          <p:spPr>
            <a:xfrm>
              <a:off x="2941952" y="2799957"/>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b="1"/>
              </a:lvl1pPr>
            </a:lstStyle>
            <a:p>
              <a:pPr defTabSz="857250"/>
              <a:r>
                <a:rPr lang="en-US" sz="938" b="0">
                  <a:solidFill>
                    <a:srgbClr val="616365"/>
                  </a:solidFill>
                  <a:latin typeface="Arial" panose="020B0604020202020204"/>
                </a:rPr>
                <a:t>ROUSE </a:t>
              </a:r>
              <a:br>
                <a:rPr lang="en-US" sz="938" b="0">
                  <a:solidFill>
                    <a:srgbClr val="616365"/>
                  </a:solidFill>
                  <a:latin typeface="Arial" panose="020B0604020202020204"/>
                </a:rPr>
              </a:br>
              <a:r>
                <a:rPr lang="en-US" sz="938" b="0">
                  <a:solidFill>
                    <a:srgbClr val="616365"/>
                  </a:solidFill>
                  <a:latin typeface="Arial" panose="020B0604020202020204"/>
                </a:rPr>
                <a:t>BAYOU</a:t>
              </a:r>
            </a:p>
          </p:txBody>
        </p:sp>
        <p:sp>
          <p:nvSpPr>
            <p:cNvPr id="17" name="TextBox 16">
              <a:extLst>
                <a:ext uri="{FF2B5EF4-FFF2-40B4-BE49-F238E27FC236}">
                  <a16:creationId xmlns:a16="http://schemas.microsoft.com/office/drawing/2014/main" id="{5B517B3E-76E1-8174-73DB-182C730D753D}"/>
                </a:ext>
              </a:extLst>
            </p:cNvPr>
            <p:cNvSpPr txBox="1"/>
            <p:nvPr/>
          </p:nvSpPr>
          <p:spPr>
            <a:xfrm>
              <a:off x="7757878" y="2795929"/>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b="1"/>
              </a:lvl1pPr>
            </a:lstStyle>
            <a:p>
              <a:pPr defTabSz="857250"/>
              <a:r>
                <a:rPr lang="en-US" sz="938" b="0">
                  <a:solidFill>
                    <a:srgbClr val="616365"/>
                  </a:solidFill>
                  <a:latin typeface="Arial" panose="020B0604020202020204"/>
                </a:rPr>
                <a:t>ROUSE </a:t>
              </a:r>
              <a:br>
                <a:rPr lang="en-US" sz="938" b="0">
                  <a:solidFill>
                    <a:srgbClr val="616365"/>
                  </a:solidFill>
                  <a:latin typeface="Arial" panose="020B0604020202020204"/>
                </a:rPr>
              </a:br>
              <a:r>
                <a:rPr lang="en-US" sz="938" b="0">
                  <a:solidFill>
                    <a:srgbClr val="616365"/>
                  </a:solidFill>
                  <a:latin typeface="Arial" panose="020B0604020202020204"/>
                </a:rPr>
                <a:t>WEST</a:t>
              </a:r>
            </a:p>
          </p:txBody>
        </p:sp>
        <p:sp>
          <p:nvSpPr>
            <p:cNvPr id="18" name="TextBox 17">
              <a:extLst>
                <a:ext uri="{FF2B5EF4-FFF2-40B4-BE49-F238E27FC236}">
                  <a16:creationId xmlns:a16="http://schemas.microsoft.com/office/drawing/2014/main" id="{88E4D7FC-151E-F1D9-F821-FC77D4764FB8}"/>
                </a:ext>
              </a:extLst>
            </p:cNvPr>
            <p:cNvSpPr txBox="1"/>
            <p:nvPr/>
          </p:nvSpPr>
          <p:spPr>
            <a:xfrm>
              <a:off x="2730961" y="4117908"/>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ROUSE </a:t>
              </a:r>
              <a:br>
                <a:rPr lang="en-US" sz="938">
                  <a:solidFill>
                    <a:srgbClr val="616365"/>
                  </a:solidFill>
                  <a:latin typeface="Arial" panose="020B0604020202020204"/>
                </a:rPr>
              </a:br>
              <a:r>
                <a:rPr lang="en-US" sz="938">
                  <a:solidFill>
                    <a:srgbClr val="616365"/>
                  </a:solidFill>
                  <a:latin typeface="Arial" panose="020B0604020202020204"/>
                </a:rPr>
                <a:t>BATON ROUGE</a:t>
              </a:r>
            </a:p>
          </p:txBody>
        </p:sp>
        <p:sp>
          <p:nvSpPr>
            <p:cNvPr id="19" name="TextBox 18">
              <a:extLst>
                <a:ext uri="{FF2B5EF4-FFF2-40B4-BE49-F238E27FC236}">
                  <a16:creationId xmlns:a16="http://schemas.microsoft.com/office/drawing/2014/main" id="{A20BC3FF-CF21-BB49-2A98-403863B56D99}"/>
                </a:ext>
              </a:extLst>
            </p:cNvPr>
            <p:cNvSpPr txBox="1"/>
            <p:nvPr/>
          </p:nvSpPr>
          <p:spPr>
            <a:xfrm>
              <a:off x="6419219" y="4107282"/>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b="1"/>
              </a:lvl1pPr>
            </a:lstStyle>
            <a:p>
              <a:pPr defTabSz="857250"/>
              <a:r>
                <a:rPr lang="en-US" sz="938" b="0">
                  <a:solidFill>
                    <a:srgbClr val="616365"/>
                  </a:solidFill>
                  <a:latin typeface="Arial" panose="020B0604020202020204"/>
                </a:rPr>
                <a:t>ROUSE </a:t>
              </a:r>
              <a:br>
                <a:rPr lang="en-US" sz="938" b="0">
                  <a:solidFill>
                    <a:srgbClr val="616365"/>
                  </a:solidFill>
                  <a:latin typeface="Arial" panose="020B0604020202020204"/>
                </a:rPr>
              </a:br>
              <a:r>
                <a:rPr lang="en-US" sz="938" b="0">
                  <a:solidFill>
                    <a:srgbClr val="616365"/>
                  </a:solidFill>
                  <a:latin typeface="Arial" panose="020B0604020202020204"/>
                </a:rPr>
                <a:t>EAST</a:t>
              </a:r>
              <a:endParaRPr lang="en-US" sz="938" b="0">
                <a:solidFill>
                  <a:srgbClr val="616365">
                    <a:lumMod val="60000"/>
                    <a:lumOff val="40000"/>
                  </a:srgbClr>
                </a:solidFill>
                <a:latin typeface="Arial" panose="020B0604020202020204"/>
              </a:endParaRPr>
            </a:p>
          </p:txBody>
        </p:sp>
        <p:sp>
          <p:nvSpPr>
            <p:cNvPr id="20" name="TextBox 19">
              <a:extLst>
                <a:ext uri="{FF2B5EF4-FFF2-40B4-BE49-F238E27FC236}">
                  <a16:creationId xmlns:a16="http://schemas.microsoft.com/office/drawing/2014/main" id="{BCCFB8D2-BCAE-1420-E0AB-B1D17F84E773}"/>
                </a:ext>
              </a:extLst>
            </p:cNvPr>
            <p:cNvSpPr txBox="1"/>
            <p:nvPr/>
          </p:nvSpPr>
          <p:spPr>
            <a:xfrm>
              <a:off x="4390643" y="4108022"/>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ROUSE </a:t>
              </a:r>
              <a:br>
                <a:rPr lang="en-US" sz="938">
                  <a:solidFill>
                    <a:srgbClr val="616365"/>
                  </a:solidFill>
                  <a:latin typeface="Arial" panose="020B0604020202020204"/>
                </a:rPr>
              </a:br>
              <a:r>
                <a:rPr lang="en-US" sz="938">
                  <a:solidFill>
                    <a:srgbClr val="616365"/>
                  </a:solidFill>
                  <a:latin typeface="Arial" panose="020B0604020202020204"/>
                </a:rPr>
                <a:t>CITY</a:t>
              </a:r>
            </a:p>
          </p:txBody>
        </p:sp>
        <p:cxnSp>
          <p:nvCxnSpPr>
            <p:cNvPr id="21" name="Straight Connector 20">
              <a:extLst>
                <a:ext uri="{FF2B5EF4-FFF2-40B4-BE49-F238E27FC236}">
                  <a16:creationId xmlns:a16="http://schemas.microsoft.com/office/drawing/2014/main" id="{F4DC9483-FF86-2005-CBAC-4A5B9FB78D20}"/>
                </a:ext>
              </a:extLst>
            </p:cNvPr>
            <p:cNvCxnSpPr>
              <a:cxnSpLocks/>
            </p:cNvCxnSpPr>
            <p:nvPr/>
          </p:nvCxnSpPr>
          <p:spPr>
            <a:xfrm>
              <a:off x="5056829" y="3700735"/>
              <a:ext cx="0" cy="40728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A95984-7159-99EF-2F66-7F7CB5FDD862}"/>
                </a:ext>
              </a:extLst>
            </p:cNvPr>
            <p:cNvCxnSpPr>
              <a:cxnSpLocks/>
            </p:cNvCxnSpPr>
            <p:nvPr/>
          </p:nvCxnSpPr>
          <p:spPr>
            <a:xfrm>
              <a:off x="3410388" y="3699997"/>
              <a:ext cx="0" cy="40728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7507829-5094-19D7-F385-478B77E3A98F}"/>
                </a:ext>
              </a:extLst>
            </p:cNvPr>
            <p:cNvCxnSpPr>
              <a:cxnSpLocks/>
            </p:cNvCxnSpPr>
            <p:nvPr/>
          </p:nvCxnSpPr>
          <p:spPr>
            <a:xfrm>
              <a:off x="3410388" y="3699997"/>
              <a:ext cx="5514896"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333BA91-A296-DF5A-C750-582DDFCB6267}"/>
                </a:ext>
              </a:extLst>
            </p:cNvPr>
            <p:cNvSpPr txBox="1"/>
            <p:nvPr/>
          </p:nvSpPr>
          <p:spPr>
            <a:xfrm>
              <a:off x="8249173" y="4110483"/>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b="1"/>
              </a:lvl1pPr>
            </a:lstStyle>
            <a:p>
              <a:pPr defTabSz="857250"/>
              <a:r>
                <a:rPr lang="en-US" sz="938" b="0">
                  <a:solidFill>
                    <a:srgbClr val="616365"/>
                  </a:solidFill>
                  <a:latin typeface="Arial" panose="020B0604020202020204"/>
                </a:rPr>
                <a:t>ROUSE </a:t>
              </a:r>
              <a:br>
                <a:rPr lang="en-US" sz="938" b="0">
                  <a:solidFill>
                    <a:srgbClr val="616365"/>
                  </a:solidFill>
                  <a:latin typeface="Arial" panose="020B0604020202020204"/>
                </a:rPr>
              </a:br>
              <a:r>
                <a:rPr lang="en-US" sz="938" b="0">
                  <a:solidFill>
                    <a:srgbClr val="616365"/>
                  </a:solidFill>
                  <a:latin typeface="Arial" panose="020B0604020202020204"/>
                </a:rPr>
                <a:t>NORTH SHORE</a:t>
              </a:r>
            </a:p>
          </p:txBody>
        </p:sp>
        <p:cxnSp>
          <p:nvCxnSpPr>
            <p:cNvPr id="25" name="Straight Connector 24">
              <a:extLst>
                <a:ext uri="{FF2B5EF4-FFF2-40B4-BE49-F238E27FC236}">
                  <a16:creationId xmlns:a16="http://schemas.microsoft.com/office/drawing/2014/main" id="{5B1DA134-FB33-3DBE-76FD-9B661BE634FD}"/>
                </a:ext>
              </a:extLst>
            </p:cNvPr>
            <p:cNvCxnSpPr>
              <a:cxnSpLocks/>
            </p:cNvCxnSpPr>
            <p:nvPr/>
          </p:nvCxnSpPr>
          <p:spPr>
            <a:xfrm>
              <a:off x="7098200" y="3699997"/>
              <a:ext cx="0" cy="40728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B110AC-314A-D764-57FF-F8CC5C12A049}"/>
                </a:ext>
              </a:extLst>
            </p:cNvPr>
            <p:cNvCxnSpPr>
              <a:cxnSpLocks/>
            </p:cNvCxnSpPr>
            <p:nvPr/>
          </p:nvCxnSpPr>
          <p:spPr>
            <a:xfrm>
              <a:off x="8925284" y="3699997"/>
              <a:ext cx="0" cy="40728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29CA890F-F070-086C-A152-2D309ED46950}"/>
              </a:ext>
            </a:extLst>
          </p:cNvPr>
          <p:cNvGrpSpPr/>
          <p:nvPr/>
        </p:nvGrpSpPr>
        <p:grpSpPr>
          <a:xfrm>
            <a:off x="9739313" y="6000750"/>
            <a:ext cx="2143125" cy="428625"/>
            <a:chOff x="10287000" y="6270073"/>
            <a:chExt cx="2286000" cy="457200"/>
          </a:xfrm>
        </p:grpSpPr>
        <p:sp>
          <p:nvSpPr>
            <p:cNvPr id="31" name="Text Box 38">
              <a:extLst>
                <a:ext uri="{FF2B5EF4-FFF2-40B4-BE49-F238E27FC236}">
                  <a16:creationId xmlns:a16="http://schemas.microsoft.com/office/drawing/2014/main" id="{9A2D10B2-380A-D050-0D24-1C5F44829F34}"/>
                </a:ext>
              </a:extLst>
            </p:cNvPr>
            <p:cNvSpPr txBox="1">
              <a:spLocks noChangeArrowheads="1"/>
            </p:cNvSpPr>
            <p:nvPr/>
          </p:nvSpPr>
          <p:spPr bwMode="auto">
            <a:xfrm>
              <a:off x="10287000" y="6270073"/>
              <a:ext cx="2286000" cy="457200"/>
            </a:xfrm>
            <a:prstGeom prst="rect">
              <a:avLst/>
            </a:prstGeom>
            <a:solidFill>
              <a:srgbClr val="FFFFFF"/>
            </a:solidFill>
            <a:ln w="22225">
              <a:solidFill>
                <a:schemeClr val="accent1"/>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32" name="TextBox 31">
              <a:extLst>
                <a:ext uri="{FF2B5EF4-FFF2-40B4-BE49-F238E27FC236}">
                  <a16:creationId xmlns:a16="http://schemas.microsoft.com/office/drawing/2014/main" id="{6963E4B4-E77B-0DAE-A408-230E4FEBEF20}"/>
                </a:ext>
              </a:extLst>
            </p:cNvPr>
            <p:cNvSpPr txBox="1"/>
            <p:nvPr/>
          </p:nvSpPr>
          <p:spPr>
            <a:xfrm>
              <a:off x="10934694" y="6338653"/>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RMA Only</a:t>
              </a:r>
            </a:p>
          </p:txBody>
        </p:sp>
      </p:grpSp>
      <p:sp>
        <p:nvSpPr>
          <p:cNvPr id="4" name="TextBox 3">
            <a:extLst>
              <a:ext uri="{FF2B5EF4-FFF2-40B4-BE49-F238E27FC236}">
                <a16:creationId xmlns:a16="http://schemas.microsoft.com/office/drawing/2014/main" id="{87637832-3BA0-FAF5-0F6B-D51BBBC67DF0}"/>
              </a:ext>
            </a:extLst>
          </p:cNvPr>
          <p:cNvSpPr txBox="1"/>
          <p:nvPr/>
        </p:nvSpPr>
        <p:spPr>
          <a:xfrm>
            <a:off x="5453063" y="1"/>
            <a:ext cx="1285875" cy="202043"/>
          </a:xfrm>
          <a:prstGeom prst="rect">
            <a:avLst/>
          </a:prstGeom>
          <a:solidFill>
            <a:srgbClr val="4E106F"/>
          </a:solidFill>
        </p:spPr>
        <p:txBody>
          <a:bodyPr wrap="square" lIns="0" tIns="0" rIns="0" bIns="0" rtlCol="0">
            <a:spAutoFit/>
          </a:bodyPr>
          <a:lstStyle/>
          <a:p>
            <a:pPr algn="ctr" defTabSz="857250"/>
            <a:r>
              <a:rPr lang="en-US" sz="1313">
                <a:solidFill>
                  <a:srgbClr val="FFFFFF"/>
                </a:solidFill>
                <a:latin typeface="Roboto Condensed" panose="02000000000000000000" pitchFamily="2" charset="0"/>
                <a:ea typeface="Roboto Condensed" panose="02000000000000000000" pitchFamily="2" charset="0"/>
                <a:cs typeface="Poppins" panose="00000500000000000000" pitchFamily="2" charset="0"/>
              </a:rPr>
              <a:t>Redefined in 37.0</a:t>
            </a:r>
          </a:p>
        </p:txBody>
      </p:sp>
    </p:spTree>
    <p:extLst>
      <p:ext uri="{BB962C8B-B14F-4D97-AF65-F5344CB8AC3E}">
        <p14:creationId xmlns:p14="http://schemas.microsoft.com/office/powerpoint/2010/main" val="1801173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Publix</a:t>
            </a:r>
          </a:p>
        </p:txBody>
      </p:sp>
      <p:sp>
        <p:nvSpPr>
          <p:cNvPr id="27" name="Text Placeholder 26">
            <a:extLst>
              <a:ext uri="{FF2B5EF4-FFF2-40B4-BE49-F238E27FC236}">
                <a16:creationId xmlns:a16="http://schemas.microsoft.com/office/drawing/2014/main" id="{F5C9ED61-D549-46E1-1F69-DA21E5A9F6C1}"/>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5" name="TextBox 4">
            <a:extLst>
              <a:ext uri="{FF2B5EF4-FFF2-40B4-BE49-F238E27FC236}">
                <a16:creationId xmlns:a16="http://schemas.microsoft.com/office/drawing/2014/main" id="{6392538A-F1FC-E28A-9E38-FA1541BB2096}"/>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7" name="Text Box 54">
            <a:extLst>
              <a:ext uri="{FF2B5EF4-FFF2-40B4-BE49-F238E27FC236}">
                <a16:creationId xmlns:a16="http://schemas.microsoft.com/office/drawing/2014/main" id="{20B2B9D6-6B04-D275-962A-FACB6C5AFBCF}"/>
              </a:ext>
            </a:extLst>
          </p:cNvPr>
          <p:cNvSpPr txBox="1">
            <a:spLocks noChangeArrowheads="1"/>
          </p:cNvSpPr>
          <p:nvPr/>
        </p:nvSpPr>
        <p:spPr bwMode="auto">
          <a:xfrm>
            <a:off x="309563" y="5712915"/>
            <a:ext cx="6000750" cy="563809"/>
          </a:xfrm>
          <a:prstGeom prst="rect">
            <a:avLst/>
          </a:prstGeom>
          <a:solidFill>
            <a:schemeClr val="bg1"/>
          </a:solidFill>
          <a:ln w="22225">
            <a:solidFill>
              <a:schemeClr val="accent1"/>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28625"/>
            <a:r>
              <a:rPr lang="en-US" sz="938" b="1">
                <a:solidFill>
                  <a:srgbClr val="616365"/>
                </a:solidFill>
                <a:latin typeface="Arial" panose="020B0604020202020204"/>
              </a:rPr>
              <a:t>Please Note: </a:t>
            </a:r>
          </a:p>
          <a:p>
            <a:pPr defTabSz="428625">
              <a:spcBef>
                <a:spcPts val="281"/>
              </a:spcBef>
            </a:pPr>
            <a:r>
              <a:rPr lang="en-US" sz="938">
                <a:solidFill>
                  <a:srgbClr val="616365"/>
                </a:solidFill>
              </a:rPr>
              <a:t>Publix acquired several formerly Martins locations from Ahold Delhaize and opened them as Publix stores in 2017-2018.  The Martins back data is not included in the Publix RMAs, per the retailer’s request.</a:t>
            </a:r>
          </a:p>
        </p:txBody>
      </p:sp>
      <p:sp>
        <p:nvSpPr>
          <p:cNvPr id="8" name="TextBox 7">
            <a:extLst>
              <a:ext uri="{FF2B5EF4-FFF2-40B4-BE49-F238E27FC236}">
                <a16:creationId xmlns:a16="http://schemas.microsoft.com/office/drawing/2014/main" id="{4514A741-589F-A97F-03F5-DF1F19AE79B7}"/>
              </a:ext>
            </a:extLst>
          </p:cNvPr>
          <p:cNvSpPr txBox="1"/>
          <p:nvPr/>
        </p:nvSpPr>
        <p:spPr>
          <a:xfrm>
            <a:off x="5453063" y="128587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PUBLIX </a:t>
            </a:r>
            <a:br>
              <a:rPr lang="en-US" sz="938">
                <a:solidFill>
                  <a:srgbClr val="616365"/>
                </a:solidFill>
                <a:latin typeface="Arial" panose="020B0604020202020204"/>
              </a:rPr>
            </a:br>
            <a:r>
              <a:rPr lang="en-US" sz="938">
                <a:solidFill>
                  <a:srgbClr val="616365"/>
                </a:solidFill>
                <a:latin typeface="Arial" panose="020B0604020202020204"/>
              </a:rPr>
              <a:t>CORP</a:t>
            </a:r>
          </a:p>
        </p:txBody>
      </p:sp>
      <p:sp>
        <p:nvSpPr>
          <p:cNvPr id="10" name="TextBox 9">
            <a:extLst>
              <a:ext uri="{FF2B5EF4-FFF2-40B4-BE49-F238E27FC236}">
                <a16:creationId xmlns:a16="http://schemas.microsoft.com/office/drawing/2014/main" id="{C8FA97C8-C866-4818-E3E1-52D7A1AC2C09}"/>
              </a:ext>
            </a:extLst>
          </p:cNvPr>
          <p:cNvSpPr txBox="1"/>
          <p:nvPr/>
        </p:nvSpPr>
        <p:spPr>
          <a:xfrm>
            <a:off x="2024063" y="243780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PUBLIX </a:t>
            </a:r>
            <a:br>
              <a:rPr lang="en-US" sz="938">
                <a:solidFill>
                  <a:srgbClr val="616365"/>
                </a:solidFill>
                <a:latin typeface="Arial" panose="020B0604020202020204"/>
              </a:rPr>
            </a:br>
            <a:r>
              <a:rPr lang="en-US" sz="938">
                <a:solidFill>
                  <a:srgbClr val="616365"/>
                </a:solidFill>
                <a:latin typeface="Arial" panose="020B0604020202020204"/>
              </a:rPr>
              <a:t>ATLANTA</a:t>
            </a:r>
          </a:p>
        </p:txBody>
      </p:sp>
      <p:sp>
        <p:nvSpPr>
          <p:cNvPr id="11" name="TextBox 10">
            <a:extLst>
              <a:ext uri="{FF2B5EF4-FFF2-40B4-BE49-F238E27FC236}">
                <a16:creationId xmlns:a16="http://schemas.microsoft.com/office/drawing/2014/main" id="{83F7DB4B-56FF-F80E-E3AF-C001FA3F6EFF}"/>
              </a:ext>
            </a:extLst>
          </p:cNvPr>
          <p:cNvSpPr txBox="1"/>
          <p:nvPr/>
        </p:nvSpPr>
        <p:spPr>
          <a:xfrm>
            <a:off x="5453063" y="243780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PUBLIX </a:t>
            </a:r>
            <a:br>
              <a:rPr lang="en-US" sz="938">
                <a:solidFill>
                  <a:srgbClr val="616365"/>
                </a:solidFill>
                <a:latin typeface="Arial" panose="020B0604020202020204"/>
              </a:rPr>
            </a:br>
            <a:r>
              <a:rPr lang="en-US" sz="938">
                <a:solidFill>
                  <a:srgbClr val="616365"/>
                </a:solidFill>
                <a:latin typeface="Arial" panose="020B0604020202020204"/>
              </a:rPr>
              <a:t>JCKSNVLLE</a:t>
            </a:r>
          </a:p>
        </p:txBody>
      </p:sp>
      <p:sp>
        <p:nvSpPr>
          <p:cNvPr id="12" name="TextBox 11">
            <a:extLst>
              <a:ext uri="{FF2B5EF4-FFF2-40B4-BE49-F238E27FC236}">
                <a16:creationId xmlns:a16="http://schemas.microsoft.com/office/drawing/2014/main" id="{F29905E6-179E-2D72-AE3A-B794876ABC25}"/>
              </a:ext>
            </a:extLst>
          </p:cNvPr>
          <p:cNvSpPr txBox="1"/>
          <p:nvPr/>
        </p:nvSpPr>
        <p:spPr>
          <a:xfrm>
            <a:off x="3738563" y="243780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PUBLIX </a:t>
            </a:r>
            <a:br>
              <a:rPr lang="en-US" sz="938">
                <a:solidFill>
                  <a:srgbClr val="616365"/>
                </a:solidFill>
                <a:latin typeface="Arial" panose="020B0604020202020204"/>
              </a:rPr>
            </a:br>
            <a:r>
              <a:rPr lang="en-US" sz="938">
                <a:solidFill>
                  <a:srgbClr val="616365"/>
                </a:solidFill>
                <a:latin typeface="Arial" panose="020B0604020202020204"/>
              </a:rPr>
              <a:t>CHARLOTTE</a:t>
            </a:r>
          </a:p>
        </p:txBody>
      </p:sp>
      <p:sp>
        <p:nvSpPr>
          <p:cNvPr id="13" name="TextBox 12">
            <a:extLst>
              <a:ext uri="{FF2B5EF4-FFF2-40B4-BE49-F238E27FC236}">
                <a16:creationId xmlns:a16="http://schemas.microsoft.com/office/drawing/2014/main" id="{3E412EC3-877B-9627-814B-2D753422938E}"/>
              </a:ext>
            </a:extLst>
          </p:cNvPr>
          <p:cNvSpPr txBox="1"/>
          <p:nvPr/>
        </p:nvSpPr>
        <p:spPr>
          <a:xfrm>
            <a:off x="7167563" y="243780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PUBLIX </a:t>
            </a:r>
            <a:br>
              <a:rPr lang="en-US" sz="938">
                <a:solidFill>
                  <a:srgbClr val="616365"/>
                </a:solidFill>
                <a:latin typeface="Arial" panose="020B0604020202020204"/>
              </a:rPr>
            </a:br>
            <a:r>
              <a:rPr lang="en-US" sz="938">
                <a:solidFill>
                  <a:srgbClr val="616365"/>
                </a:solidFill>
                <a:latin typeface="Arial" panose="020B0604020202020204"/>
              </a:rPr>
              <a:t>LAKELAND</a:t>
            </a:r>
          </a:p>
        </p:txBody>
      </p:sp>
      <p:sp>
        <p:nvSpPr>
          <p:cNvPr id="14" name="TextBox 13">
            <a:extLst>
              <a:ext uri="{FF2B5EF4-FFF2-40B4-BE49-F238E27FC236}">
                <a16:creationId xmlns:a16="http://schemas.microsoft.com/office/drawing/2014/main" id="{3E7CFF11-F87D-8290-676B-AB89FAEFA994}"/>
              </a:ext>
            </a:extLst>
          </p:cNvPr>
          <p:cNvSpPr txBox="1"/>
          <p:nvPr/>
        </p:nvSpPr>
        <p:spPr>
          <a:xfrm>
            <a:off x="8882063" y="243780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PUBLIX </a:t>
            </a:r>
            <a:br>
              <a:rPr lang="en-US" sz="938">
                <a:solidFill>
                  <a:srgbClr val="616365"/>
                </a:solidFill>
                <a:latin typeface="Arial" panose="020B0604020202020204"/>
              </a:rPr>
            </a:br>
            <a:r>
              <a:rPr lang="en-US" sz="938">
                <a:solidFill>
                  <a:srgbClr val="616365"/>
                </a:solidFill>
                <a:latin typeface="Arial" panose="020B0604020202020204"/>
              </a:rPr>
              <a:t>MIAMI</a:t>
            </a:r>
          </a:p>
        </p:txBody>
      </p:sp>
      <p:cxnSp>
        <p:nvCxnSpPr>
          <p:cNvPr id="16" name="Straight Connector 15">
            <a:extLst>
              <a:ext uri="{FF2B5EF4-FFF2-40B4-BE49-F238E27FC236}">
                <a16:creationId xmlns:a16="http://schemas.microsoft.com/office/drawing/2014/main" id="{15E4B1B2-2876-46AF-D25F-4C24C1B69634}"/>
              </a:ext>
            </a:extLst>
          </p:cNvPr>
          <p:cNvCxnSpPr>
            <a:cxnSpLocks/>
          </p:cNvCxnSpPr>
          <p:nvPr/>
        </p:nvCxnSpPr>
        <p:spPr>
          <a:xfrm flipH="1">
            <a:off x="6090569" y="1582535"/>
            <a:ext cx="3104" cy="851891"/>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9C8ADB-A985-8927-9154-17B09548FDF3}"/>
              </a:ext>
            </a:extLst>
          </p:cNvPr>
          <p:cNvCxnSpPr>
            <a:cxnSpLocks/>
          </p:cNvCxnSpPr>
          <p:nvPr/>
        </p:nvCxnSpPr>
        <p:spPr>
          <a:xfrm flipH="1">
            <a:off x="2660016" y="2005801"/>
            <a:ext cx="3104" cy="42862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688032-EABB-9B7B-3A0C-B6876173F6AB}"/>
              </a:ext>
            </a:extLst>
          </p:cNvPr>
          <p:cNvCxnSpPr>
            <a:cxnSpLocks/>
          </p:cNvCxnSpPr>
          <p:nvPr/>
        </p:nvCxnSpPr>
        <p:spPr>
          <a:xfrm flipH="1">
            <a:off x="4375292" y="2005801"/>
            <a:ext cx="3104" cy="42862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F99ABB1-B197-845F-E1BE-F6665236A8DE}"/>
              </a:ext>
            </a:extLst>
          </p:cNvPr>
          <p:cNvCxnSpPr>
            <a:cxnSpLocks/>
          </p:cNvCxnSpPr>
          <p:nvPr/>
        </p:nvCxnSpPr>
        <p:spPr>
          <a:xfrm flipH="1">
            <a:off x="7805845" y="2005801"/>
            <a:ext cx="3104" cy="42862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0B8DE3-67A1-36CA-41C8-E29FBD308CB2}"/>
              </a:ext>
            </a:extLst>
          </p:cNvPr>
          <p:cNvCxnSpPr>
            <a:cxnSpLocks/>
          </p:cNvCxnSpPr>
          <p:nvPr/>
        </p:nvCxnSpPr>
        <p:spPr>
          <a:xfrm flipH="1">
            <a:off x="9521121" y="2005801"/>
            <a:ext cx="3104" cy="42862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858822-9E1F-D8C4-5732-9F5FE4112451}"/>
              </a:ext>
            </a:extLst>
          </p:cNvPr>
          <p:cNvCxnSpPr>
            <a:cxnSpLocks/>
          </p:cNvCxnSpPr>
          <p:nvPr/>
        </p:nvCxnSpPr>
        <p:spPr>
          <a:xfrm>
            <a:off x="2667000" y="2005801"/>
            <a:ext cx="6854121"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571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Raley’s</a:t>
            </a:r>
          </a:p>
        </p:txBody>
      </p:sp>
      <p:sp>
        <p:nvSpPr>
          <p:cNvPr id="27" name="Text Placeholder 26">
            <a:extLst>
              <a:ext uri="{FF2B5EF4-FFF2-40B4-BE49-F238E27FC236}">
                <a16:creationId xmlns:a16="http://schemas.microsoft.com/office/drawing/2014/main" id="{6F5546E2-5216-B41E-218F-2F6947AA7E0E}"/>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6" name="TextBox 5">
            <a:extLst>
              <a:ext uri="{FF2B5EF4-FFF2-40B4-BE49-F238E27FC236}">
                <a16:creationId xmlns:a16="http://schemas.microsoft.com/office/drawing/2014/main" id="{DE7B3D73-2E1C-82CF-ED76-EAD8E4176D64}"/>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9" name="TextBox 8">
            <a:extLst>
              <a:ext uri="{FF2B5EF4-FFF2-40B4-BE49-F238E27FC236}">
                <a16:creationId xmlns:a16="http://schemas.microsoft.com/office/drawing/2014/main" id="{FBC7A53D-CB62-F90F-780E-EF0751A20E3A}"/>
              </a:ext>
            </a:extLst>
          </p:cNvPr>
          <p:cNvSpPr txBox="1"/>
          <p:nvPr/>
        </p:nvSpPr>
        <p:spPr>
          <a:xfrm>
            <a:off x="5453063" y="128587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RALEYS </a:t>
            </a:r>
            <a:br>
              <a:rPr lang="en-US" sz="938">
                <a:solidFill>
                  <a:srgbClr val="616365"/>
                </a:solidFill>
                <a:latin typeface="Arial" panose="020B0604020202020204"/>
              </a:rPr>
            </a:br>
            <a:r>
              <a:rPr lang="en-US" sz="938">
                <a:solidFill>
                  <a:srgbClr val="616365"/>
                </a:solidFill>
                <a:latin typeface="Arial" panose="020B0604020202020204"/>
              </a:rPr>
              <a:t>TTL CORP</a:t>
            </a:r>
          </a:p>
        </p:txBody>
      </p:sp>
      <p:sp>
        <p:nvSpPr>
          <p:cNvPr id="10" name="TextBox 9">
            <a:extLst>
              <a:ext uri="{FF2B5EF4-FFF2-40B4-BE49-F238E27FC236}">
                <a16:creationId xmlns:a16="http://schemas.microsoft.com/office/drawing/2014/main" id="{7BA80B04-99C7-2ADD-FA90-45D240A7372F}"/>
              </a:ext>
            </a:extLst>
          </p:cNvPr>
          <p:cNvSpPr txBox="1"/>
          <p:nvPr/>
        </p:nvSpPr>
        <p:spPr>
          <a:xfrm>
            <a:off x="3738563" y="200729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RALEYS </a:t>
            </a:r>
            <a:br>
              <a:rPr lang="en-US" sz="938">
                <a:solidFill>
                  <a:srgbClr val="616365"/>
                </a:solidFill>
                <a:latin typeface="Arial" panose="020B0604020202020204"/>
              </a:rPr>
            </a:br>
            <a:r>
              <a:rPr lang="en-US" sz="938">
                <a:solidFill>
                  <a:srgbClr val="616365"/>
                </a:solidFill>
                <a:latin typeface="Arial" panose="020B0604020202020204"/>
              </a:rPr>
              <a:t>R+B TTL</a:t>
            </a:r>
          </a:p>
        </p:txBody>
      </p:sp>
      <p:sp>
        <p:nvSpPr>
          <p:cNvPr id="11" name="TextBox 10">
            <a:extLst>
              <a:ext uri="{FF2B5EF4-FFF2-40B4-BE49-F238E27FC236}">
                <a16:creationId xmlns:a16="http://schemas.microsoft.com/office/drawing/2014/main" id="{DE068F1D-7C8D-E1E2-9C23-7D214E7DD035}"/>
              </a:ext>
            </a:extLst>
          </p:cNvPr>
          <p:cNvSpPr txBox="1"/>
          <p:nvPr/>
        </p:nvSpPr>
        <p:spPr>
          <a:xfrm>
            <a:off x="7167563" y="2007296"/>
            <a:ext cx="1285875" cy="300038"/>
          </a:xfrm>
          <a:prstGeom prst="rect">
            <a:avLst/>
          </a:prstGeom>
          <a:gradFill>
            <a:gsLst>
              <a:gs pos="0">
                <a:srgbClr val="F0F0F0"/>
              </a:gs>
              <a:gs pos="100000">
                <a:schemeClr val="bg1"/>
              </a:gs>
            </a:gsLst>
            <a:lin ang="16200000" scaled="0"/>
          </a:gradFill>
          <a:ln w="6350" cap="rnd">
            <a:solidFill>
              <a:srgbClr val="FF0000"/>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solidFill>
                  <a:srgbClr val="FF0000"/>
                </a:solidFill>
                <a:latin typeface="+mj-lt"/>
              </a:defRPr>
            </a:lvl1pPr>
          </a:lstStyle>
          <a:p>
            <a:pPr defTabSz="857250"/>
            <a:r>
              <a:rPr lang="en-US" sz="938">
                <a:latin typeface="Arial" panose="020B0604020202020204"/>
              </a:rPr>
              <a:t>BUILDING BLOCK**</a:t>
            </a:r>
          </a:p>
        </p:txBody>
      </p:sp>
      <p:cxnSp>
        <p:nvCxnSpPr>
          <p:cNvPr id="12" name="Straight Connector 11">
            <a:extLst>
              <a:ext uri="{FF2B5EF4-FFF2-40B4-BE49-F238E27FC236}">
                <a16:creationId xmlns:a16="http://schemas.microsoft.com/office/drawing/2014/main" id="{E05C06BF-327B-211C-A160-268078F2EF2E}"/>
              </a:ext>
            </a:extLst>
          </p:cNvPr>
          <p:cNvCxnSpPr>
            <a:cxnSpLocks/>
          </p:cNvCxnSpPr>
          <p:nvPr/>
        </p:nvCxnSpPr>
        <p:spPr>
          <a:xfrm>
            <a:off x="6093672" y="1582534"/>
            <a:ext cx="0" cy="21431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10DB2-91A2-7687-641C-B620BB506B03}"/>
              </a:ext>
            </a:extLst>
          </p:cNvPr>
          <p:cNvCxnSpPr>
            <a:cxnSpLocks/>
          </p:cNvCxnSpPr>
          <p:nvPr/>
        </p:nvCxnSpPr>
        <p:spPr>
          <a:xfrm flipH="1">
            <a:off x="4375292" y="1791488"/>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34AEF7-C205-E47B-C4F9-23F3702AD98D}"/>
              </a:ext>
            </a:extLst>
          </p:cNvPr>
          <p:cNvCxnSpPr>
            <a:cxnSpLocks/>
          </p:cNvCxnSpPr>
          <p:nvPr/>
        </p:nvCxnSpPr>
        <p:spPr>
          <a:xfrm flipH="1">
            <a:off x="7805845" y="1791488"/>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913714D-0E6B-DE74-6584-3AC203119AA1}"/>
              </a:ext>
            </a:extLst>
          </p:cNvPr>
          <p:cNvCxnSpPr>
            <a:cxnSpLocks/>
          </p:cNvCxnSpPr>
          <p:nvPr/>
        </p:nvCxnSpPr>
        <p:spPr>
          <a:xfrm>
            <a:off x="4381500" y="1791488"/>
            <a:ext cx="3424344"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BB0DC44-7F21-3D65-845D-C30627F4F553}"/>
              </a:ext>
            </a:extLst>
          </p:cNvPr>
          <p:cNvSpPr txBox="1"/>
          <p:nvPr/>
        </p:nvSpPr>
        <p:spPr>
          <a:xfrm>
            <a:off x="5453063" y="2738948"/>
            <a:ext cx="1285875" cy="300038"/>
          </a:xfrm>
          <a:prstGeom prst="rect">
            <a:avLst/>
          </a:prstGeom>
          <a:gradFill>
            <a:gsLst>
              <a:gs pos="0">
                <a:srgbClr val="F0F0F0"/>
              </a:gs>
              <a:gs pos="100000">
                <a:schemeClr val="bg1"/>
              </a:gs>
            </a:gsLst>
            <a:lin ang="16200000" scaled="0"/>
          </a:gradFill>
          <a:ln w="6350" cap="rnd">
            <a:solidFill>
              <a:srgbClr val="FF0000"/>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solidFill>
                  <a:srgbClr val="FF0000"/>
                </a:solidFill>
                <a:latin typeface="+mj-lt"/>
              </a:defRPr>
            </a:lvl1pPr>
          </a:lstStyle>
          <a:p>
            <a:pPr defTabSz="857250"/>
            <a:r>
              <a:rPr lang="en-US" sz="938">
                <a:latin typeface="Arial" panose="020B0604020202020204"/>
              </a:rPr>
              <a:t>BUILDING BLOCK*</a:t>
            </a:r>
          </a:p>
        </p:txBody>
      </p:sp>
      <p:sp>
        <p:nvSpPr>
          <p:cNvPr id="17" name="TextBox 16">
            <a:extLst>
              <a:ext uri="{FF2B5EF4-FFF2-40B4-BE49-F238E27FC236}">
                <a16:creationId xmlns:a16="http://schemas.microsoft.com/office/drawing/2014/main" id="{F45CB309-28A5-6B3D-17F6-50F3F94522B2}"/>
              </a:ext>
            </a:extLst>
          </p:cNvPr>
          <p:cNvSpPr txBox="1"/>
          <p:nvPr/>
        </p:nvSpPr>
        <p:spPr>
          <a:xfrm>
            <a:off x="2024063" y="2738948"/>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RALEYS </a:t>
            </a:r>
            <a:br>
              <a:rPr lang="en-US" sz="938">
                <a:solidFill>
                  <a:srgbClr val="616365"/>
                </a:solidFill>
                <a:latin typeface="Arial" panose="020B0604020202020204"/>
              </a:rPr>
            </a:br>
            <a:r>
              <a:rPr lang="en-US" sz="938">
                <a:solidFill>
                  <a:srgbClr val="616365"/>
                </a:solidFill>
                <a:latin typeface="Arial" panose="020B0604020202020204"/>
              </a:rPr>
              <a:t>R+B SAC</a:t>
            </a:r>
          </a:p>
        </p:txBody>
      </p:sp>
      <p:cxnSp>
        <p:nvCxnSpPr>
          <p:cNvPr id="18" name="Straight Connector 17">
            <a:extLst>
              <a:ext uri="{FF2B5EF4-FFF2-40B4-BE49-F238E27FC236}">
                <a16:creationId xmlns:a16="http://schemas.microsoft.com/office/drawing/2014/main" id="{661C602A-30BA-E063-A248-D63E5579C94A}"/>
              </a:ext>
            </a:extLst>
          </p:cNvPr>
          <p:cNvCxnSpPr>
            <a:cxnSpLocks/>
          </p:cNvCxnSpPr>
          <p:nvPr/>
        </p:nvCxnSpPr>
        <p:spPr>
          <a:xfrm>
            <a:off x="4375292" y="2314187"/>
            <a:ext cx="0" cy="21431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BA901DC-7D02-D8EA-92AF-09F127C50D5A}"/>
              </a:ext>
            </a:extLst>
          </p:cNvPr>
          <p:cNvCxnSpPr>
            <a:cxnSpLocks/>
          </p:cNvCxnSpPr>
          <p:nvPr/>
        </p:nvCxnSpPr>
        <p:spPr>
          <a:xfrm flipH="1">
            <a:off x="2656912" y="2523140"/>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8EEA07-1E2F-424A-51EC-7B23368A667F}"/>
              </a:ext>
            </a:extLst>
          </p:cNvPr>
          <p:cNvCxnSpPr>
            <a:cxnSpLocks/>
          </p:cNvCxnSpPr>
          <p:nvPr/>
        </p:nvCxnSpPr>
        <p:spPr>
          <a:xfrm flipH="1">
            <a:off x="6087465" y="2523140"/>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1DDB3F7-7E67-A74D-9BFA-230266ADBFA9}"/>
              </a:ext>
            </a:extLst>
          </p:cNvPr>
          <p:cNvCxnSpPr>
            <a:cxnSpLocks/>
          </p:cNvCxnSpPr>
          <p:nvPr/>
        </p:nvCxnSpPr>
        <p:spPr>
          <a:xfrm>
            <a:off x="2663120" y="2523141"/>
            <a:ext cx="3424344"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BBBA912-8E87-7A2E-6E65-F272F3FEDC3B}"/>
              </a:ext>
            </a:extLst>
          </p:cNvPr>
          <p:cNvGrpSpPr/>
          <p:nvPr/>
        </p:nvGrpSpPr>
        <p:grpSpPr>
          <a:xfrm>
            <a:off x="9739313" y="6000750"/>
            <a:ext cx="2143125" cy="428625"/>
            <a:chOff x="10287000" y="6270073"/>
            <a:chExt cx="2286000" cy="457200"/>
          </a:xfrm>
        </p:grpSpPr>
        <p:sp>
          <p:nvSpPr>
            <p:cNvPr id="23" name="Text Box 38">
              <a:extLst>
                <a:ext uri="{FF2B5EF4-FFF2-40B4-BE49-F238E27FC236}">
                  <a16:creationId xmlns:a16="http://schemas.microsoft.com/office/drawing/2014/main" id="{23B6599D-162E-17D3-8E5D-915101428C5C}"/>
                </a:ext>
              </a:extLst>
            </p:cNvPr>
            <p:cNvSpPr txBox="1">
              <a:spLocks noChangeArrowheads="1"/>
            </p:cNvSpPr>
            <p:nvPr/>
          </p:nvSpPr>
          <p:spPr bwMode="auto">
            <a:xfrm>
              <a:off x="10287000" y="6270073"/>
              <a:ext cx="2286000" cy="457200"/>
            </a:xfrm>
            <a:prstGeom prst="rect">
              <a:avLst/>
            </a:prstGeom>
            <a:solidFill>
              <a:srgbClr val="FFFFFF"/>
            </a:solidFill>
            <a:ln w="22225">
              <a:solidFill>
                <a:schemeClr val="accent1"/>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24" name="TextBox 23">
              <a:extLst>
                <a:ext uri="{FF2B5EF4-FFF2-40B4-BE49-F238E27FC236}">
                  <a16:creationId xmlns:a16="http://schemas.microsoft.com/office/drawing/2014/main" id="{1D9B8DAA-6FE2-AD4A-50B3-DE11B43872E5}"/>
                </a:ext>
              </a:extLst>
            </p:cNvPr>
            <p:cNvSpPr txBox="1"/>
            <p:nvPr/>
          </p:nvSpPr>
          <p:spPr>
            <a:xfrm>
              <a:off x="10934694" y="6338653"/>
              <a:ext cx="1371600" cy="320040"/>
            </a:xfrm>
            <a:prstGeom prst="rect">
              <a:avLst/>
            </a:prstGeom>
            <a:gradFill>
              <a:gsLst>
                <a:gs pos="0">
                  <a:srgbClr val="F0F0F0"/>
                </a:gs>
                <a:gs pos="100000">
                  <a:schemeClr val="bg1"/>
                </a:gs>
              </a:gsLst>
              <a:lin ang="16200000" scaled="0"/>
            </a:gradFill>
            <a:ln w="6350" cap="rnd">
              <a:solidFill>
                <a:srgbClr val="FF0000"/>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solidFill>
                    <a:srgbClr val="FF0000"/>
                  </a:solidFill>
                  <a:latin typeface="+mj-lt"/>
                </a:defRPr>
              </a:lvl1pPr>
            </a:lstStyle>
            <a:p>
              <a:pPr defTabSz="857250"/>
              <a:r>
                <a:rPr lang="en-US" sz="938">
                  <a:latin typeface="Arial" panose="020B0604020202020204"/>
                </a:rPr>
                <a:t>Not Releasable</a:t>
              </a:r>
            </a:p>
          </p:txBody>
        </p:sp>
      </p:grpSp>
      <p:sp>
        <p:nvSpPr>
          <p:cNvPr id="25" name="Text Box 54">
            <a:extLst>
              <a:ext uri="{FF2B5EF4-FFF2-40B4-BE49-F238E27FC236}">
                <a16:creationId xmlns:a16="http://schemas.microsoft.com/office/drawing/2014/main" id="{3DC72F4F-8F3C-6FCB-98AC-8A7F82805CEE}"/>
              </a:ext>
            </a:extLst>
          </p:cNvPr>
          <p:cNvSpPr txBox="1">
            <a:spLocks noChangeArrowheads="1"/>
          </p:cNvSpPr>
          <p:nvPr/>
        </p:nvSpPr>
        <p:spPr bwMode="auto">
          <a:xfrm>
            <a:off x="309563" y="5786438"/>
            <a:ext cx="6858000" cy="602281"/>
          </a:xfrm>
          <a:prstGeom prst="rect">
            <a:avLst/>
          </a:prstGeom>
          <a:solidFill>
            <a:schemeClr val="bg1"/>
          </a:solidFill>
          <a:ln w="22225">
            <a:solidFill>
              <a:schemeClr val="accent1"/>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28625"/>
            <a:r>
              <a:rPr lang="en-US" sz="938" b="1">
                <a:solidFill>
                  <a:srgbClr val="616365"/>
                </a:solidFill>
                <a:latin typeface="Arial" panose="020B0604020202020204"/>
              </a:rPr>
              <a:t>Please Note: </a:t>
            </a:r>
          </a:p>
          <a:p>
            <a:pPr marL="214313" indent="-214313" defTabSz="428625">
              <a:spcBef>
                <a:spcPts val="281"/>
              </a:spcBef>
            </a:pPr>
            <a:r>
              <a:rPr lang="en-US" sz="938">
                <a:solidFill>
                  <a:srgbClr val="616365"/>
                </a:solidFill>
              </a:rPr>
              <a:t>*	Non-releasable Raley's R+B Total building block (Raley's stores outside of their Sacramento marketing area)</a:t>
            </a:r>
          </a:p>
          <a:p>
            <a:pPr marL="214313" indent="-214313" defTabSz="428625">
              <a:spcBef>
                <a:spcPts val="281"/>
              </a:spcBef>
            </a:pPr>
            <a:r>
              <a:rPr lang="en-US" sz="938">
                <a:solidFill>
                  <a:srgbClr val="616365"/>
                </a:solidFill>
              </a:rPr>
              <a:t>**	Non-releasable Raley's Total building block (Nob Hill Foods stores)</a:t>
            </a:r>
          </a:p>
        </p:txBody>
      </p:sp>
    </p:spTree>
    <p:extLst>
      <p:ext uri="{BB962C8B-B14F-4D97-AF65-F5344CB8AC3E}">
        <p14:creationId xmlns:p14="http://schemas.microsoft.com/office/powerpoint/2010/main" val="1428776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dirty="0"/>
              <a:t>Ahold Delhaize (ADUSA)</a:t>
            </a:r>
          </a:p>
        </p:txBody>
      </p:sp>
      <p:sp>
        <p:nvSpPr>
          <p:cNvPr id="6" name="Text Placeholder 5">
            <a:extLst>
              <a:ext uri="{FF2B5EF4-FFF2-40B4-BE49-F238E27FC236}">
                <a16:creationId xmlns:a16="http://schemas.microsoft.com/office/drawing/2014/main" id="{20C1C1A0-8219-4BD8-5D22-5EC9AEF5687F}"/>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7" name="Text Box 54">
            <a:extLst>
              <a:ext uri="{FF2B5EF4-FFF2-40B4-BE49-F238E27FC236}">
                <a16:creationId xmlns:a16="http://schemas.microsoft.com/office/drawing/2014/main" id="{D7841873-DB45-C3C3-2C8E-FC6D34C64B64}"/>
              </a:ext>
            </a:extLst>
          </p:cNvPr>
          <p:cNvSpPr txBox="1">
            <a:spLocks noChangeArrowheads="1"/>
          </p:cNvSpPr>
          <p:nvPr/>
        </p:nvSpPr>
        <p:spPr bwMode="auto">
          <a:xfrm>
            <a:off x="348456" y="5576166"/>
            <a:ext cx="2365376" cy="814005"/>
          </a:xfrm>
          <a:prstGeom prst="rect">
            <a:avLst/>
          </a:prstGeom>
          <a:solidFill>
            <a:schemeClr val="bg1"/>
          </a:solidFill>
          <a:ln w="22225">
            <a:solidFill>
              <a:schemeClr val="accent1"/>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28625"/>
            <a:r>
              <a:rPr lang="en-US" sz="938" b="1">
                <a:solidFill>
                  <a:srgbClr val="616365"/>
                </a:solidFill>
                <a:latin typeface="Arial" panose="020B0604020202020204"/>
              </a:rPr>
              <a:t>Please Note: </a:t>
            </a:r>
          </a:p>
          <a:p>
            <a:pPr marL="85725" indent="85725" defTabSz="428625">
              <a:spcBef>
                <a:spcPts val="0"/>
              </a:spcBef>
              <a:buFont typeface="Arial" pitchFamily="34" charset="0"/>
              <a:buChar char="•"/>
              <a:defRPr/>
            </a:pPr>
            <a:r>
              <a:rPr lang="en-US" sz="938">
                <a:solidFill>
                  <a:srgbClr val="616365"/>
                </a:solidFill>
                <a:latin typeface="Arial" panose="020B0604020202020204"/>
                <a:cs typeface="Times New Roman" pitchFamily="18" charset="0"/>
              </a:rPr>
              <a:t>FL = Food Lion</a:t>
            </a:r>
          </a:p>
          <a:p>
            <a:pPr marL="85725" indent="85725" defTabSz="428625">
              <a:spcBef>
                <a:spcPts val="0"/>
              </a:spcBef>
              <a:buFont typeface="Arial" pitchFamily="34" charset="0"/>
              <a:buChar char="•"/>
              <a:defRPr/>
            </a:pPr>
            <a:r>
              <a:rPr lang="en-US" sz="938">
                <a:solidFill>
                  <a:srgbClr val="616365"/>
                </a:solidFill>
                <a:latin typeface="Arial" panose="020B0604020202020204"/>
                <a:cs typeface="Times New Roman" pitchFamily="18" charset="0"/>
              </a:rPr>
              <a:t>GC = Giant Carlisle / Giant Martin’s</a:t>
            </a:r>
            <a:endParaRPr lang="en-US" sz="938">
              <a:solidFill>
                <a:srgbClr val="616365"/>
              </a:solidFill>
              <a:latin typeface="Arial" panose="020B0604020202020204"/>
            </a:endParaRPr>
          </a:p>
          <a:p>
            <a:pPr marL="85725" indent="85725" defTabSz="428625">
              <a:spcBef>
                <a:spcPts val="0"/>
              </a:spcBef>
              <a:buFont typeface="Arial" pitchFamily="34" charset="0"/>
              <a:buChar char="•"/>
              <a:defRPr/>
            </a:pPr>
            <a:r>
              <a:rPr lang="en-US" sz="938">
                <a:solidFill>
                  <a:srgbClr val="616365"/>
                </a:solidFill>
                <a:latin typeface="Arial" panose="020B0604020202020204"/>
                <a:cs typeface="Times New Roman" pitchFamily="18" charset="0"/>
              </a:rPr>
              <a:t>GL = Giant Landover / Giant Food</a:t>
            </a:r>
          </a:p>
          <a:p>
            <a:pPr marL="85725" indent="85725" defTabSz="428625">
              <a:spcBef>
                <a:spcPts val="0"/>
              </a:spcBef>
              <a:buFont typeface="Arial" pitchFamily="34" charset="0"/>
              <a:buChar char="•"/>
              <a:defRPr/>
            </a:pPr>
            <a:r>
              <a:rPr lang="en-US" sz="938">
                <a:solidFill>
                  <a:srgbClr val="616365"/>
                </a:solidFill>
                <a:latin typeface="Arial" panose="020B0604020202020204"/>
                <a:cs typeface="Times New Roman" pitchFamily="18" charset="0"/>
              </a:rPr>
              <a:t>SNS = Stop &amp; Shop</a:t>
            </a:r>
          </a:p>
        </p:txBody>
      </p:sp>
      <p:sp>
        <p:nvSpPr>
          <p:cNvPr id="10" name="TextBox 9">
            <a:extLst>
              <a:ext uri="{FF2B5EF4-FFF2-40B4-BE49-F238E27FC236}">
                <a16:creationId xmlns:a16="http://schemas.microsoft.com/office/drawing/2014/main" id="{F1C7C7F6-597B-F317-12EC-AE9759ED4309}"/>
              </a:ext>
            </a:extLst>
          </p:cNvPr>
          <p:cNvSpPr txBox="1"/>
          <p:nvPr/>
        </p:nvSpPr>
        <p:spPr>
          <a:xfrm>
            <a:off x="3095625" y="1585912"/>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AHOLD CORP</a:t>
            </a:r>
            <a:endParaRPr lang="pl-PL" sz="938">
              <a:solidFill>
                <a:srgbClr val="616365"/>
              </a:solidFill>
              <a:latin typeface="Arial" panose="020B0604020202020204"/>
            </a:endParaRPr>
          </a:p>
        </p:txBody>
      </p:sp>
      <p:sp>
        <p:nvSpPr>
          <p:cNvPr id="11" name="TextBox 10">
            <a:extLst>
              <a:ext uri="{FF2B5EF4-FFF2-40B4-BE49-F238E27FC236}">
                <a16:creationId xmlns:a16="http://schemas.microsoft.com/office/drawing/2014/main" id="{C4AF71E6-60E8-9F03-B0CE-34FDAF5DF54A}"/>
              </a:ext>
            </a:extLst>
          </p:cNvPr>
          <p:cNvSpPr txBox="1"/>
          <p:nvPr/>
        </p:nvSpPr>
        <p:spPr>
          <a:xfrm>
            <a:off x="7810500" y="1585912"/>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DELHAIZE CORP</a:t>
            </a:r>
            <a:endParaRPr lang="pl-PL" sz="938">
              <a:solidFill>
                <a:srgbClr val="616365"/>
              </a:solidFill>
              <a:latin typeface="Arial" panose="020B0604020202020204"/>
            </a:endParaRPr>
          </a:p>
        </p:txBody>
      </p:sp>
      <p:sp>
        <p:nvSpPr>
          <p:cNvPr id="13" name="TextBox 12">
            <a:extLst>
              <a:ext uri="{FF2B5EF4-FFF2-40B4-BE49-F238E27FC236}">
                <a16:creationId xmlns:a16="http://schemas.microsoft.com/office/drawing/2014/main" id="{6E50A269-B810-CEF3-C157-78DBAC7B2766}"/>
              </a:ext>
            </a:extLst>
          </p:cNvPr>
          <p:cNvSpPr txBox="1"/>
          <p:nvPr/>
        </p:nvSpPr>
        <p:spPr>
          <a:xfrm>
            <a:off x="5453063" y="85725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CORP</a:t>
            </a:r>
            <a:endParaRPr lang="pl-PL" sz="938">
              <a:solidFill>
                <a:srgbClr val="616365"/>
              </a:solidFill>
              <a:latin typeface="Arial" panose="020B0604020202020204"/>
            </a:endParaRPr>
          </a:p>
        </p:txBody>
      </p:sp>
      <p:cxnSp>
        <p:nvCxnSpPr>
          <p:cNvPr id="14" name="Straight Connector 13">
            <a:extLst>
              <a:ext uri="{FF2B5EF4-FFF2-40B4-BE49-F238E27FC236}">
                <a16:creationId xmlns:a16="http://schemas.microsoft.com/office/drawing/2014/main" id="{63CBD1A4-5604-65E9-0868-F0A30D3FE15E}"/>
              </a:ext>
            </a:extLst>
          </p:cNvPr>
          <p:cNvCxnSpPr>
            <a:cxnSpLocks/>
          </p:cNvCxnSpPr>
          <p:nvPr/>
        </p:nvCxnSpPr>
        <p:spPr>
          <a:xfrm>
            <a:off x="6096000" y="1157287"/>
            <a:ext cx="0" cy="21431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F7798C-BC88-F7B9-2F77-704CD5A2257F}"/>
              </a:ext>
            </a:extLst>
          </p:cNvPr>
          <p:cNvCxnSpPr>
            <a:cxnSpLocks/>
          </p:cNvCxnSpPr>
          <p:nvPr/>
        </p:nvCxnSpPr>
        <p:spPr>
          <a:xfrm>
            <a:off x="3734991" y="1371600"/>
            <a:ext cx="0"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C8B396-9A9E-9134-9ED1-D48BC93D7A99}"/>
              </a:ext>
            </a:extLst>
          </p:cNvPr>
          <p:cNvCxnSpPr>
            <a:cxnSpLocks/>
          </p:cNvCxnSpPr>
          <p:nvPr/>
        </p:nvCxnSpPr>
        <p:spPr>
          <a:xfrm>
            <a:off x="8453438" y="1371600"/>
            <a:ext cx="0"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3ED4CB-88A5-60E8-3334-96EB6C063502}"/>
              </a:ext>
            </a:extLst>
          </p:cNvPr>
          <p:cNvCxnSpPr>
            <a:cxnSpLocks/>
          </p:cNvCxnSpPr>
          <p:nvPr/>
        </p:nvCxnSpPr>
        <p:spPr>
          <a:xfrm>
            <a:off x="3738563" y="1371600"/>
            <a:ext cx="4714875"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ED550F1-B667-DE0D-1C35-00D7E7B5A1D4}"/>
              </a:ext>
            </a:extLst>
          </p:cNvPr>
          <p:cNvCxnSpPr>
            <a:cxnSpLocks/>
          </p:cNvCxnSpPr>
          <p:nvPr/>
        </p:nvCxnSpPr>
        <p:spPr>
          <a:xfrm>
            <a:off x="3738563" y="1885950"/>
            <a:ext cx="0" cy="42862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3AF1F2-1E3B-DB05-1713-5BA91FAD3B17}"/>
              </a:ext>
            </a:extLst>
          </p:cNvPr>
          <p:cNvCxnSpPr>
            <a:cxnSpLocks/>
          </p:cNvCxnSpPr>
          <p:nvPr/>
        </p:nvCxnSpPr>
        <p:spPr>
          <a:xfrm>
            <a:off x="5453063" y="2095672"/>
            <a:ext cx="0"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F67E4B-9C1A-5093-DA9A-40987E4FA209}"/>
              </a:ext>
            </a:extLst>
          </p:cNvPr>
          <p:cNvCxnSpPr>
            <a:cxnSpLocks/>
          </p:cNvCxnSpPr>
          <p:nvPr/>
        </p:nvCxnSpPr>
        <p:spPr>
          <a:xfrm>
            <a:off x="2022277" y="2095672"/>
            <a:ext cx="0"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58BA10E-0803-5FDB-817B-3764B6659EBE}"/>
              </a:ext>
            </a:extLst>
          </p:cNvPr>
          <p:cNvCxnSpPr>
            <a:cxnSpLocks/>
          </p:cNvCxnSpPr>
          <p:nvPr/>
        </p:nvCxnSpPr>
        <p:spPr>
          <a:xfrm>
            <a:off x="2022277" y="2100263"/>
            <a:ext cx="3430786"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60F734-132F-614E-898A-E692C2AB1A85}"/>
              </a:ext>
            </a:extLst>
          </p:cNvPr>
          <p:cNvCxnSpPr>
            <a:cxnSpLocks/>
          </p:cNvCxnSpPr>
          <p:nvPr/>
        </p:nvCxnSpPr>
        <p:spPr>
          <a:xfrm>
            <a:off x="8453438" y="1885950"/>
            <a:ext cx="0" cy="213691"/>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1C635CA-948A-9B2F-27CE-1ADF931B8024}"/>
              </a:ext>
            </a:extLst>
          </p:cNvPr>
          <p:cNvCxnSpPr>
            <a:cxnSpLocks/>
          </p:cNvCxnSpPr>
          <p:nvPr/>
        </p:nvCxnSpPr>
        <p:spPr>
          <a:xfrm>
            <a:off x="9310222" y="2095672"/>
            <a:ext cx="0"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EA3899A-1535-0E2B-6D2D-5E0BAF7E8467}"/>
              </a:ext>
            </a:extLst>
          </p:cNvPr>
          <p:cNvCxnSpPr>
            <a:cxnSpLocks/>
          </p:cNvCxnSpPr>
          <p:nvPr/>
        </p:nvCxnSpPr>
        <p:spPr>
          <a:xfrm>
            <a:off x="7596188" y="2095672"/>
            <a:ext cx="0"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EF0835D-DB08-B079-3107-57BCB219C845}"/>
              </a:ext>
            </a:extLst>
          </p:cNvPr>
          <p:cNvCxnSpPr>
            <a:cxnSpLocks/>
          </p:cNvCxnSpPr>
          <p:nvPr/>
        </p:nvCxnSpPr>
        <p:spPr>
          <a:xfrm flipV="1">
            <a:off x="7596188" y="2095673"/>
            <a:ext cx="1714034" cy="459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A84E8E3-B7F2-4C9B-A6E2-3A0827B740C8}"/>
              </a:ext>
            </a:extLst>
          </p:cNvPr>
          <p:cNvSpPr txBox="1"/>
          <p:nvPr/>
        </p:nvSpPr>
        <p:spPr>
          <a:xfrm>
            <a:off x="3095625" y="231457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GL DIV</a:t>
            </a:r>
            <a:endParaRPr lang="pl-PL" sz="938">
              <a:solidFill>
                <a:srgbClr val="616365"/>
              </a:solidFill>
              <a:latin typeface="Arial" panose="020B0604020202020204"/>
            </a:endParaRPr>
          </a:p>
        </p:txBody>
      </p:sp>
      <p:sp>
        <p:nvSpPr>
          <p:cNvPr id="39" name="TextBox 38">
            <a:extLst>
              <a:ext uri="{FF2B5EF4-FFF2-40B4-BE49-F238E27FC236}">
                <a16:creationId xmlns:a16="http://schemas.microsoft.com/office/drawing/2014/main" id="{27DA3F54-B1A3-A664-6C00-FC638B8D7585}"/>
              </a:ext>
            </a:extLst>
          </p:cNvPr>
          <p:cNvSpPr txBox="1"/>
          <p:nvPr/>
        </p:nvSpPr>
        <p:spPr>
          <a:xfrm>
            <a:off x="1381125" y="231457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GC DIV</a:t>
            </a:r>
            <a:endParaRPr lang="pl-PL" sz="938">
              <a:solidFill>
                <a:srgbClr val="616365"/>
              </a:solidFill>
              <a:latin typeface="Arial" panose="020B0604020202020204"/>
            </a:endParaRPr>
          </a:p>
        </p:txBody>
      </p:sp>
      <p:sp>
        <p:nvSpPr>
          <p:cNvPr id="40" name="TextBox 39">
            <a:extLst>
              <a:ext uri="{FF2B5EF4-FFF2-40B4-BE49-F238E27FC236}">
                <a16:creationId xmlns:a16="http://schemas.microsoft.com/office/drawing/2014/main" id="{07D24CA6-69C6-B256-0A44-79A4409B9CF1}"/>
              </a:ext>
            </a:extLst>
          </p:cNvPr>
          <p:cNvSpPr txBox="1"/>
          <p:nvPr/>
        </p:nvSpPr>
        <p:spPr>
          <a:xfrm>
            <a:off x="4810125" y="230998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SNS DIV</a:t>
            </a:r>
            <a:endParaRPr lang="pl-PL" sz="938">
              <a:solidFill>
                <a:srgbClr val="616365"/>
              </a:solidFill>
              <a:latin typeface="Arial" panose="020B0604020202020204"/>
            </a:endParaRPr>
          </a:p>
        </p:txBody>
      </p:sp>
      <p:sp>
        <p:nvSpPr>
          <p:cNvPr id="41" name="TextBox 40">
            <a:extLst>
              <a:ext uri="{FF2B5EF4-FFF2-40B4-BE49-F238E27FC236}">
                <a16:creationId xmlns:a16="http://schemas.microsoft.com/office/drawing/2014/main" id="{51E14823-A8E1-9D3D-1827-F4E960DF569A}"/>
              </a:ext>
            </a:extLst>
          </p:cNvPr>
          <p:cNvSpPr txBox="1"/>
          <p:nvPr/>
        </p:nvSpPr>
        <p:spPr>
          <a:xfrm>
            <a:off x="6953250" y="2312539"/>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FL CORP</a:t>
            </a:r>
            <a:endParaRPr lang="pl-PL" sz="938">
              <a:solidFill>
                <a:srgbClr val="616365"/>
              </a:solidFill>
              <a:latin typeface="Arial" panose="020B0604020202020204"/>
            </a:endParaRPr>
          </a:p>
        </p:txBody>
      </p:sp>
      <p:sp>
        <p:nvSpPr>
          <p:cNvPr id="42" name="TextBox 41">
            <a:extLst>
              <a:ext uri="{FF2B5EF4-FFF2-40B4-BE49-F238E27FC236}">
                <a16:creationId xmlns:a16="http://schemas.microsoft.com/office/drawing/2014/main" id="{952F79D6-231D-FA3F-9900-0879922A4067}"/>
              </a:ext>
            </a:extLst>
          </p:cNvPr>
          <p:cNvSpPr txBox="1"/>
          <p:nvPr/>
        </p:nvSpPr>
        <p:spPr>
          <a:xfrm>
            <a:off x="8667750" y="230998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HNFRD CORP DC1</a:t>
            </a:r>
            <a:endParaRPr lang="pl-PL" sz="938">
              <a:solidFill>
                <a:srgbClr val="616365"/>
              </a:solidFill>
              <a:latin typeface="Arial" panose="020B0604020202020204"/>
            </a:endParaRPr>
          </a:p>
        </p:txBody>
      </p:sp>
      <p:sp>
        <p:nvSpPr>
          <p:cNvPr id="43" name="TextBox 42">
            <a:extLst>
              <a:ext uri="{FF2B5EF4-FFF2-40B4-BE49-F238E27FC236}">
                <a16:creationId xmlns:a16="http://schemas.microsoft.com/office/drawing/2014/main" id="{79EA5BE0-0508-E0D3-200A-BFA364B790CD}"/>
              </a:ext>
            </a:extLst>
          </p:cNvPr>
          <p:cNvSpPr txBox="1"/>
          <p:nvPr/>
        </p:nvSpPr>
        <p:spPr>
          <a:xfrm>
            <a:off x="1595438" y="304323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GC REG 13</a:t>
            </a:r>
            <a:endParaRPr lang="pl-PL" sz="938">
              <a:solidFill>
                <a:srgbClr val="616365"/>
              </a:solidFill>
              <a:latin typeface="Arial" panose="020B0604020202020204"/>
            </a:endParaRPr>
          </a:p>
        </p:txBody>
      </p:sp>
      <p:sp>
        <p:nvSpPr>
          <p:cNvPr id="45" name="TextBox 44">
            <a:extLst>
              <a:ext uri="{FF2B5EF4-FFF2-40B4-BE49-F238E27FC236}">
                <a16:creationId xmlns:a16="http://schemas.microsoft.com/office/drawing/2014/main" id="{E6C01FD9-DD5D-774C-16FE-3BB9BA32D1E4}"/>
              </a:ext>
            </a:extLst>
          </p:cNvPr>
          <p:cNvSpPr txBox="1"/>
          <p:nvPr/>
        </p:nvSpPr>
        <p:spPr>
          <a:xfrm>
            <a:off x="1595438" y="377190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GC REG 14</a:t>
            </a:r>
            <a:endParaRPr lang="pl-PL" sz="938">
              <a:solidFill>
                <a:srgbClr val="616365"/>
              </a:solidFill>
              <a:latin typeface="Arial" panose="020B0604020202020204"/>
            </a:endParaRPr>
          </a:p>
        </p:txBody>
      </p:sp>
      <p:sp>
        <p:nvSpPr>
          <p:cNvPr id="48" name="TextBox 47">
            <a:extLst>
              <a:ext uri="{FF2B5EF4-FFF2-40B4-BE49-F238E27FC236}">
                <a16:creationId xmlns:a16="http://schemas.microsoft.com/office/drawing/2014/main" id="{39E88BBB-C281-8400-6128-13DF0C0FB9B5}"/>
              </a:ext>
            </a:extLst>
          </p:cNvPr>
          <p:cNvSpPr txBox="1"/>
          <p:nvPr/>
        </p:nvSpPr>
        <p:spPr>
          <a:xfrm>
            <a:off x="3309938" y="304323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GL REG 9</a:t>
            </a:r>
            <a:endParaRPr lang="pl-PL" sz="938">
              <a:solidFill>
                <a:srgbClr val="616365"/>
              </a:solidFill>
              <a:latin typeface="Arial" panose="020B0604020202020204"/>
            </a:endParaRPr>
          </a:p>
        </p:txBody>
      </p:sp>
      <p:sp>
        <p:nvSpPr>
          <p:cNvPr id="49" name="TextBox 48">
            <a:extLst>
              <a:ext uri="{FF2B5EF4-FFF2-40B4-BE49-F238E27FC236}">
                <a16:creationId xmlns:a16="http://schemas.microsoft.com/office/drawing/2014/main" id="{D6C5DDEE-01A3-DF13-1EA8-257E62F4E677}"/>
              </a:ext>
            </a:extLst>
          </p:cNvPr>
          <p:cNvSpPr txBox="1"/>
          <p:nvPr/>
        </p:nvSpPr>
        <p:spPr>
          <a:xfrm>
            <a:off x="3309938" y="377190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GL REG 10</a:t>
            </a:r>
            <a:endParaRPr lang="pl-PL" sz="938">
              <a:solidFill>
                <a:srgbClr val="616365"/>
              </a:solidFill>
              <a:latin typeface="Arial" panose="020B0604020202020204"/>
            </a:endParaRPr>
          </a:p>
        </p:txBody>
      </p:sp>
      <p:sp>
        <p:nvSpPr>
          <p:cNvPr id="52" name="TextBox 51">
            <a:extLst>
              <a:ext uri="{FF2B5EF4-FFF2-40B4-BE49-F238E27FC236}">
                <a16:creationId xmlns:a16="http://schemas.microsoft.com/office/drawing/2014/main" id="{0B1BE841-EEAE-37CF-911B-6B81E4EB8298}"/>
              </a:ext>
            </a:extLst>
          </p:cNvPr>
          <p:cNvSpPr txBox="1"/>
          <p:nvPr/>
        </p:nvSpPr>
        <p:spPr>
          <a:xfrm>
            <a:off x="5024438" y="303864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SNS CENTRL REG</a:t>
            </a:r>
            <a:endParaRPr lang="pl-PL" sz="938">
              <a:solidFill>
                <a:srgbClr val="616365"/>
              </a:solidFill>
              <a:latin typeface="Arial" panose="020B0604020202020204"/>
            </a:endParaRPr>
          </a:p>
        </p:txBody>
      </p:sp>
      <p:sp>
        <p:nvSpPr>
          <p:cNvPr id="53" name="TextBox 52">
            <a:extLst>
              <a:ext uri="{FF2B5EF4-FFF2-40B4-BE49-F238E27FC236}">
                <a16:creationId xmlns:a16="http://schemas.microsoft.com/office/drawing/2014/main" id="{6269AB2A-0DD2-7F21-5232-6185D67747A2}"/>
              </a:ext>
            </a:extLst>
          </p:cNvPr>
          <p:cNvSpPr txBox="1"/>
          <p:nvPr/>
        </p:nvSpPr>
        <p:spPr>
          <a:xfrm>
            <a:off x="5024438" y="376731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SNS NORTH REG</a:t>
            </a:r>
            <a:endParaRPr lang="pl-PL" sz="938">
              <a:solidFill>
                <a:srgbClr val="616365"/>
              </a:solidFill>
              <a:latin typeface="Arial" panose="020B0604020202020204"/>
            </a:endParaRPr>
          </a:p>
        </p:txBody>
      </p:sp>
      <p:sp>
        <p:nvSpPr>
          <p:cNvPr id="54" name="TextBox 53">
            <a:extLst>
              <a:ext uri="{FF2B5EF4-FFF2-40B4-BE49-F238E27FC236}">
                <a16:creationId xmlns:a16="http://schemas.microsoft.com/office/drawing/2014/main" id="{1AE2405E-CA8F-4A60-9205-FDA368DFE0B6}"/>
              </a:ext>
            </a:extLst>
          </p:cNvPr>
          <p:cNvSpPr txBox="1"/>
          <p:nvPr/>
        </p:nvSpPr>
        <p:spPr>
          <a:xfrm>
            <a:off x="5024438" y="4495972"/>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SNS SOUTH REG</a:t>
            </a:r>
            <a:endParaRPr lang="pl-PL" sz="938">
              <a:solidFill>
                <a:srgbClr val="616365"/>
              </a:solidFill>
              <a:latin typeface="Arial" panose="020B0604020202020204"/>
            </a:endParaRPr>
          </a:p>
        </p:txBody>
      </p:sp>
      <p:sp>
        <p:nvSpPr>
          <p:cNvPr id="56" name="TextBox 55">
            <a:extLst>
              <a:ext uri="{FF2B5EF4-FFF2-40B4-BE49-F238E27FC236}">
                <a16:creationId xmlns:a16="http://schemas.microsoft.com/office/drawing/2014/main" id="{7189B386-9DB7-0E67-C8D9-FD1CD76664F4}"/>
              </a:ext>
            </a:extLst>
          </p:cNvPr>
          <p:cNvSpPr txBox="1"/>
          <p:nvPr/>
        </p:nvSpPr>
        <p:spPr>
          <a:xfrm>
            <a:off x="7167563" y="303864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FL DC10</a:t>
            </a:r>
            <a:endParaRPr lang="pl-PL" sz="938">
              <a:solidFill>
                <a:srgbClr val="616365"/>
              </a:solidFill>
              <a:latin typeface="Arial" panose="020B0604020202020204"/>
            </a:endParaRPr>
          </a:p>
        </p:txBody>
      </p:sp>
      <p:sp>
        <p:nvSpPr>
          <p:cNvPr id="57" name="TextBox 56">
            <a:extLst>
              <a:ext uri="{FF2B5EF4-FFF2-40B4-BE49-F238E27FC236}">
                <a16:creationId xmlns:a16="http://schemas.microsoft.com/office/drawing/2014/main" id="{E44CBB07-C1E4-6A4F-15B9-6D40FDFBD46C}"/>
              </a:ext>
            </a:extLst>
          </p:cNvPr>
          <p:cNvSpPr txBox="1"/>
          <p:nvPr/>
        </p:nvSpPr>
        <p:spPr>
          <a:xfrm>
            <a:off x="7167563" y="376731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FL DC20 + DC5</a:t>
            </a:r>
            <a:endParaRPr lang="pl-PL" sz="938">
              <a:solidFill>
                <a:srgbClr val="616365"/>
              </a:solidFill>
              <a:latin typeface="Arial" panose="020B0604020202020204"/>
            </a:endParaRPr>
          </a:p>
        </p:txBody>
      </p:sp>
      <p:sp>
        <p:nvSpPr>
          <p:cNvPr id="58" name="TextBox 57">
            <a:extLst>
              <a:ext uri="{FF2B5EF4-FFF2-40B4-BE49-F238E27FC236}">
                <a16:creationId xmlns:a16="http://schemas.microsoft.com/office/drawing/2014/main" id="{69DFB549-6B31-D068-AD62-2969C9E17498}"/>
              </a:ext>
            </a:extLst>
          </p:cNvPr>
          <p:cNvSpPr txBox="1"/>
          <p:nvPr/>
        </p:nvSpPr>
        <p:spPr>
          <a:xfrm>
            <a:off x="7167563" y="4495972"/>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FL DC4</a:t>
            </a:r>
            <a:endParaRPr lang="pl-PL" sz="938">
              <a:solidFill>
                <a:srgbClr val="616365"/>
              </a:solidFill>
              <a:latin typeface="Arial" panose="020B0604020202020204"/>
            </a:endParaRPr>
          </a:p>
        </p:txBody>
      </p:sp>
      <p:sp>
        <p:nvSpPr>
          <p:cNvPr id="59" name="TextBox 58">
            <a:extLst>
              <a:ext uri="{FF2B5EF4-FFF2-40B4-BE49-F238E27FC236}">
                <a16:creationId xmlns:a16="http://schemas.microsoft.com/office/drawing/2014/main" id="{B30B51DD-498B-5C49-9AA2-82C0A8935830}"/>
              </a:ext>
            </a:extLst>
          </p:cNvPr>
          <p:cNvSpPr txBox="1"/>
          <p:nvPr/>
        </p:nvSpPr>
        <p:spPr>
          <a:xfrm>
            <a:off x="7167563" y="522463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FL DC7</a:t>
            </a:r>
            <a:endParaRPr lang="pl-PL" sz="938">
              <a:solidFill>
                <a:srgbClr val="616365"/>
              </a:solidFill>
              <a:latin typeface="Arial" panose="020B0604020202020204"/>
            </a:endParaRPr>
          </a:p>
        </p:txBody>
      </p:sp>
      <p:sp>
        <p:nvSpPr>
          <p:cNvPr id="60" name="TextBox 59">
            <a:extLst>
              <a:ext uri="{FF2B5EF4-FFF2-40B4-BE49-F238E27FC236}">
                <a16:creationId xmlns:a16="http://schemas.microsoft.com/office/drawing/2014/main" id="{19E1CD16-D5DF-0F3E-D570-FD0F28BF35DF}"/>
              </a:ext>
            </a:extLst>
          </p:cNvPr>
          <p:cNvSpPr txBox="1"/>
          <p:nvPr/>
        </p:nvSpPr>
        <p:spPr>
          <a:xfrm>
            <a:off x="8882063" y="304192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HANNAFORD MA</a:t>
            </a:r>
            <a:endParaRPr lang="pl-PL" sz="938">
              <a:solidFill>
                <a:srgbClr val="616365"/>
              </a:solidFill>
              <a:latin typeface="Arial" panose="020B0604020202020204"/>
            </a:endParaRPr>
          </a:p>
        </p:txBody>
      </p:sp>
      <p:sp>
        <p:nvSpPr>
          <p:cNvPr id="61" name="TextBox 60">
            <a:extLst>
              <a:ext uri="{FF2B5EF4-FFF2-40B4-BE49-F238E27FC236}">
                <a16:creationId xmlns:a16="http://schemas.microsoft.com/office/drawing/2014/main" id="{7F34026C-C014-088E-C3B6-0DD193F18211}"/>
              </a:ext>
            </a:extLst>
          </p:cNvPr>
          <p:cNvSpPr txBox="1"/>
          <p:nvPr/>
        </p:nvSpPr>
        <p:spPr>
          <a:xfrm>
            <a:off x="8882063" y="3770583"/>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HANNAFORD MENH</a:t>
            </a:r>
            <a:endParaRPr lang="pl-PL" sz="938">
              <a:solidFill>
                <a:srgbClr val="616365"/>
              </a:solidFill>
              <a:latin typeface="Arial" panose="020B0604020202020204"/>
            </a:endParaRPr>
          </a:p>
        </p:txBody>
      </p:sp>
      <p:sp>
        <p:nvSpPr>
          <p:cNvPr id="62" name="TextBox 61">
            <a:extLst>
              <a:ext uri="{FF2B5EF4-FFF2-40B4-BE49-F238E27FC236}">
                <a16:creationId xmlns:a16="http://schemas.microsoft.com/office/drawing/2014/main" id="{F5969415-32F4-2024-54CB-2DDB1DB21C55}"/>
              </a:ext>
            </a:extLst>
          </p:cNvPr>
          <p:cNvSpPr txBox="1"/>
          <p:nvPr/>
        </p:nvSpPr>
        <p:spPr>
          <a:xfrm>
            <a:off x="8882063" y="449924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AD </a:t>
            </a:r>
            <a:br>
              <a:rPr lang="en-US" sz="938">
                <a:solidFill>
                  <a:srgbClr val="616365"/>
                </a:solidFill>
                <a:latin typeface="Arial" panose="020B0604020202020204"/>
              </a:rPr>
            </a:br>
            <a:r>
              <a:rPr lang="en-US" sz="938">
                <a:solidFill>
                  <a:srgbClr val="616365"/>
                </a:solidFill>
                <a:latin typeface="Arial" panose="020B0604020202020204"/>
              </a:rPr>
              <a:t>HANNAFORD NYVT</a:t>
            </a:r>
            <a:endParaRPr lang="pl-PL" sz="938">
              <a:solidFill>
                <a:srgbClr val="616365"/>
              </a:solidFill>
              <a:latin typeface="Arial" panose="020B0604020202020204"/>
            </a:endParaRPr>
          </a:p>
        </p:txBody>
      </p:sp>
      <p:cxnSp>
        <p:nvCxnSpPr>
          <p:cNvPr id="68" name="Straight Connector 67">
            <a:extLst>
              <a:ext uri="{FF2B5EF4-FFF2-40B4-BE49-F238E27FC236}">
                <a16:creationId xmlns:a16="http://schemas.microsoft.com/office/drawing/2014/main" id="{BCD40DFA-EDC8-7378-F83F-FF261028BB28}"/>
              </a:ext>
            </a:extLst>
          </p:cNvPr>
          <p:cNvCxnSpPr>
            <a:cxnSpLocks/>
          </p:cNvCxnSpPr>
          <p:nvPr/>
        </p:nvCxnSpPr>
        <p:spPr>
          <a:xfrm>
            <a:off x="7038975" y="2614612"/>
            <a:ext cx="0" cy="276891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8B2B84-E406-86D4-D2D6-9F5023D133CB}"/>
              </a:ext>
            </a:extLst>
          </p:cNvPr>
          <p:cNvCxnSpPr>
            <a:cxnSpLocks/>
          </p:cNvCxnSpPr>
          <p:nvPr/>
        </p:nvCxnSpPr>
        <p:spPr>
          <a:xfrm>
            <a:off x="7038975" y="3197543"/>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1D33F64-1157-A2AB-8AA6-774FE8364DF8}"/>
              </a:ext>
            </a:extLst>
          </p:cNvPr>
          <p:cNvCxnSpPr>
            <a:cxnSpLocks/>
          </p:cNvCxnSpPr>
          <p:nvPr/>
        </p:nvCxnSpPr>
        <p:spPr>
          <a:xfrm>
            <a:off x="7038975" y="3929448"/>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AE5BBDC-261C-2BB5-20FB-16216BC8DB0B}"/>
              </a:ext>
            </a:extLst>
          </p:cNvPr>
          <p:cNvCxnSpPr>
            <a:cxnSpLocks/>
          </p:cNvCxnSpPr>
          <p:nvPr/>
        </p:nvCxnSpPr>
        <p:spPr>
          <a:xfrm>
            <a:off x="7038975" y="4654868"/>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44D7325-AE43-4198-C163-49DCE27B3BC2}"/>
              </a:ext>
            </a:extLst>
          </p:cNvPr>
          <p:cNvCxnSpPr>
            <a:cxnSpLocks/>
          </p:cNvCxnSpPr>
          <p:nvPr/>
        </p:nvCxnSpPr>
        <p:spPr>
          <a:xfrm>
            <a:off x="7038975" y="5383530"/>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E10315F-9F85-4D17-A760-F0066280F26D}"/>
              </a:ext>
            </a:extLst>
          </p:cNvPr>
          <p:cNvCxnSpPr>
            <a:cxnSpLocks/>
          </p:cNvCxnSpPr>
          <p:nvPr/>
        </p:nvCxnSpPr>
        <p:spPr>
          <a:xfrm>
            <a:off x="8753475" y="2614613"/>
            <a:ext cx="0" cy="204025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8BEBE3E-9797-3F9D-070A-AAF8D7491A6B}"/>
              </a:ext>
            </a:extLst>
          </p:cNvPr>
          <p:cNvCxnSpPr>
            <a:cxnSpLocks/>
          </p:cNvCxnSpPr>
          <p:nvPr/>
        </p:nvCxnSpPr>
        <p:spPr>
          <a:xfrm>
            <a:off x="8753475" y="3197543"/>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C97A98C-0E14-B44A-9292-372FC923B670}"/>
              </a:ext>
            </a:extLst>
          </p:cNvPr>
          <p:cNvCxnSpPr>
            <a:cxnSpLocks/>
          </p:cNvCxnSpPr>
          <p:nvPr/>
        </p:nvCxnSpPr>
        <p:spPr>
          <a:xfrm>
            <a:off x="8753475" y="3929448"/>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52876F0-7AAC-6533-E098-AFDE8A1CE5B2}"/>
              </a:ext>
            </a:extLst>
          </p:cNvPr>
          <p:cNvCxnSpPr>
            <a:cxnSpLocks/>
          </p:cNvCxnSpPr>
          <p:nvPr/>
        </p:nvCxnSpPr>
        <p:spPr>
          <a:xfrm>
            <a:off x="8753475" y="4654868"/>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8819D2E-30C4-A62F-F04C-AB458BBBC3EF}"/>
              </a:ext>
            </a:extLst>
          </p:cNvPr>
          <p:cNvCxnSpPr>
            <a:cxnSpLocks/>
          </p:cNvCxnSpPr>
          <p:nvPr/>
        </p:nvCxnSpPr>
        <p:spPr>
          <a:xfrm>
            <a:off x="4894098" y="2614613"/>
            <a:ext cx="0" cy="204025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11EF3AC-15FD-C80F-A412-F0A1A254F9D1}"/>
              </a:ext>
            </a:extLst>
          </p:cNvPr>
          <p:cNvCxnSpPr>
            <a:cxnSpLocks/>
          </p:cNvCxnSpPr>
          <p:nvPr/>
        </p:nvCxnSpPr>
        <p:spPr>
          <a:xfrm>
            <a:off x="4894098" y="3197543"/>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021135D-F90B-432E-B832-9439039DD5AC}"/>
              </a:ext>
            </a:extLst>
          </p:cNvPr>
          <p:cNvCxnSpPr>
            <a:cxnSpLocks/>
          </p:cNvCxnSpPr>
          <p:nvPr/>
        </p:nvCxnSpPr>
        <p:spPr>
          <a:xfrm>
            <a:off x="4894098" y="3929448"/>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7AA66D1-E250-72A6-BFE8-BEDFB5777C3B}"/>
              </a:ext>
            </a:extLst>
          </p:cNvPr>
          <p:cNvCxnSpPr>
            <a:cxnSpLocks/>
          </p:cNvCxnSpPr>
          <p:nvPr/>
        </p:nvCxnSpPr>
        <p:spPr>
          <a:xfrm>
            <a:off x="4894098" y="4654868"/>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969A35A-96CB-56E2-C943-D60A072698FF}"/>
              </a:ext>
            </a:extLst>
          </p:cNvPr>
          <p:cNvCxnSpPr>
            <a:cxnSpLocks/>
          </p:cNvCxnSpPr>
          <p:nvPr/>
        </p:nvCxnSpPr>
        <p:spPr>
          <a:xfrm>
            <a:off x="3181770" y="2614613"/>
            <a:ext cx="0" cy="131024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51E1B9E-1317-1D7D-C3C0-DE2A9F4ED2B0}"/>
              </a:ext>
            </a:extLst>
          </p:cNvPr>
          <p:cNvCxnSpPr>
            <a:cxnSpLocks/>
          </p:cNvCxnSpPr>
          <p:nvPr/>
        </p:nvCxnSpPr>
        <p:spPr>
          <a:xfrm>
            <a:off x="3181770" y="3197543"/>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AEDA737-647E-C492-717D-1F4C7F00A0BA}"/>
              </a:ext>
            </a:extLst>
          </p:cNvPr>
          <p:cNvCxnSpPr>
            <a:cxnSpLocks/>
          </p:cNvCxnSpPr>
          <p:nvPr/>
        </p:nvCxnSpPr>
        <p:spPr>
          <a:xfrm>
            <a:off x="3181770" y="3929448"/>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DAA79AF-3D37-6E9D-1562-0466201A7345}"/>
              </a:ext>
            </a:extLst>
          </p:cNvPr>
          <p:cNvCxnSpPr>
            <a:cxnSpLocks/>
          </p:cNvCxnSpPr>
          <p:nvPr/>
        </p:nvCxnSpPr>
        <p:spPr>
          <a:xfrm>
            <a:off x="1466850" y="2610023"/>
            <a:ext cx="0" cy="131483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C551347-24C7-D826-1308-C21BEB554074}"/>
              </a:ext>
            </a:extLst>
          </p:cNvPr>
          <p:cNvCxnSpPr>
            <a:cxnSpLocks/>
          </p:cNvCxnSpPr>
          <p:nvPr/>
        </p:nvCxnSpPr>
        <p:spPr>
          <a:xfrm>
            <a:off x="1466850" y="3192953"/>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4FEFB0A-C51E-21FD-0FF4-B88D5AEDA5A9}"/>
              </a:ext>
            </a:extLst>
          </p:cNvPr>
          <p:cNvCxnSpPr>
            <a:cxnSpLocks/>
          </p:cNvCxnSpPr>
          <p:nvPr/>
        </p:nvCxnSpPr>
        <p:spPr>
          <a:xfrm>
            <a:off x="1466850" y="3924858"/>
            <a:ext cx="12858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D328D60-A277-3823-714E-7A9C8EF5EB1C}"/>
              </a:ext>
            </a:extLst>
          </p:cNvPr>
          <p:cNvSpPr txBox="1"/>
          <p:nvPr/>
        </p:nvSpPr>
        <p:spPr>
          <a:xfrm>
            <a:off x="7165543" y="5925063"/>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dirty="0">
                <a:solidFill>
                  <a:srgbClr val="616365"/>
                </a:solidFill>
                <a:latin typeface="Arial" panose="020B0604020202020204"/>
              </a:rPr>
              <a:t>AD</a:t>
            </a:r>
          </a:p>
          <a:p>
            <a:pPr algn="ctr" defTabSz="857250"/>
            <a:r>
              <a:rPr lang="en-US" sz="938" dirty="0">
                <a:solidFill>
                  <a:srgbClr val="616365"/>
                </a:solidFill>
                <a:latin typeface="Arial" panose="020B0604020202020204"/>
              </a:rPr>
              <a:t>FL DC30</a:t>
            </a:r>
            <a:endParaRPr lang="pl-PL" sz="938" dirty="0">
              <a:solidFill>
                <a:srgbClr val="616365"/>
              </a:solidFill>
              <a:latin typeface="Arial" panose="020B0604020202020204"/>
            </a:endParaRPr>
          </a:p>
        </p:txBody>
      </p:sp>
      <p:cxnSp>
        <p:nvCxnSpPr>
          <p:cNvPr id="9" name="Connector: Elbow 8">
            <a:extLst>
              <a:ext uri="{FF2B5EF4-FFF2-40B4-BE49-F238E27FC236}">
                <a16:creationId xmlns:a16="http://schemas.microsoft.com/office/drawing/2014/main" id="{681C6283-281B-86F9-D4E2-41AF5537E432}"/>
              </a:ext>
            </a:extLst>
          </p:cNvPr>
          <p:cNvCxnSpPr>
            <a:endCxn id="3" idx="1"/>
          </p:cNvCxnSpPr>
          <p:nvPr/>
        </p:nvCxnSpPr>
        <p:spPr>
          <a:xfrm rot="16200000" flipH="1">
            <a:off x="6726923" y="5636460"/>
            <a:ext cx="750674" cy="1265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85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The Save Mart Companies</a:t>
            </a:r>
          </a:p>
        </p:txBody>
      </p:sp>
      <p:sp>
        <p:nvSpPr>
          <p:cNvPr id="45" name="Text Placeholder 44">
            <a:extLst>
              <a:ext uri="{FF2B5EF4-FFF2-40B4-BE49-F238E27FC236}">
                <a16:creationId xmlns:a16="http://schemas.microsoft.com/office/drawing/2014/main" id="{ACDDD918-5EF7-24E7-DE29-DE5FA8FD02E1}"/>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6" name="TextBox 5">
            <a:extLst>
              <a:ext uri="{FF2B5EF4-FFF2-40B4-BE49-F238E27FC236}">
                <a16:creationId xmlns:a16="http://schemas.microsoft.com/office/drawing/2014/main" id="{2AB7F282-71D4-B096-DED7-EFED3AE86EA3}"/>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7" name="Text Box 54">
            <a:extLst>
              <a:ext uri="{FF2B5EF4-FFF2-40B4-BE49-F238E27FC236}">
                <a16:creationId xmlns:a16="http://schemas.microsoft.com/office/drawing/2014/main" id="{64AD8884-B1AE-13FD-099C-2E7CBD8D100D}"/>
              </a:ext>
            </a:extLst>
          </p:cNvPr>
          <p:cNvSpPr txBox="1">
            <a:spLocks noChangeArrowheads="1"/>
          </p:cNvSpPr>
          <p:nvPr/>
        </p:nvSpPr>
        <p:spPr bwMode="auto">
          <a:xfrm>
            <a:off x="309563" y="5999818"/>
            <a:ext cx="5143500" cy="419474"/>
          </a:xfrm>
          <a:prstGeom prst="rect">
            <a:avLst/>
          </a:prstGeom>
          <a:solidFill>
            <a:schemeClr val="bg1"/>
          </a:solidFill>
          <a:ln w="22225">
            <a:solidFill>
              <a:schemeClr val="accent1"/>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28625"/>
            <a:r>
              <a:rPr lang="en-US" sz="938" b="1">
                <a:solidFill>
                  <a:srgbClr val="616365"/>
                </a:solidFill>
                <a:latin typeface="Arial" panose="020B0604020202020204"/>
              </a:rPr>
              <a:t>Please Note: </a:t>
            </a:r>
          </a:p>
          <a:p>
            <a:pPr defTabSz="428625">
              <a:spcBef>
                <a:spcPts val="281"/>
              </a:spcBef>
            </a:pPr>
            <a:r>
              <a:rPr lang="en-US" sz="938">
                <a:solidFill>
                  <a:srgbClr val="616365"/>
                </a:solidFill>
              </a:rPr>
              <a:t>The Save Mart Food Maxx RMAs are available for custom databases with pre-approval.</a:t>
            </a:r>
          </a:p>
        </p:txBody>
      </p:sp>
      <p:sp>
        <p:nvSpPr>
          <p:cNvPr id="11" name="TextBox 10">
            <a:extLst>
              <a:ext uri="{FF2B5EF4-FFF2-40B4-BE49-F238E27FC236}">
                <a16:creationId xmlns:a16="http://schemas.microsoft.com/office/drawing/2014/main" id="{240E23EE-545A-92B8-B315-22D6D47D5B89}"/>
              </a:ext>
            </a:extLst>
          </p:cNvPr>
          <p:cNvSpPr txBox="1"/>
          <p:nvPr/>
        </p:nvSpPr>
        <p:spPr>
          <a:xfrm>
            <a:off x="3738563" y="235743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SM-</a:t>
            </a:r>
            <a:br>
              <a:rPr lang="en-US" sz="938">
                <a:solidFill>
                  <a:srgbClr val="616365"/>
                </a:solidFill>
                <a:latin typeface="Arial" panose="020B0604020202020204"/>
              </a:rPr>
            </a:br>
            <a:r>
              <a:rPr lang="en-US" sz="938">
                <a:solidFill>
                  <a:srgbClr val="616365"/>
                </a:solidFill>
                <a:latin typeface="Arial" panose="020B0604020202020204"/>
              </a:rPr>
              <a:t>CORP W/O FMAXX</a:t>
            </a:r>
            <a:endParaRPr lang="pl-PL" sz="938">
              <a:solidFill>
                <a:srgbClr val="616365"/>
              </a:solidFill>
              <a:latin typeface="Arial" panose="020B0604020202020204"/>
            </a:endParaRPr>
          </a:p>
        </p:txBody>
      </p:sp>
      <p:sp>
        <p:nvSpPr>
          <p:cNvPr id="13" name="TextBox 12">
            <a:extLst>
              <a:ext uri="{FF2B5EF4-FFF2-40B4-BE49-F238E27FC236}">
                <a16:creationId xmlns:a16="http://schemas.microsoft.com/office/drawing/2014/main" id="{26C0D822-CBF4-EC31-7447-53E86535A203}"/>
              </a:ext>
            </a:extLst>
          </p:cNvPr>
          <p:cNvSpPr txBox="1"/>
          <p:nvPr/>
        </p:nvSpPr>
        <p:spPr>
          <a:xfrm>
            <a:off x="7596188" y="235743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SM-</a:t>
            </a:r>
            <a:br>
              <a:rPr lang="en-US" sz="938">
                <a:solidFill>
                  <a:srgbClr val="616365"/>
                </a:solidFill>
                <a:latin typeface="Arial" panose="020B0604020202020204"/>
              </a:rPr>
            </a:br>
            <a:r>
              <a:rPr lang="en-US" sz="938">
                <a:solidFill>
                  <a:srgbClr val="616365"/>
                </a:solidFill>
                <a:latin typeface="Arial" panose="020B0604020202020204"/>
              </a:rPr>
              <a:t>FOOD MAXX TTL</a:t>
            </a:r>
            <a:endParaRPr lang="pl-PL" sz="938">
              <a:solidFill>
                <a:srgbClr val="616365"/>
              </a:solidFill>
              <a:latin typeface="Arial" panose="020B0604020202020204"/>
            </a:endParaRPr>
          </a:p>
        </p:txBody>
      </p:sp>
      <p:cxnSp>
        <p:nvCxnSpPr>
          <p:cNvPr id="14" name="Straight Connector 13">
            <a:extLst>
              <a:ext uri="{FF2B5EF4-FFF2-40B4-BE49-F238E27FC236}">
                <a16:creationId xmlns:a16="http://schemas.microsoft.com/office/drawing/2014/main" id="{06B85C67-AE33-3854-C5DA-95A83532A24A}"/>
              </a:ext>
            </a:extLst>
          </p:cNvPr>
          <p:cNvCxnSpPr>
            <a:cxnSpLocks/>
          </p:cNvCxnSpPr>
          <p:nvPr/>
        </p:nvCxnSpPr>
        <p:spPr>
          <a:xfrm>
            <a:off x="4381500" y="2657475"/>
            <a:ext cx="0" cy="213691"/>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831A286-C6D1-D6CF-BADB-9552D0FEB3BA}"/>
              </a:ext>
            </a:extLst>
          </p:cNvPr>
          <p:cNvSpPr txBox="1"/>
          <p:nvPr/>
        </p:nvSpPr>
        <p:spPr>
          <a:xfrm>
            <a:off x="5667374" y="1585912"/>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SM-</a:t>
            </a:r>
            <a:br>
              <a:rPr lang="en-US" sz="938">
                <a:solidFill>
                  <a:srgbClr val="616365"/>
                </a:solidFill>
                <a:latin typeface="Arial" panose="020B0604020202020204"/>
              </a:rPr>
            </a:br>
            <a:r>
              <a:rPr lang="en-US" sz="938">
                <a:solidFill>
                  <a:srgbClr val="616365"/>
                </a:solidFill>
                <a:latin typeface="Arial" panose="020B0604020202020204"/>
              </a:rPr>
              <a:t>CORPORATE</a:t>
            </a:r>
            <a:endParaRPr lang="pl-PL" sz="938">
              <a:solidFill>
                <a:srgbClr val="616365"/>
              </a:solidFill>
              <a:latin typeface="Arial" panose="020B0604020202020204"/>
            </a:endParaRPr>
          </a:p>
        </p:txBody>
      </p:sp>
      <p:cxnSp>
        <p:nvCxnSpPr>
          <p:cNvPr id="16" name="Straight Connector 15">
            <a:extLst>
              <a:ext uri="{FF2B5EF4-FFF2-40B4-BE49-F238E27FC236}">
                <a16:creationId xmlns:a16="http://schemas.microsoft.com/office/drawing/2014/main" id="{BAED3F47-5882-D69C-3477-C46568ACAD6D}"/>
              </a:ext>
            </a:extLst>
          </p:cNvPr>
          <p:cNvCxnSpPr>
            <a:cxnSpLocks/>
          </p:cNvCxnSpPr>
          <p:nvPr/>
        </p:nvCxnSpPr>
        <p:spPr>
          <a:xfrm>
            <a:off x="6313417" y="1882070"/>
            <a:ext cx="0" cy="258299"/>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A4A63B-9F4B-49E0-9CFB-00DEA106E3EE}"/>
              </a:ext>
            </a:extLst>
          </p:cNvPr>
          <p:cNvCxnSpPr>
            <a:cxnSpLocks/>
          </p:cNvCxnSpPr>
          <p:nvPr/>
        </p:nvCxnSpPr>
        <p:spPr>
          <a:xfrm>
            <a:off x="4381500" y="2140369"/>
            <a:ext cx="0"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EC4843F-0837-6777-E1B5-E560C77671EE}"/>
              </a:ext>
            </a:extLst>
          </p:cNvPr>
          <p:cNvCxnSpPr>
            <a:cxnSpLocks/>
          </p:cNvCxnSpPr>
          <p:nvPr/>
        </p:nvCxnSpPr>
        <p:spPr>
          <a:xfrm>
            <a:off x="8227088" y="2140369"/>
            <a:ext cx="0"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C48DD9-B499-E50F-60E5-F532B875623D}"/>
              </a:ext>
            </a:extLst>
          </p:cNvPr>
          <p:cNvCxnSpPr>
            <a:cxnSpLocks/>
          </p:cNvCxnSpPr>
          <p:nvPr/>
        </p:nvCxnSpPr>
        <p:spPr>
          <a:xfrm>
            <a:off x="4381501" y="2131389"/>
            <a:ext cx="3857622"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BF5444A-5585-EA3C-ACB0-897884384CB6}"/>
              </a:ext>
            </a:extLst>
          </p:cNvPr>
          <p:cNvSpPr txBox="1"/>
          <p:nvPr/>
        </p:nvSpPr>
        <p:spPr>
          <a:xfrm>
            <a:off x="3009900" y="321468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SM-</a:t>
            </a:r>
            <a:br>
              <a:rPr lang="en-US" sz="938">
                <a:solidFill>
                  <a:srgbClr val="616365"/>
                </a:solidFill>
                <a:latin typeface="Arial" panose="020B0604020202020204"/>
              </a:rPr>
            </a:br>
            <a:r>
              <a:rPr lang="en-US" sz="938">
                <a:solidFill>
                  <a:srgbClr val="616365"/>
                </a:solidFill>
                <a:latin typeface="Arial" panose="020B0604020202020204"/>
              </a:rPr>
              <a:t>SAVE MART TTL</a:t>
            </a:r>
          </a:p>
        </p:txBody>
      </p:sp>
      <p:sp>
        <p:nvSpPr>
          <p:cNvPr id="21" name="TextBox 20">
            <a:extLst>
              <a:ext uri="{FF2B5EF4-FFF2-40B4-BE49-F238E27FC236}">
                <a16:creationId xmlns:a16="http://schemas.microsoft.com/office/drawing/2014/main" id="{6FF054AC-CB17-6F4A-B76D-8771F72B0A7B}"/>
              </a:ext>
            </a:extLst>
          </p:cNvPr>
          <p:cNvSpPr txBox="1"/>
          <p:nvPr/>
        </p:nvSpPr>
        <p:spPr>
          <a:xfrm>
            <a:off x="4467225" y="321468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SM-</a:t>
            </a:r>
            <a:br>
              <a:rPr lang="en-US" sz="938">
                <a:solidFill>
                  <a:srgbClr val="616365"/>
                </a:solidFill>
                <a:latin typeface="Arial" panose="020B0604020202020204"/>
              </a:rPr>
            </a:br>
            <a:r>
              <a:rPr lang="en-US" sz="938">
                <a:solidFill>
                  <a:srgbClr val="616365"/>
                </a:solidFill>
                <a:latin typeface="Arial" panose="020B0604020202020204"/>
              </a:rPr>
              <a:t>LUCKY TTL</a:t>
            </a:r>
          </a:p>
        </p:txBody>
      </p:sp>
      <p:cxnSp>
        <p:nvCxnSpPr>
          <p:cNvPr id="22" name="Straight Connector 21">
            <a:extLst>
              <a:ext uri="{FF2B5EF4-FFF2-40B4-BE49-F238E27FC236}">
                <a16:creationId xmlns:a16="http://schemas.microsoft.com/office/drawing/2014/main" id="{EB975758-02D6-7227-294E-5AE14D07377A}"/>
              </a:ext>
            </a:extLst>
          </p:cNvPr>
          <p:cNvCxnSpPr>
            <a:cxnSpLocks/>
          </p:cNvCxnSpPr>
          <p:nvPr/>
        </p:nvCxnSpPr>
        <p:spPr>
          <a:xfrm>
            <a:off x="5113268" y="2871788"/>
            <a:ext cx="0" cy="34290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CCFC18E-74B4-3B58-9D54-22F2F1D109D5}"/>
              </a:ext>
            </a:extLst>
          </p:cNvPr>
          <p:cNvCxnSpPr>
            <a:cxnSpLocks/>
          </p:cNvCxnSpPr>
          <p:nvPr/>
        </p:nvCxnSpPr>
        <p:spPr>
          <a:xfrm>
            <a:off x="3652838" y="2871166"/>
            <a:ext cx="0" cy="34290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9E135-DBD6-9252-C2D8-62142479F6A6}"/>
              </a:ext>
            </a:extLst>
          </p:cNvPr>
          <p:cNvCxnSpPr>
            <a:cxnSpLocks/>
          </p:cNvCxnSpPr>
          <p:nvPr/>
        </p:nvCxnSpPr>
        <p:spPr>
          <a:xfrm>
            <a:off x="3652838" y="2871166"/>
            <a:ext cx="1457325"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DCD11BC-3574-DC53-03C6-A2DBD4E0B5CA}"/>
              </a:ext>
            </a:extLst>
          </p:cNvPr>
          <p:cNvSpPr txBox="1"/>
          <p:nvPr/>
        </p:nvSpPr>
        <p:spPr>
          <a:xfrm>
            <a:off x="3009900" y="4075907"/>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SM-</a:t>
            </a:r>
            <a:br>
              <a:rPr lang="en-US" sz="938">
                <a:solidFill>
                  <a:srgbClr val="616365"/>
                </a:solidFill>
                <a:latin typeface="Arial" panose="020B0604020202020204"/>
              </a:rPr>
            </a:br>
            <a:r>
              <a:rPr lang="en-US" sz="938">
                <a:solidFill>
                  <a:srgbClr val="616365"/>
                </a:solidFill>
                <a:latin typeface="Arial" panose="020B0604020202020204"/>
              </a:rPr>
              <a:t>SAVE MART NV</a:t>
            </a:r>
          </a:p>
        </p:txBody>
      </p:sp>
      <p:sp>
        <p:nvSpPr>
          <p:cNvPr id="26" name="TextBox 25">
            <a:extLst>
              <a:ext uri="{FF2B5EF4-FFF2-40B4-BE49-F238E27FC236}">
                <a16:creationId xmlns:a16="http://schemas.microsoft.com/office/drawing/2014/main" id="{017C44E4-25D8-8C57-4090-D866A316611E}"/>
              </a:ext>
            </a:extLst>
          </p:cNvPr>
          <p:cNvSpPr txBox="1"/>
          <p:nvPr/>
        </p:nvSpPr>
        <p:spPr>
          <a:xfrm>
            <a:off x="4467225" y="407590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SM-</a:t>
            </a:r>
            <a:br>
              <a:rPr lang="en-US" sz="938">
                <a:solidFill>
                  <a:srgbClr val="616365"/>
                </a:solidFill>
                <a:latin typeface="Arial" panose="020B0604020202020204"/>
              </a:rPr>
            </a:br>
            <a:r>
              <a:rPr lang="en-US" sz="938">
                <a:solidFill>
                  <a:srgbClr val="616365"/>
                </a:solidFill>
                <a:latin typeface="Arial" panose="020B0604020202020204"/>
              </a:rPr>
              <a:t>SAVE MART S</a:t>
            </a:r>
          </a:p>
        </p:txBody>
      </p:sp>
      <p:sp>
        <p:nvSpPr>
          <p:cNvPr id="27" name="TextBox 26">
            <a:extLst>
              <a:ext uri="{FF2B5EF4-FFF2-40B4-BE49-F238E27FC236}">
                <a16:creationId xmlns:a16="http://schemas.microsoft.com/office/drawing/2014/main" id="{28C95F3E-7D81-7922-ED03-7F11C6B970F8}"/>
              </a:ext>
            </a:extLst>
          </p:cNvPr>
          <p:cNvSpPr txBox="1"/>
          <p:nvPr/>
        </p:nvSpPr>
        <p:spPr>
          <a:xfrm>
            <a:off x="1552575" y="407590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SM-</a:t>
            </a:r>
            <a:br>
              <a:rPr lang="en-US" sz="938">
                <a:solidFill>
                  <a:srgbClr val="616365"/>
                </a:solidFill>
                <a:latin typeface="Arial" panose="020B0604020202020204"/>
              </a:rPr>
            </a:br>
            <a:r>
              <a:rPr lang="en-US" sz="938">
                <a:solidFill>
                  <a:srgbClr val="616365"/>
                </a:solidFill>
                <a:latin typeface="Arial" panose="020B0604020202020204"/>
              </a:rPr>
              <a:t>SAVE MART N</a:t>
            </a:r>
          </a:p>
        </p:txBody>
      </p:sp>
      <p:cxnSp>
        <p:nvCxnSpPr>
          <p:cNvPr id="28" name="Straight Connector 27">
            <a:extLst>
              <a:ext uri="{FF2B5EF4-FFF2-40B4-BE49-F238E27FC236}">
                <a16:creationId xmlns:a16="http://schemas.microsoft.com/office/drawing/2014/main" id="{28340D18-3EC2-02AD-A0EA-DF98288F677C}"/>
              </a:ext>
            </a:extLst>
          </p:cNvPr>
          <p:cNvCxnSpPr>
            <a:cxnSpLocks/>
            <a:stCxn id="20" idx="2"/>
          </p:cNvCxnSpPr>
          <p:nvPr/>
        </p:nvCxnSpPr>
        <p:spPr>
          <a:xfrm>
            <a:off x="3652838" y="3514725"/>
            <a:ext cx="0" cy="5572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CA623E-5D83-CE94-A100-6B1C808768E5}"/>
              </a:ext>
            </a:extLst>
          </p:cNvPr>
          <p:cNvCxnSpPr>
            <a:cxnSpLocks/>
          </p:cNvCxnSpPr>
          <p:nvPr/>
        </p:nvCxnSpPr>
        <p:spPr>
          <a:xfrm>
            <a:off x="5110163" y="3729038"/>
            <a:ext cx="0" cy="34290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79AC78-669A-E0C5-281F-B58CEC975DB6}"/>
              </a:ext>
            </a:extLst>
          </p:cNvPr>
          <p:cNvCxnSpPr>
            <a:cxnSpLocks/>
          </p:cNvCxnSpPr>
          <p:nvPr/>
        </p:nvCxnSpPr>
        <p:spPr>
          <a:xfrm>
            <a:off x="2184797" y="3729038"/>
            <a:ext cx="0" cy="34290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F839F01-E203-5B00-13D8-D7DFF448C2F5}"/>
              </a:ext>
            </a:extLst>
          </p:cNvPr>
          <p:cNvCxnSpPr>
            <a:cxnSpLocks/>
          </p:cNvCxnSpPr>
          <p:nvPr/>
        </p:nvCxnSpPr>
        <p:spPr>
          <a:xfrm>
            <a:off x="2184797" y="3732609"/>
            <a:ext cx="2925366"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1D1664F-50D8-6A87-D0FA-E7834E6F1E16}"/>
              </a:ext>
            </a:extLst>
          </p:cNvPr>
          <p:cNvCxnSpPr>
            <a:cxnSpLocks/>
          </p:cNvCxnSpPr>
          <p:nvPr/>
        </p:nvCxnSpPr>
        <p:spPr>
          <a:xfrm>
            <a:off x="8221266" y="2657475"/>
            <a:ext cx="0" cy="213691"/>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78130E5-92EC-9CE2-5859-CD46A96E7E5C}"/>
              </a:ext>
            </a:extLst>
          </p:cNvPr>
          <p:cNvSpPr txBox="1"/>
          <p:nvPr/>
        </p:nvSpPr>
        <p:spPr>
          <a:xfrm>
            <a:off x="6849666" y="321468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SM-</a:t>
            </a:r>
            <a:br>
              <a:rPr lang="en-US" sz="938">
                <a:solidFill>
                  <a:srgbClr val="616365"/>
                </a:solidFill>
                <a:latin typeface="Arial" panose="020B0604020202020204"/>
              </a:rPr>
            </a:br>
            <a:r>
              <a:rPr lang="en-US" sz="938">
                <a:solidFill>
                  <a:srgbClr val="616365"/>
                </a:solidFill>
                <a:latin typeface="Arial" panose="020B0604020202020204"/>
              </a:rPr>
              <a:t>FOOD MAXX N</a:t>
            </a:r>
          </a:p>
        </p:txBody>
      </p:sp>
      <p:sp>
        <p:nvSpPr>
          <p:cNvPr id="35" name="TextBox 34">
            <a:extLst>
              <a:ext uri="{FF2B5EF4-FFF2-40B4-BE49-F238E27FC236}">
                <a16:creationId xmlns:a16="http://schemas.microsoft.com/office/drawing/2014/main" id="{8D2C42BA-2FC8-496C-294C-6BEA3F15F3EA}"/>
              </a:ext>
            </a:extLst>
          </p:cNvPr>
          <p:cNvSpPr txBox="1"/>
          <p:nvPr/>
        </p:nvSpPr>
        <p:spPr>
          <a:xfrm>
            <a:off x="8306991" y="3214687"/>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SM-</a:t>
            </a:r>
            <a:br>
              <a:rPr lang="en-US" sz="938">
                <a:solidFill>
                  <a:srgbClr val="616365"/>
                </a:solidFill>
                <a:latin typeface="Arial" panose="020B0604020202020204"/>
              </a:rPr>
            </a:br>
            <a:r>
              <a:rPr lang="en-US" sz="938">
                <a:solidFill>
                  <a:srgbClr val="616365"/>
                </a:solidFill>
                <a:latin typeface="Arial" panose="020B0604020202020204"/>
              </a:rPr>
              <a:t>FOOD MAXX S</a:t>
            </a:r>
          </a:p>
        </p:txBody>
      </p:sp>
      <p:cxnSp>
        <p:nvCxnSpPr>
          <p:cNvPr id="36" name="Straight Connector 35">
            <a:extLst>
              <a:ext uri="{FF2B5EF4-FFF2-40B4-BE49-F238E27FC236}">
                <a16:creationId xmlns:a16="http://schemas.microsoft.com/office/drawing/2014/main" id="{E39CC21D-DDF4-B43B-E956-32452E8EA7E6}"/>
              </a:ext>
            </a:extLst>
          </p:cNvPr>
          <p:cNvCxnSpPr>
            <a:cxnSpLocks/>
          </p:cNvCxnSpPr>
          <p:nvPr/>
        </p:nvCxnSpPr>
        <p:spPr>
          <a:xfrm>
            <a:off x="8953034" y="2871788"/>
            <a:ext cx="0" cy="34290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C4C3D9-3E9E-953A-90E0-4571751180AC}"/>
              </a:ext>
            </a:extLst>
          </p:cNvPr>
          <p:cNvCxnSpPr>
            <a:cxnSpLocks/>
          </p:cNvCxnSpPr>
          <p:nvPr/>
        </p:nvCxnSpPr>
        <p:spPr>
          <a:xfrm>
            <a:off x="7492603" y="2871166"/>
            <a:ext cx="0" cy="34290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BE0275A-A098-B063-EB02-980B5B30D01B}"/>
              </a:ext>
            </a:extLst>
          </p:cNvPr>
          <p:cNvCxnSpPr>
            <a:cxnSpLocks/>
          </p:cNvCxnSpPr>
          <p:nvPr/>
        </p:nvCxnSpPr>
        <p:spPr>
          <a:xfrm>
            <a:off x="7492603" y="2871166"/>
            <a:ext cx="1457325"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7EC0CFA8-6FB9-5687-BDD0-3CDD65D1FCBD}"/>
              </a:ext>
            </a:extLst>
          </p:cNvPr>
          <p:cNvGrpSpPr/>
          <p:nvPr/>
        </p:nvGrpSpPr>
        <p:grpSpPr>
          <a:xfrm>
            <a:off x="9739313" y="6000750"/>
            <a:ext cx="2143125" cy="428625"/>
            <a:chOff x="10287000" y="6270073"/>
            <a:chExt cx="2286000" cy="457200"/>
          </a:xfrm>
        </p:grpSpPr>
        <p:sp>
          <p:nvSpPr>
            <p:cNvPr id="42" name="Text Box 38">
              <a:extLst>
                <a:ext uri="{FF2B5EF4-FFF2-40B4-BE49-F238E27FC236}">
                  <a16:creationId xmlns:a16="http://schemas.microsoft.com/office/drawing/2014/main" id="{035E7F08-D53E-5EFE-0A2C-F059B7F637B3}"/>
                </a:ext>
              </a:extLst>
            </p:cNvPr>
            <p:cNvSpPr txBox="1">
              <a:spLocks noChangeArrowheads="1"/>
            </p:cNvSpPr>
            <p:nvPr/>
          </p:nvSpPr>
          <p:spPr bwMode="auto">
            <a:xfrm>
              <a:off x="10287000" y="6270073"/>
              <a:ext cx="2286000" cy="457200"/>
            </a:xfrm>
            <a:prstGeom prst="rect">
              <a:avLst/>
            </a:prstGeom>
            <a:solidFill>
              <a:srgbClr val="FFFFFF"/>
            </a:solidFill>
            <a:ln w="22225">
              <a:solidFill>
                <a:schemeClr val="accent1"/>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43" name="TextBox 42">
              <a:extLst>
                <a:ext uri="{FF2B5EF4-FFF2-40B4-BE49-F238E27FC236}">
                  <a16:creationId xmlns:a16="http://schemas.microsoft.com/office/drawing/2014/main" id="{EA07366C-938E-A13F-A351-9D862E8FD2FA}"/>
                </a:ext>
              </a:extLst>
            </p:cNvPr>
            <p:cNvSpPr txBox="1"/>
            <p:nvPr/>
          </p:nvSpPr>
          <p:spPr>
            <a:xfrm>
              <a:off x="10934694" y="6338653"/>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RMA Only</a:t>
              </a:r>
            </a:p>
          </p:txBody>
        </p:sp>
      </p:grpSp>
    </p:spTree>
    <p:extLst>
      <p:ext uri="{BB962C8B-B14F-4D97-AF65-F5344CB8AC3E}">
        <p14:creationId xmlns:p14="http://schemas.microsoft.com/office/powerpoint/2010/main" val="2699744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Schnucks</a:t>
            </a:r>
          </a:p>
        </p:txBody>
      </p:sp>
      <p:sp>
        <p:nvSpPr>
          <p:cNvPr id="33" name="Text Placeholder 32">
            <a:extLst>
              <a:ext uri="{FF2B5EF4-FFF2-40B4-BE49-F238E27FC236}">
                <a16:creationId xmlns:a16="http://schemas.microsoft.com/office/drawing/2014/main" id="{0BD8A591-C3ED-3F5E-B393-D9E773C16ADD}"/>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6" name="TextBox 5">
            <a:extLst>
              <a:ext uri="{FF2B5EF4-FFF2-40B4-BE49-F238E27FC236}">
                <a16:creationId xmlns:a16="http://schemas.microsoft.com/office/drawing/2014/main" id="{E7E3AF2D-E0C4-91F5-6771-2E641C9FEF9B}"/>
              </a:ext>
            </a:extLst>
          </p:cNvPr>
          <p:cNvSpPr txBox="1"/>
          <p:nvPr/>
        </p:nvSpPr>
        <p:spPr>
          <a:xfrm>
            <a:off x="634999" y="778046"/>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7" name="TextBox 6">
            <a:extLst>
              <a:ext uri="{FF2B5EF4-FFF2-40B4-BE49-F238E27FC236}">
                <a16:creationId xmlns:a16="http://schemas.microsoft.com/office/drawing/2014/main" id="{963EAC03-33AC-06E9-5CFE-226E08CC1C0D}"/>
              </a:ext>
            </a:extLst>
          </p:cNvPr>
          <p:cNvSpPr txBox="1"/>
          <p:nvPr/>
        </p:nvSpPr>
        <p:spPr>
          <a:xfrm>
            <a:off x="5450288" y="1048883"/>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SCHNUCKS </a:t>
            </a:r>
            <a:br>
              <a:rPr lang="en-US" sz="938">
                <a:solidFill>
                  <a:srgbClr val="616365"/>
                </a:solidFill>
                <a:latin typeface="Arial" panose="020B0604020202020204"/>
              </a:rPr>
            </a:br>
            <a:r>
              <a:rPr lang="en-US" sz="938">
                <a:solidFill>
                  <a:srgbClr val="616365"/>
                </a:solidFill>
                <a:latin typeface="Arial" panose="020B0604020202020204"/>
              </a:rPr>
              <a:t>TTL CORP</a:t>
            </a:r>
          </a:p>
        </p:txBody>
      </p:sp>
      <p:cxnSp>
        <p:nvCxnSpPr>
          <p:cNvPr id="8" name="Straight Connector 7">
            <a:extLst>
              <a:ext uri="{FF2B5EF4-FFF2-40B4-BE49-F238E27FC236}">
                <a16:creationId xmlns:a16="http://schemas.microsoft.com/office/drawing/2014/main" id="{659C3D01-EB34-FEF8-476A-0A8C94A69C6A}"/>
              </a:ext>
            </a:extLst>
          </p:cNvPr>
          <p:cNvCxnSpPr>
            <a:cxnSpLocks/>
          </p:cNvCxnSpPr>
          <p:nvPr/>
        </p:nvCxnSpPr>
        <p:spPr>
          <a:xfrm>
            <a:off x="6093226" y="1360218"/>
            <a:ext cx="0" cy="27170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DE09FE-B126-65EC-EDF3-606811A58061}"/>
              </a:ext>
            </a:extLst>
          </p:cNvPr>
          <p:cNvCxnSpPr>
            <a:cxnSpLocks/>
          </p:cNvCxnSpPr>
          <p:nvPr/>
        </p:nvCxnSpPr>
        <p:spPr>
          <a:xfrm>
            <a:off x="3525669" y="1638912"/>
            <a:ext cx="0" cy="23864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AA386A-FEE2-C857-5758-B426288D63F4}"/>
              </a:ext>
            </a:extLst>
          </p:cNvPr>
          <p:cNvCxnSpPr>
            <a:cxnSpLocks/>
          </p:cNvCxnSpPr>
          <p:nvPr/>
        </p:nvCxnSpPr>
        <p:spPr>
          <a:xfrm>
            <a:off x="8631665" y="1622991"/>
            <a:ext cx="0" cy="25456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A294841-FA6F-31C8-C1CE-191E33E41208}"/>
              </a:ext>
            </a:extLst>
          </p:cNvPr>
          <p:cNvCxnSpPr>
            <a:cxnSpLocks/>
          </p:cNvCxnSpPr>
          <p:nvPr/>
        </p:nvCxnSpPr>
        <p:spPr>
          <a:xfrm>
            <a:off x="3525670" y="1631920"/>
            <a:ext cx="5105995"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FC10D94-CB36-6943-D4C3-4A3F1DC19F03}"/>
              </a:ext>
            </a:extLst>
          </p:cNvPr>
          <p:cNvSpPr txBox="1"/>
          <p:nvPr/>
        </p:nvSpPr>
        <p:spPr>
          <a:xfrm>
            <a:off x="6302417" y="187880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SCHNUCKS </a:t>
            </a:r>
            <a:br>
              <a:rPr lang="en-US" sz="938">
                <a:solidFill>
                  <a:srgbClr val="616365"/>
                </a:solidFill>
                <a:latin typeface="Arial" panose="020B0604020202020204"/>
              </a:rPr>
            </a:br>
            <a:r>
              <a:rPr lang="en-US" sz="938">
                <a:solidFill>
                  <a:srgbClr val="616365"/>
                </a:solidFill>
                <a:latin typeface="Arial" panose="020B0604020202020204"/>
              </a:rPr>
              <a:t>MTRO TTL</a:t>
            </a:r>
          </a:p>
        </p:txBody>
      </p:sp>
      <p:sp>
        <p:nvSpPr>
          <p:cNvPr id="13" name="TextBox 12">
            <a:extLst>
              <a:ext uri="{FF2B5EF4-FFF2-40B4-BE49-F238E27FC236}">
                <a16:creationId xmlns:a16="http://schemas.microsoft.com/office/drawing/2014/main" id="{EF493740-82AF-5C78-48E8-4E32A10612CF}"/>
              </a:ext>
            </a:extLst>
          </p:cNvPr>
          <p:cNvSpPr txBox="1"/>
          <p:nvPr/>
        </p:nvSpPr>
        <p:spPr>
          <a:xfrm>
            <a:off x="8006673" y="187880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SCHNUCKS </a:t>
            </a:r>
            <a:br>
              <a:rPr lang="en-US" sz="938">
                <a:solidFill>
                  <a:srgbClr val="616365"/>
                </a:solidFill>
                <a:latin typeface="Arial" panose="020B0604020202020204"/>
              </a:rPr>
            </a:br>
            <a:r>
              <a:rPr lang="en-US" sz="938">
                <a:solidFill>
                  <a:srgbClr val="616365"/>
                </a:solidFill>
                <a:latin typeface="Arial" panose="020B0604020202020204"/>
              </a:rPr>
              <a:t>RK-JN-DB</a:t>
            </a:r>
          </a:p>
        </p:txBody>
      </p:sp>
      <p:sp>
        <p:nvSpPr>
          <p:cNvPr id="14" name="TextBox 13">
            <a:extLst>
              <a:ext uri="{FF2B5EF4-FFF2-40B4-BE49-F238E27FC236}">
                <a16:creationId xmlns:a16="http://schemas.microsoft.com/office/drawing/2014/main" id="{D19587A7-75B5-31C9-843C-E6B39DB0ED70}"/>
              </a:ext>
            </a:extLst>
          </p:cNvPr>
          <p:cNvSpPr txBox="1"/>
          <p:nvPr/>
        </p:nvSpPr>
        <p:spPr>
          <a:xfrm>
            <a:off x="4598161" y="187880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SCHNUCKS </a:t>
            </a:r>
            <a:br>
              <a:rPr lang="en-US" sz="938">
                <a:solidFill>
                  <a:srgbClr val="616365"/>
                </a:solidFill>
                <a:latin typeface="Arial" panose="020B0604020202020204"/>
              </a:rPr>
            </a:br>
            <a:r>
              <a:rPr lang="en-US" sz="938">
                <a:solidFill>
                  <a:srgbClr val="616365"/>
                </a:solidFill>
                <a:latin typeface="Arial" panose="020B0604020202020204"/>
              </a:rPr>
              <a:t>EVNSVLLE</a:t>
            </a:r>
          </a:p>
        </p:txBody>
      </p:sp>
      <p:sp>
        <p:nvSpPr>
          <p:cNvPr id="15" name="TextBox 14">
            <a:extLst>
              <a:ext uri="{FF2B5EF4-FFF2-40B4-BE49-F238E27FC236}">
                <a16:creationId xmlns:a16="http://schemas.microsoft.com/office/drawing/2014/main" id="{94A7AAD2-648E-0F2F-9AD4-83118A9EFC69}"/>
              </a:ext>
            </a:extLst>
          </p:cNvPr>
          <p:cNvSpPr txBox="1"/>
          <p:nvPr/>
        </p:nvSpPr>
        <p:spPr>
          <a:xfrm>
            <a:off x="2893905" y="187880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SCHNUCKS </a:t>
            </a:r>
            <a:br>
              <a:rPr lang="en-US" sz="938">
                <a:solidFill>
                  <a:srgbClr val="616365"/>
                </a:solidFill>
                <a:latin typeface="Arial" panose="020B0604020202020204"/>
              </a:rPr>
            </a:br>
            <a:r>
              <a:rPr lang="en-US" sz="938">
                <a:solidFill>
                  <a:srgbClr val="616365"/>
                </a:solidFill>
                <a:latin typeface="Arial" panose="020B0604020202020204"/>
              </a:rPr>
              <a:t>CNTRL IL</a:t>
            </a:r>
          </a:p>
        </p:txBody>
      </p:sp>
      <p:cxnSp>
        <p:nvCxnSpPr>
          <p:cNvPr id="16" name="Straight Connector 15">
            <a:extLst>
              <a:ext uri="{FF2B5EF4-FFF2-40B4-BE49-F238E27FC236}">
                <a16:creationId xmlns:a16="http://schemas.microsoft.com/office/drawing/2014/main" id="{58412D9A-96AA-CF88-D26B-08FC358B791D}"/>
              </a:ext>
            </a:extLst>
          </p:cNvPr>
          <p:cNvCxnSpPr>
            <a:cxnSpLocks/>
          </p:cNvCxnSpPr>
          <p:nvPr/>
        </p:nvCxnSpPr>
        <p:spPr>
          <a:xfrm>
            <a:off x="5227668" y="1638912"/>
            <a:ext cx="0" cy="23864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B62C1B5-D9D1-EAB3-96A6-CCB87E8D6AC7}"/>
              </a:ext>
            </a:extLst>
          </p:cNvPr>
          <p:cNvCxnSpPr>
            <a:cxnSpLocks/>
          </p:cNvCxnSpPr>
          <p:nvPr/>
        </p:nvCxnSpPr>
        <p:spPr>
          <a:xfrm>
            <a:off x="6929666" y="1638912"/>
            <a:ext cx="0" cy="23864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8D4E0B4-3431-617E-0971-1554D4BA830A}"/>
              </a:ext>
            </a:extLst>
          </p:cNvPr>
          <p:cNvSpPr txBox="1"/>
          <p:nvPr/>
        </p:nvSpPr>
        <p:spPr>
          <a:xfrm>
            <a:off x="6589201" y="243644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SCHNUCKS </a:t>
            </a:r>
            <a:br>
              <a:rPr lang="en-US" sz="938">
                <a:solidFill>
                  <a:srgbClr val="616365"/>
                </a:solidFill>
                <a:latin typeface="Arial" panose="020B0604020202020204"/>
              </a:rPr>
            </a:br>
            <a:r>
              <a:rPr lang="en-US" sz="938">
                <a:solidFill>
                  <a:srgbClr val="616365"/>
                </a:solidFill>
                <a:latin typeface="Arial" panose="020B0604020202020204"/>
              </a:rPr>
              <a:t>MTRO IL</a:t>
            </a:r>
          </a:p>
        </p:txBody>
      </p:sp>
      <p:sp>
        <p:nvSpPr>
          <p:cNvPr id="19" name="TextBox 18">
            <a:extLst>
              <a:ext uri="{FF2B5EF4-FFF2-40B4-BE49-F238E27FC236}">
                <a16:creationId xmlns:a16="http://schemas.microsoft.com/office/drawing/2014/main" id="{0516A30F-0F61-EE88-C4D4-B696418EFBF6}"/>
              </a:ext>
            </a:extLst>
          </p:cNvPr>
          <p:cNvSpPr txBox="1"/>
          <p:nvPr/>
        </p:nvSpPr>
        <p:spPr>
          <a:xfrm>
            <a:off x="6588167" y="2994082"/>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SCHNUCKS </a:t>
            </a:r>
            <a:br>
              <a:rPr lang="en-US" sz="938">
                <a:solidFill>
                  <a:srgbClr val="616365"/>
                </a:solidFill>
                <a:latin typeface="Arial" panose="020B0604020202020204"/>
              </a:rPr>
            </a:br>
            <a:r>
              <a:rPr lang="en-US" sz="938">
                <a:solidFill>
                  <a:srgbClr val="616365"/>
                </a:solidFill>
                <a:latin typeface="Arial" panose="020B0604020202020204"/>
              </a:rPr>
              <a:t>MTRO STH</a:t>
            </a:r>
          </a:p>
        </p:txBody>
      </p:sp>
      <p:sp>
        <p:nvSpPr>
          <p:cNvPr id="20" name="TextBox 19">
            <a:extLst>
              <a:ext uri="{FF2B5EF4-FFF2-40B4-BE49-F238E27FC236}">
                <a16:creationId xmlns:a16="http://schemas.microsoft.com/office/drawing/2014/main" id="{E61F064F-F66C-1B56-DC23-EAA98D34A0C9}"/>
              </a:ext>
            </a:extLst>
          </p:cNvPr>
          <p:cNvSpPr txBox="1"/>
          <p:nvPr/>
        </p:nvSpPr>
        <p:spPr>
          <a:xfrm>
            <a:off x="6588167" y="355172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SCHNUCKS </a:t>
            </a:r>
            <a:br>
              <a:rPr lang="en-US" sz="938">
                <a:solidFill>
                  <a:srgbClr val="616365"/>
                </a:solidFill>
                <a:latin typeface="Arial" panose="020B0604020202020204"/>
              </a:rPr>
            </a:br>
            <a:r>
              <a:rPr lang="en-US" sz="938">
                <a:solidFill>
                  <a:srgbClr val="616365"/>
                </a:solidFill>
                <a:latin typeface="Arial" panose="020B0604020202020204"/>
              </a:rPr>
              <a:t>MTRO STL</a:t>
            </a:r>
          </a:p>
        </p:txBody>
      </p:sp>
      <p:sp>
        <p:nvSpPr>
          <p:cNvPr id="21" name="TextBox 20">
            <a:extLst>
              <a:ext uri="{FF2B5EF4-FFF2-40B4-BE49-F238E27FC236}">
                <a16:creationId xmlns:a16="http://schemas.microsoft.com/office/drawing/2014/main" id="{188A4045-5612-656A-A577-8FA4A5EB1FB2}"/>
              </a:ext>
            </a:extLst>
          </p:cNvPr>
          <p:cNvSpPr txBox="1"/>
          <p:nvPr/>
        </p:nvSpPr>
        <p:spPr>
          <a:xfrm>
            <a:off x="6588167" y="4109359"/>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SCHNUCKS </a:t>
            </a:r>
            <a:br>
              <a:rPr lang="en-US" sz="938">
                <a:solidFill>
                  <a:srgbClr val="616365"/>
                </a:solidFill>
                <a:latin typeface="Arial" panose="020B0604020202020204"/>
              </a:rPr>
            </a:br>
            <a:r>
              <a:rPr lang="en-US" sz="938">
                <a:solidFill>
                  <a:srgbClr val="616365"/>
                </a:solidFill>
                <a:latin typeface="Arial" panose="020B0604020202020204"/>
              </a:rPr>
              <a:t>MTRO WST</a:t>
            </a:r>
          </a:p>
        </p:txBody>
      </p:sp>
      <p:cxnSp>
        <p:nvCxnSpPr>
          <p:cNvPr id="22" name="Straight Connector 21">
            <a:extLst>
              <a:ext uri="{FF2B5EF4-FFF2-40B4-BE49-F238E27FC236}">
                <a16:creationId xmlns:a16="http://schemas.microsoft.com/office/drawing/2014/main" id="{BE533212-B66C-8090-9E3C-EA3EAE1A6B92}"/>
              </a:ext>
            </a:extLst>
          </p:cNvPr>
          <p:cNvCxnSpPr>
            <a:cxnSpLocks/>
          </p:cNvCxnSpPr>
          <p:nvPr/>
        </p:nvCxnSpPr>
        <p:spPr>
          <a:xfrm>
            <a:off x="6396835" y="2182601"/>
            <a:ext cx="0" cy="20767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34F19B2-E8D4-D149-0F3E-E112887176E9}"/>
              </a:ext>
            </a:extLst>
          </p:cNvPr>
          <p:cNvCxnSpPr>
            <a:cxnSpLocks/>
          </p:cNvCxnSpPr>
          <p:nvPr/>
        </p:nvCxnSpPr>
        <p:spPr>
          <a:xfrm>
            <a:off x="6396836" y="2577533"/>
            <a:ext cx="191332"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A80BDDF-8951-D266-421E-5E7E40775BF5}"/>
              </a:ext>
            </a:extLst>
          </p:cNvPr>
          <p:cNvCxnSpPr>
            <a:cxnSpLocks/>
          </p:cNvCxnSpPr>
          <p:nvPr/>
        </p:nvCxnSpPr>
        <p:spPr>
          <a:xfrm>
            <a:off x="6396836" y="3135172"/>
            <a:ext cx="191332"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E98F08-8324-208F-4806-A147D31A71F4}"/>
              </a:ext>
            </a:extLst>
          </p:cNvPr>
          <p:cNvCxnSpPr>
            <a:cxnSpLocks/>
          </p:cNvCxnSpPr>
          <p:nvPr/>
        </p:nvCxnSpPr>
        <p:spPr>
          <a:xfrm>
            <a:off x="6396836" y="3692810"/>
            <a:ext cx="191332"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178F77A-0C8A-A6F5-EB91-92CC869EE0C0}"/>
              </a:ext>
            </a:extLst>
          </p:cNvPr>
          <p:cNvCxnSpPr>
            <a:cxnSpLocks/>
          </p:cNvCxnSpPr>
          <p:nvPr/>
        </p:nvCxnSpPr>
        <p:spPr>
          <a:xfrm>
            <a:off x="6396836" y="4250448"/>
            <a:ext cx="191332"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66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Stater Brothers</a:t>
            </a:r>
          </a:p>
        </p:txBody>
      </p:sp>
      <p:sp>
        <p:nvSpPr>
          <p:cNvPr id="21" name="Text Placeholder 20">
            <a:extLst>
              <a:ext uri="{FF2B5EF4-FFF2-40B4-BE49-F238E27FC236}">
                <a16:creationId xmlns:a16="http://schemas.microsoft.com/office/drawing/2014/main" id="{6D922102-1158-A91D-E67A-193D9F779F37}"/>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6" name="TextBox 5">
            <a:extLst>
              <a:ext uri="{FF2B5EF4-FFF2-40B4-BE49-F238E27FC236}">
                <a16:creationId xmlns:a16="http://schemas.microsoft.com/office/drawing/2014/main" id="{121EBC33-2087-4380-2982-02193466904D}"/>
              </a:ext>
            </a:extLst>
          </p:cNvPr>
          <p:cNvSpPr txBox="1"/>
          <p:nvPr/>
        </p:nvSpPr>
        <p:spPr>
          <a:xfrm>
            <a:off x="634999" y="778046"/>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9" name="TextBox 8">
            <a:extLst>
              <a:ext uri="{FF2B5EF4-FFF2-40B4-BE49-F238E27FC236}">
                <a16:creationId xmlns:a16="http://schemas.microsoft.com/office/drawing/2014/main" id="{002A05C8-B4C9-0183-8C70-A9506A2933D1}"/>
              </a:ext>
            </a:extLst>
          </p:cNvPr>
          <p:cNvSpPr txBox="1"/>
          <p:nvPr/>
        </p:nvSpPr>
        <p:spPr>
          <a:xfrm>
            <a:off x="5453063" y="128587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STATER BROS-</a:t>
            </a:r>
            <a:br>
              <a:rPr lang="en-US" sz="938">
                <a:solidFill>
                  <a:srgbClr val="616365"/>
                </a:solidFill>
                <a:latin typeface="Arial" panose="020B0604020202020204"/>
              </a:rPr>
            </a:br>
            <a:r>
              <a:rPr lang="en-US" sz="938">
                <a:solidFill>
                  <a:srgbClr val="616365"/>
                </a:solidFill>
                <a:latin typeface="Arial" panose="020B0604020202020204"/>
              </a:rPr>
              <a:t>CORP</a:t>
            </a:r>
          </a:p>
        </p:txBody>
      </p:sp>
      <p:sp>
        <p:nvSpPr>
          <p:cNvPr id="10" name="TextBox 9">
            <a:extLst>
              <a:ext uri="{FF2B5EF4-FFF2-40B4-BE49-F238E27FC236}">
                <a16:creationId xmlns:a16="http://schemas.microsoft.com/office/drawing/2014/main" id="{91CF7110-F648-F106-4B12-5E829E023AE2}"/>
              </a:ext>
            </a:extLst>
          </p:cNvPr>
          <p:cNvSpPr txBox="1"/>
          <p:nvPr/>
        </p:nvSpPr>
        <p:spPr>
          <a:xfrm>
            <a:off x="5453063" y="243780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STATER BROS-</a:t>
            </a:r>
            <a:br>
              <a:rPr lang="en-US" sz="938">
                <a:solidFill>
                  <a:srgbClr val="616365"/>
                </a:solidFill>
                <a:latin typeface="Arial" panose="020B0604020202020204"/>
              </a:rPr>
            </a:br>
            <a:r>
              <a:rPr lang="en-US" sz="938">
                <a:solidFill>
                  <a:srgbClr val="616365"/>
                </a:solidFill>
                <a:latin typeface="Arial" panose="020B0604020202020204"/>
              </a:rPr>
              <a:t>LA/KN</a:t>
            </a:r>
          </a:p>
        </p:txBody>
      </p:sp>
      <p:sp>
        <p:nvSpPr>
          <p:cNvPr id="11" name="TextBox 10">
            <a:extLst>
              <a:ext uri="{FF2B5EF4-FFF2-40B4-BE49-F238E27FC236}">
                <a16:creationId xmlns:a16="http://schemas.microsoft.com/office/drawing/2014/main" id="{F8A5304C-399B-107C-C912-DDD5E8E61F3C}"/>
              </a:ext>
            </a:extLst>
          </p:cNvPr>
          <p:cNvSpPr txBox="1"/>
          <p:nvPr/>
        </p:nvSpPr>
        <p:spPr>
          <a:xfrm>
            <a:off x="3738563" y="243780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STATER BROS-</a:t>
            </a:r>
            <a:br>
              <a:rPr lang="en-US" sz="938">
                <a:solidFill>
                  <a:srgbClr val="616365"/>
                </a:solidFill>
                <a:latin typeface="Arial" panose="020B0604020202020204"/>
              </a:rPr>
            </a:br>
            <a:r>
              <a:rPr lang="en-US" sz="938">
                <a:solidFill>
                  <a:srgbClr val="616365"/>
                </a:solidFill>
                <a:latin typeface="Arial" panose="020B0604020202020204"/>
              </a:rPr>
              <a:t>IE</a:t>
            </a:r>
          </a:p>
        </p:txBody>
      </p:sp>
      <p:sp>
        <p:nvSpPr>
          <p:cNvPr id="12" name="TextBox 11">
            <a:extLst>
              <a:ext uri="{FF2B5EF4-FFF2-40B4-BE49-F238E27FC236}">
                <a16:creationId xmlns:a16="http://schemas.microsoft.com/office/drawing/2014/main" id="{C68A7975-698B-FD79-225E-C38D19D5AB1E}"/>
              </a:ext>
            </a:extLst>
          </p:cNvPr>
          <p:cNvSpPr txBox="1"/>
          <p:nvPr/>
        </p:nvSpPr>
        <p:spPr>
          <a:xfrm>
            <a:off x="7167563" y="243780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STATER BROS-</a:t>
            </a:r>
            <a:br>
              <a:rPr lang="en-US" sz="938">
                <a:solidFill>
                  <a:srgbClr val="616365"/>
                </a:solidFill>
                <a:latin typeface="Arial" panose="020B0604020202020204"/>
              </a:rPr>
            </a:br>
            <a:r>
              <a:rPr lang="en-US" sz="938">
                <a:solidFill>
                  <a:srgbClr val="616365"/>
                </a:solidFill>
                <a:latin typeface="Arial" panose="020B0604020202020204"/>
              </a:rPr>
              <a:t>OC/SD</a:t>
            </a:r>
          </a:p>
        </p:txBody>
      </p:sp>
      <p:cxnSp>
        <p:nvCxnSpPr>
          <p:cNvPr id="13" name="Straight Connector 12">
            <a:extLst>
              <a:ext uri="{FF2B5EF4-FFF2-40B4-BE49-F238E27FC236}">
                <a16:creationId xmlns:a16="http://schemas.microsoft.com/office/drawing/2014/main" id="{B65857B7-A0E4-76A8-BC90-8F3B8956A039}"/>
              </a:ext>
            </a:extLst>
          </p:cNvPr>
          <p:cNvCxnSpPr>
            <a:cxnSpLocks/>
          </p:cNvCxnSpPr>
          <p:nvPr/>
        </p:nvCxnSpPr>
        <p:spPr>
          <a:xfrm flipH="1">
            <a:off x="6090569" y="1582535"/>
            <a:ext cx="3104" cy="851891"/>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5BE0BA-F262-F057-29DD-B191E35ED9FB}"/>
              </a:ext>
            </a:extLst>
          </p:cNvPr>
          <p:cNvCxnSpPr>
            <a:cxnSpLocks/>
          </p:cNvCxnSpPr>
          <p:nvPr/>
        </p:nvCxnSpPr>
        <p:spPr>
          <a:xfrm flipH="1">
            <a:off x="4375292" y="2005801"/>
            <a:ext cx="3104" cy="42862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11B6DF-D694-AF97-B633-D6AA21AA2B9D}"/>
              </a:ext>
            </a:extLst>
          </p:cNvPr>
          <p:cNvCxnSpPr>
            <a:cxnSpLocks/>
          </p:cNvCxnSpPr>
          <p:nvPr/>
        </p:nvCxnSpPr>
        <p:spPr>
          <a:xfrm flipH="1">
            <a:off x="7805845" y="2005801"/>
            <a:ext cx="3104" cy="42862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6F845A-5A72-A95A-321C-C5CC1320DFD7}"/>
              </a:ext>
            </a:extLst>
          </p:cNvPr>
          <p:cNvCxnSpPr>
            <a:cxnSpLocks/>
          </p:cNvCxnSpPr>
          <p:nvPr/>
        </p:nvCxnSpPr>
        <p:spPr>
          <a:xfrm>
            <a:off x="4381500" y="2005801"/>
            <a:ext cx="3424344"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9DB6C67-8570-8E07-E0B7-8C96D8A8E27B}"/>
              </a:ext>
            </a:extLst>
          </p:cNvPr>
          <p:cNvSpPr txBox="1"/>
          <p:nvPr/>
        </p:nvSpPr>
        <p:spPr>
          <a:xfrm>
            <a:off x="309563" y="5481714"/>
            <a:ext cx="2571750" cy="857250"/>
          </a:xfrm>
          <a:prstGeom prst="rect">
            <a:avLst/>
          </a:prstGeom>
          <a:ln w="22225">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noAutofit/>
          </a:bodyPr>
          <a:lstStyle/>
          <a:p>
            <a:pPr defTabSz="857250">
              <a:spcBef>
                <a:spcPct val="50000"/>
              </a:spcBef>
              <a:spcAft>
                <a:spcPts val="281"/>
              </a:spcAft>
            </a:pPr>
            <a:r>
              <a:rPr lang="en-US" sz="938" b="1">
                <a:solidFill>
                  <a:srgbClr val="616365"/>
                </a:solidFill>
                <a:latin typeface="Arial" panose="020B0604020202020204"/>
              </a:rPr>
              <a:t>Please Note:</a:t>
            </a:r>
          </a:p>
          <a:p>
            <a:pPr defTabSz="857250"/>
            <a:r>
              <a:rPr lang="en-US" sz="938">
                <a:solidFill>
                  <a:srgbClr val="616365"/>
                </a:solidFill>
                <a:latin typeface="Arial" panose="020B0604020202020204"/>
              </a:rPr>
              <a:t>IE = Inland Empire</a:t>
            </a:r>
          </a:p>
          <a:p>
            <a:pPr defTabSz="857250"/>
            <a:r>
              <a:rPr lang="en-US" sz="938">
                <a:solidFill>
                  <a:srgbClr val="616365"/>
                </a:solidFill>
                <a:latin typeface="Arial" panose="020B0604020202020204"/>
              </a:rPr>
              <a:t>LA/KN = Los Angeles / Kern County)</a:t>
            </a:r>
          </a:p>
          <a:p>
            <a:pPr defTabSz="857250"/>
            <a:r>
              <a:rPr lang="en-US" sz="938">
                <a:solidFill>
                  <a:srgbClr val="616365"/>
                </a:solidFill>
                <a:latin typeface="Arial" panose="020B0604020202020204"/>
              </a:rPr>
              <a:t>OC/SD = Orange County / San Diego</a:t>
            </a:r>
          </a:p>
        </p:txBody>
      </p:sp>
    </p:spTree>
    <p:extLst>
      <p:ext uri="{BB962C8B-B14F-4D97-AF65-F5344CB8AC3E}">
        <p14:creationId xmlns:p14="http://schemas.microsoft.com/office/powerpoint/2010/main" val="296303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Southeastern Grocers (SEG)</a:t>
            </a:r>
          </a:p>
        </p:txBody>
      </p:sp>
      <p:sp>
        <p:nvSpPr>
          <p:cNvPr id="27" name="Text Placeholder 26">
            <a:extLst>
              <a:ext uri="{FF2B5EF4-FFF2-40B4-BE49-F238E27FC236}">
                <a16:creationId xmlns:a16="http://schemas.microsoft.com/office/drawing/2014/main" id="{3A0BD76D-94CC-3AC3-BFF3-3DBA7002BB15}"/>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cxnSp>
        <p:nvCxnSpPr>
          <p:cNvPr id="7" name="Straight Connector 6">
            <a:extLst>
              <a:ext uri="{FF2B5EF4-FFF2-40B4-BE49-F238E27FC236}">
                <a16:creationId xmlns:a16="http://schemas.microsoft.com/office/drawing/2014/main" id="{10631B87-59D2-D277-5019-749B37DD9E80}"/>
              </a:ext>
            </a:extLst>
          </p:cNvPr>
          <p:cNvCxnSpPr>
            <a:cxnSpLocks/>
          </p:cNvCxnSpPr>
          <p:nvPr/>
        </p:nvCxnSpPr>
        <p:spPr>
          <a:xfrm>
            <a:off x="6084998" y="2142213"/>
            <a:ext cx="0" cy="613469"/>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562492-7652-4626-A926-5E8A7A9F0B72}"/>
              </a:ext>
            </a:extLst>
          </p:cNvPr>
          <p:cNvSpPr txBox="1"/>
          <p:nvPr/>
        </p:nvSpPr>
        <p:spPr>
          <a:xfrm>
            <a:off x="5446979" y="1048883"/>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SEG </a:t>
            </a:r>
            <a:br>
              <a:rPr lang="en-US" sz="938">
                <a:solidFill>
                  <a:srgbClr val="616365"/>
                </a:solidFill>
                <a:latin typeface="Arial" panose="020B0604020202020204"/>
              </a:rPr>
            </a:br>
            <a:r>
              <a:rPr lang="en-US" sz="938">
                <a:solidFill>
                  <a:srgbClr val="616365"/>
                </a:solidFill>
                <a:latin typeface="Arial" panose="020B0604020202020204"/>
              </a:rPr>
              <a:t>CORP</a:t>
            </a:r>
          </a:p>
        </p:txBody>
      </p:sp>
      <p:cxnSp>
        <p:nvCxnSpPr>
          <p:cNvPr id="9" name="Straight Connector 8">
            <a:extLst>
              <a:ext uri="{FF2B5EF4-FFF2-40B4-BE49-F238E27FC236}">
                <a16:creationId xmlns:a16="http://schemas.microsoft.com/office/drawing/2014/main" id="{E389DC51-7238-B318-0B1A-9C7FC0BADC73}"/>
              </a:ext>
            </a:extLst>
          </p:cNvPr>
          <p:cNvCxnSpPr>
            <a:cxnSpLocks/>
          </p:cNvCxnSpPr>
          <p:nvPr/>
        </p:nvCxnSpPr>
        <p:spPr>
          <a:xfrm flipH="1">
            <a:off x="6089946" y="1360217"/>
            <a:ext cx="3280" cy="52933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F883FA-2974-7EB4-8477-38BFAE892C9C}"/>
              </a:ext>
            </a:extLst>
          </p:cNvPr>
          <p:cNvCxnSpPr>
            <a:cxnSpLocks/>
          </p:cNvCxnSpPr>
          <p:nvPr/>
        </p:nvCxnSpPr>
        <p:spPr>
          <a:xfrm>
            <a:off x="3779273" y="1637843"/>
            <a:ext cx="0" cy="23864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E352FB-4567-7735-6166-6926E9B1E318}"/>
              </a:ext>
            </a:extLst>
          </p:cNvPr>
          <p:cNvCxnSpPr>
            <a:cxnSpLocks/>
          </p:cNvCxnSpPr>
          <p:nvPr/>
        </p:nvCxnSpPr>
        <p:spPr>
          <a:xfrm>
            <a:off x="8282396" y="1631921"/>
            <a:ext cx="0" cy="25456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8EB0BA-4F4D-53BC-71ED-7A1BD2A607B6}"/>
              </a:ext>
            </a:extLst>
          </p:cNvPr>
          <p:cNvCxnSpPr>
            <a:cxnSpLocks/>
          </p:cNvCxnSpPr>
          <p:nvPr/>
        </p:nvCxnSpPr>
        <p:spPr>
          <a:xfrm>
            <a:off x="3779272" y="1631920"/>
            <a:ext cx="4503124"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C2790AE-A25A-22F8-9B91-0CC6B876851D}"/>
              </a:ext>
            </a:extLst>
          </p:cNvPr>
          <p:cNvSpPr txBox="1"/>
          <p:nvPr/>
        </p:nvSpPr>
        <p:spPr>
          <a:xfrm>
            <a:off x="5451512" y="1893383"/>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50">
                <a:latin typeface="+mj-lt"/>
              </a:defRPr>
            </a:lvl1pPr>
          </a:lstStyle>
          <a:p>
            <a:pPr defTabSz="857250"/>
            <a:r>
              <a:rPr lang="en-US" sz="938">
                <a:solidFill>
                  <a:srgbClr val="616365"/>
                </a:solidFill>
                <a:latin typeface="Arial" panose="020B0604020202020204"/>
              </a:rPr>
              <a:t>SEG </a:t>
            </a:r>
            <a:br>
              <a:rPr lang="en-US" sz="938">
                <a:solidFill>
                  <a:srgbClr val="616365"/>
                </a:solidFill>
                <a:latin typeface="Arial" panose="020B0604020202020204"/>
              </a:rPr>
            </a:br>
            <a:r>
              <a:rPr lang="en-US" sz="938">
                <a:solidFill>
                  <a:srgbClr val="616365"/>
                </a:solidFill>
                <a:latin typeface="Arial" panose="020B0604020202020204"/>
              </a:rPr>
              <a:t>WD</a:t>
            </a:r>
          </a:p>
        </p:txBody>
      </p:sp>
      <p:sp>
        <p:nvSpPr>
          <p:cNvPr id="14" name="TextBox 13">
            <a:extLst>
              <a:ext uri="{FF2B5EF4-FFF2-40B4-BE49-F238E27FC236}">
                <a16:creationId xmlns:a16="http://schemas.microsoft.com/office/drawing/2014/main" id="{71ECA915-E230-2DFB-55F0-DFF3A999BCE7}"/>
              </a:ext>
            </a:extLst>
          </p:cNvPr>
          <p:cNvSpPr txBox="1"/>
          <p:nvPr/>
        </p:nvSpPr>
        <p:spPr>
          <a:xfrm>
            <a:off x="3136306" y="1893383"/>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SEG </a:t>
            </a:r>
            <a:br>
              <a:rPr lang="en-US" sz="938">
                <a:solidFill>
                  <a:srgbClr val="616365"/>
                </a:solidFill>
                <a:latin typeface="Arial" panose="020B0604020202020204"/>
              </a:rPr>
            </a:br>
            <a:r>
              <a:rPr lang="en-US" sz="938">
                <a:solidFill>
                  <a:srgbClr val="616365"/>
                </a:solidFill>
                <a:latin typeface="Arial" panose="020B0604020202020204"/>
              </a:rPr>
              <a:t>FRESCO Y MAS</a:t>
            </a:r>
          </a:p>
        </p:txBody>
      </p:sp>
      <p:sp>
        <p:nvSpPr>
          <p:cNvPr id="15" name="TextBox 14">
            <a:extLst>
              <a:ext uri="{FF2B5EF4-FFF2-40B4-BE49-F238E27FC236}">
                <a16:creationId xmlns:a16="http://schemas.microsoft.com/office/drawing/2014/main" id="{E6D800D5-94CF-7EBD-F13E-10AF4E74B785}"/>
              </a:ext>
            </a:extLst>
          </p:cNvPr>
          <p:cNvSpPr txBox="1"/>
          <p:nvPr/>
        </p:nvSpPr>
        <p:spPr>
          <a:xfrm>
            <a:off x="7651237" y="188960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SEG </a:t>
            </a:r>
            <a:br>
              <a:rPr lang="en-US" sz="938">
                <a:solidFill>
                  <a:srgbClr val="616365"/>
                </a:solidFill>
                <a:latin typeface="Arial" panose="020B0604020202020204"/>
              </a:rPr>
            </a:br>
            <a:r>
              <a:rPr lang="en-US" sz="938">
                <a:solidFill>
                  <a:srgbClr val="616365"/>
                </a:solidFill>
                <a:latin typeface="Arial" panose="020B0604020202020204"/>
              </a:rPr>
              <a:t>HARVEYS</a:t>
            </a:r>
          </a:p>
        </p:txBody>
      </p:sp>
      <p:sp>
        <p:nvSpPr>
          <p:cNvPr id="16" name="TextBox 15">
            <a:extLst>
              <a:ext uri="{FF2B5EF4-FFF2-40B4-BE49-F238E27FC236}">
                <a16:creationId xmlns:a16="http://schemas.microsoft.com/office/drawing/2014/main" id="{FF8782AC-D0D4-4430-72CC-0A38BB33C4CF}"/>
              </a:ext>
            </a:extLst>
          </p:cNvPr>
          <p:cNvSpPr txBox="1"/>
          <p:nvPr/>
        </p:nvSpPr>
        <p:spPr>
          <a:xfrm>
            <a:off x="2938502" y="3128962"/>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SEG </a:t>
            </a:r>
            <a:br>
              <a:rPr lang="en-US" sz="938">
                <a:solidFill>
                  <a:srgbClr val="616365"/>
                </a:solidFill>
                <a:latin typeface="Arial" panose="020B0604020202020204"/>
              </a:rPr>
            </a:br>
            <a:r>
              <a:rPr lang="en-US" sz="938">
                <a:solidFill>
                  <a:srgbClr val="616365"/>
                </a:solidFill>
                <a:latin typeface="Arial" panose="020B0604020202020204"/>
              </a:rPr>
              <a:t>WD AL/LA/MS</a:t>
            </a:r>
          </a:p>
        </p:txBody>
      </p:sp>
      <p:sp>
        <p:nvSpPr>
          <p:cNvPr id="17" name="TextBox 16">
            <a:extLst>
              <a:ext uri="{FF2B5EF4-FFF2-40B4-BE49-F238E27FC236}">
                <a16:creationId xmlns:a16="http://schemas.microsoft.com/office/drawing/2014/main" id="{C745AB8F-D0D6-B60C-0D59-34913ED6C50F}"/>
              </a:ext>
            </a:extLst>
          </p:cNvPr>
          <p:cNvSpPr txBox="1"/>
          <p:nvPr/>
        </p:nvSpPr>
        <p:spPr>
          <a:xfrm>
            <a:off x="6396244" y="311900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SEG </a:t>
            </a:r>
            <a:br>
              <a:rPr lang="en-US" sz="938">
                <a:solidFill>
                  <a:srgbClr val="616365"/>
                </a:solidFill>
                <a:latin typeface="Arial" panose="020B0604020202020204"/>
              </a:rPr>
            </a:br>
            <a:r>
              <a:rPr lang="en-US" sz="938">
                <a:solidFill>
                  <a:srgbClr val="616365"/>
                </a:solidFill>
                <a:latin typeface="Arial" panose="020B0604020202020204"/>
              </a:rPr>
              <a:t>WD S FL</a:t>
            </a:r>
          </a:p>
        </p:txBody>
      </p:sp>
      <p:sp>
        <p:nvSpPr>
          <p:cNvPr id="18" name="TextBox 17">
            <a:extLst>
              <a:ext uri="{FF2B5EF4-FFF2-40B4-BE49-F238E27FC236}">
                <a16:creationId xmlns:a16="http://schemas.microsoft.com/office/drawing/2014/main" id="{BA2B5016-7715-D887-B2A3-D383BC14384B}"/>
              </a:ext>
            </a:extLst>
          </p:cNvPr>
          <p:cNvSpPr txBox="1"/>
          <p:nvPr/>
        </p:nvSpPr>
        <p:spPr>
          <a:xfrm>
            <a:off x="4494454" y="311969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SEG </a:t>
            </a:r>
            <a:br>
              <a:rPr lang="en-US" sz="938">
                <a:solidFill>
                  <a:srgbClr val="616365"/>
                </a:solidFill>
                <a:latin typeface="Arial" panose="020B0604020202020204"/>
              </a:rPr>
            </a:br>
            <a:r>
              <a:rPr lang="en-US" sz="938">
                <a:solidFill>
                  <a:srgbClr val="616365"/>
                </a:solidFill>
                <a:latin typeface="Arial" panose="020B0604020202020204"/>
              </a:rPr>
              <a:t>WD N FL</a:t>
            </a:r>
          </a:p>
        </p:txBody>
      </p:sp>
      <p:cxnSp>
        <p:nvCxnSpPr>
          <p:cNvPr id="19" name="Straight Connector 18">
            <a:extLst>
              <a:ext uri="{FF2B5EF4-FFF2-40B4-BE49-F238E27FC236}">
                <a16:creationId xmlns:a16="http://schemas.microsoft.com/office/drawing/2014/main" id="{D6800FDE-9835-9BCD-AE78-550FAF16E7D7}"/>
              </a:ext>
            </a:extLst>
          </p:cNvPr>
          <p:cNvCxnSpPr>
            <a:cxnSpLocks/>
          </p:cNvCxnSpPr>
          <p:nvPr/>
        </p:nvCxnSpPr>
        <p:spPr>
          <a:xfrm>
            <a:off x="5119003" y="2737863"/>
            <a:ext cx="0" cy="381831"/>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249D62-824D-7589-06CE-ADC0FAC92878}"/>
              </a:ext>
            </a:extLst>
          </p:cNvPr>
          <p:cNvCxnSpPr>
            <a:cxnSpLocks/>
          </p:cNvCxnSpPr>
          <p:nvPr/>
        </p:nvCxnSpPr>
        <p:spPr>
          <a:xfrm>
            <a:off x="3575465" y="2737171"/>
            <a:ext cx="0" cy="381831"/>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B9A885-AA9B-9D39-9592-CA930D837213}"/>
              </a:ext>
            </a:extLst>
          </p:cNvPr>
          <p:cNvCxnSpPr>
            <a:cxnSpLocks/>
          </p:cNvCxnSpPr>
          <p:nvPr/>
        </p:nvCxnSpPr>
        <p:spPr>
          <a:xfrm>
            <a:off x="3575465" y="2737171"/>
            <a:ext cx="5170215"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2107DFC-96FB-3EB4-0495-F59411BC02DF}"/>
              </a:ext>
            </a:extLst>
          </p:cNvPr>
          <p:cNvSpPr txBox="1"/>
          <p:nvPr/>
        </p:nvSpPr>
        <p:spPr>
          <a:xfrm>
            <a:off x="8111826" y="3122001"/>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SEG </a:t>
            </a:r>
            <a:br>
              <a:rPr lang="en-US" sz="938">
                <a:solidFill>
                  <a:srgbClr val="616365"/>
                </a:solidFill>
                <a:latin typeface="Arial" panose="020B0604020202020204"/>
              </a:rPr>
            </a:br>
            <a:r>
              <a:rPr lang="en-US" sz="938">
                <a:solidFill>
                  <a:srgbClr val="616365"/>
                </a:solidFill>
                <a:latin typeface="Arial" panose="020B0604020202020204"/>
              </a:rPr>
              <a:t>WD W FL</a:t>
            </a:r>
          </a:p>
        </p:txBody>
      </p:sp>
      <p:cxnSp>
        <p:nvCxnSpPr>
          <p:cNvPr id="23" name="Straight Connector 22">
            <a:extLst>
              <a:ext uri="{FF2B5EF4-FFF2-40B4-BE49-F238E27FC236}">
                <a16:creationId xmlns:a16="http://schemas.microsoft.com/office/drawing/2014/main" id="{63BA41A8-92A2-104A-E8F0-0B7F334B42A5}"/>
              </a:ext>
            </a:extLst>
          </p:cNvPr>
          <p:cNvCxnSpPr>
            <a:cxnSpLocks/>
          </p:cNvCxnSpPr>
          <p:nvPr/>
        </p:nvCxnSpPr>
        <p:spPr>
          <a:xfrm>
            <a:off x="7032788" y="2737171"/>
            <a:ext cx="0" cy="381831"/>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6958068-EF0B-33A9-FE95-B03075A9AB22}"/>
              </a:ext>
            </a:extLst>
          </p:cNvPr>
          <p:cNvCxnSpPr>
            <a:cxnSpLocks/>
          </p:cNvCxnSpPr>
          <p:nvPr/>
        </p:nvCxnSpPr>
        <p:spPr>
          <a:xfrm>
            <a:off x="8745680" y="2737171"/>
            <a:ext cx="0" cy="381831"/>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 Box 54">
            <a:extLst>
              <a:ext uri="{FF2B5EF4-FFF2-40B4-BE49-F238E27FC236}">
                <a16:creationId xmlns:a16="http://schemas.microsoft.com/office/drawing/2014/main" id="{0A920CC0-413C-CB9B-0B12-135C9F4C83D4}"/>
              </a:ext>
            </a:extLst>
          </p:cNvPr>
          <p:cNvSpPr txBox="1">
            <a:spLocks noChangeArrowheads="1"/>
          </p:cNvSpPr>
          <p:nvPr/>
        </p:nvSpPr>
        <p:spPr bwMode="auto">
          <a:xfrm>
            <a:off x="309563" y="5546008"/>
            <a:ext cx="6429375" cy="890950"/>
          </a:xfrm>
          <a:prstGeom prst="rect">
            <a:avLst/>
          </a:prstGeom>
          <a:solidFill>
            <a:schemeClr val="bg1"/>
          </a:solidFill>
          <a:ln w="22225">
            <a:solidFill>
              <a:schemeClr val="accent1"/>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28625">
              <a:spcBef>
                <a:spcPts val="0"/>
              </a:spcBef>
              <a:defRPr/>
            </a:pPr>
            <a:r>
              <a:rPr lang="en-US" sz="938" b="1">
                <a:solidFill>
                  <a:srgbClr val="616365"/>
                </a:solidFill>
                <a:latin typeface="Arial" panose="020B0604020202020204"/>
              </a:rPr>
              <a:t>Please Note: </a:t>
            </a:r>
          </a:p>
          <a:p>
            <a:pPr defTabSz="428625">
              <a:spcBef>
                <a:spcPts val="281"/>
              </a:spcBef>
              <a:defRPr/>
            </a:pPr>
            <a:r>
              <a:rPr lang="en-US" sz="938">
                <a:solidFill>
                  <a:srgbClr val="616365"/>
                </a:solidFill>
                <a:latin typeface="Arial" panose="020B0604020202020204"/>
              </a:rPr>
              <a:t>WD = Winn Dixie</a:t>
            </a:r>
          </a:p>
          <a:p>
            <a:pPr marL="0" lvl="1" defTabSz="428625">
              <a:spcBef>
                <a:spcPts val="281"/>
              </a:spcBef>
              <a:defRPr/>
            </a:pPr>
            <a:r>
              <a:rPr lang="en-US" sz="938">
                <a:solidFill>
                  <a:srgbClr val="616365"/>
                </a:solidFill>
                <a:latin typeface="Arial" panose="020B0604020202020204"/>
              </a:rPr>
              <a:t>The back data for Southeastern Grocers-owned stores that have changed banners was moved to the new banner’s RMA.  For example, Winn-Dixie stores changed to the Fresco y Más banner; the RMA back data for those stores is in the Fresco y Más RMA.</a:t>
            </a:r>
          </a:p>
        </p:txBody>
      </p:sp>
      <p:sp>
        <p:nvSpPr>
          <p:cNvPr id="4" name="TextBox 3">
            <a:extLst>
              <a:ext uri="{FF2B5EF4-FFF2-40B4-BE49-F238E27FC236}">
                <a16:creationId xmlns:a16="http://schemas.microsoft.com/office/drawing/2014/main" id="{4A1FA368-0595-7FB4-AF94-76E697189C09}"/>
              </a:ext>
            </a:extLst>
          </p:cNvPr>
          <p:cNvSpPr txBox="1"/>
          <p:nvPr/>
        </p:nvSpPr>
        <p:spPr>
          <a:xfrm>
            <a:off x="5453063" y="1"/>
            <a:ext cx="1285875" cy="202043"/>
          </a:xfrm>
          <a:prstGeom prst="rect">
            <a:avLst/>
          </a:prstGeom>
          <a:solidFill>
            <a:srgbClr val="4E106F"/>
          </a:solidFill>
        </p:spPr>
        <p:txBody>
          <a:bodyPr wrap="square" lIns="0" tIns="0" rIns="0" bIns="0" rtlCol="0">
            <a:spAutoFit/>
          </a:bodyPr>
          <a:lstStyle/>
          <a:p>
            <a:pPr algn="ctr" defTabSz="857250"/>
            <a:r>
              <a:rPr lang="en-US" sz="1313">
                <a:solidFill>
                  <a:srgbClr val="FFFFFF"/>
                </a:solidFill>
                <a:latin typeface="Roboto Condensed" panose="02000000000000000000" pitchFamily="2" charset="0"/>
                <a:ea typeface="Roboto Condensed" panose="02000000000000000000" pitchFamily="2" charset="0"/>
                <a:cs typeface="Poppins" panose="00000500000000000000" pitchFamily="2" charset="0"/>
              </a:rPr>
              <a:t>Redefined in 37.0</a:t>
            </a:r>
          </a:p>
        </p:txBody>
      </p:sp>
    </p:spTree>
    <p:extLst>
      <p:ext uri="{BB962C8B-B14F-4D97-AF65-F5344CB8AC3E}">
        <p14:creationId xmlns:p14="http://schemas.microsoft.com/office/powerpoint/2010/main" val="788578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Wegmans</a:t>
            </a:r>
          </a:p>
        </p:txBody>
      </p:sp>
      <p:sp>
        <p:nvSpPr>
          <p:cNvPr id="19" name="Text Placeholder 18">
            <a:extLst>
              <a:ext uri="{FF2B5EF4-FFF2-40B4-BE49-F238E27FC236}">
                <a16:creationId xmlns:a16="http://schemas.microsoft.com/office/drawing/2014/main" id="{B92B204A-FCFB-0178-7BA8-A2C3249F5DEB}"/>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graphicFrame>
        <p:nvGraphicFramePr>
          <p:cNvPr id="5" name="Object 4">
            <a:extLst>
              <a:ext uri="{FF2B5EF4-FFF2-40B4-BE49-F238E27FC236}">
                <a16:creationId xmlns:a16="http://schemas.microsoft.com/office/drawing/2014/main" id="{9E156798-6283-76FE-7E65-483464ABE596}"/>
              </a:ext>
            </a:extLst>
          </p:cNvPr>
          <p:cNvGraphicFramePr>
            <a:graphicFrameLocks noChangeAspect="1"/>
          </p:cNvGraphicFramePr>
          <p:nvPr/>
        </p:nvGraphicFramePr>
        <p:xfrm>
          <a:off x="1440656" y="815579"/>
          <a:ext cx="8562083" cy="5284887"/>
        </p:xfrm>
        <a:graphic>
          <a:graphicData uri="http://schemas.openxmlformats.org/presentationml/2006/ole">
            <mc:AlternateContent xmlns:mc="http://schemas.openxmlformats.org/markup-compatibility/2006">
              <mc:Choice xmlns:v="urn:schemas-microsoft-com:vml" Requires="v">
                <p:oleObj name="Visio" r:id="rId3" imgW="9296446" imgH="5677103" progId="Visio.Drawing.15">
                  <p:embed/>
                </p:oleObj>
              </mc:Choice>
              <mc:Fallback>
                <p:oleObj name="Visio" r:id="rId3" imgW="9296446" imgH="5677103" progId="Visio.Drawing.15">
                  <p:embed/>
                  <p:pic>
                    <p:nvPicPr>
                      <p:cNvPr id="5" name="Object 4">
                        <a:extLst>
                          <a:ext uri="{FF2B5EF4-FFF2-40B4-BE49-F238E27FC236}">
                            <a16:creationId xmlns:a16="http://schemas.microsoft.com/office/drawing/2014/main" id="{9E156798-6283-76FE-7E65-483464ABE596}"/>
                          </a:ext>
                        </a:extLst>
                      </p:cNvPr>
                      <p:cNvPicPr/>
                      <p:nvPr/>
                    </p:nvPicPr>
                    <p:blipFill>
                      <a:blip r:embed="rId4"/>
                      <a:stretch>
                        <a:fillRect/>
                      </a:stretch>
                    </p:blipFill>
                    <p:spPr>
                      <a:xfrm>
                        <a:off x="1440656" y="815579"/>
                        <a:ext cx="8562083" cy="52848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4D93E58-8AE2-D6FD-5955-18047AC918F9}"/>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grpSp>
        <p:nvGrpSpPr>
          <p:cNvPr id="14" name="Group 13">
            <a:extLst>
              <a:ext uri="{FF2B5EF4-FFF2-40B4-BE49-F238E27FC236}">
                <a16:creationId xmlns:a16="http://schemas.microsoft.com/office/drawing/2014/main" id="{5E9A116E-E8B9-8A2F-5967-DF528EB63C50}"/>
              </a:ext>
            </a:extLst>
          </p:cNvPr>
          <p:cNvGrpSpPr/>
          <p:nvPr/>
        </p:nvGrpSpPr>
        <p:grpSpPr>
          <a:xfrm>
            <a:off x="9739307" y="5572125"/>
            <a:ext cx="2143125" cy="857250"/>
            <a:chOff x="9148055" y="5961936"/>
            <a:chExt cx="2286000" cy="914400"/>
          </a:xfrm>
        </p:grpSpPr>
        <p:sp>
          <p:nvSpPr>
            <p:cNvPr id="15" name="Text Box 38">
              <a:extLst>
                <a:ext uri="{FF2B5EF4-FFF2-40B4-BE49-F238E27FC236}">
                  <a16:creationId xmlns:a16="http://schemas.microsoft.com/office/drawing/2014/main" id="{C22A0F09-DF8E-AA51-B53D-CE2C44050918}"/>
                </a:ext>
              </a:extLst>
            </p:cNvPr>
            <p:cNvSpPr txBox="1">
              <a:spLocks noChangeArrowheads="1"/>
            </p:cNvSpPr>
            <p:nvPr/>
          </p:nvSpPr>
          <p:spPr bwMode="auto">
            <a:xfrm>
              <a:off x="9148055" y="5961936"/>
              <a:ext cx="2286000" cy="914400"/>
            </a:xfrm>
            <a:prstGeom prst="rect">
              <a:avLst/>
            </a:prstGeom>
            <a:solidFill>
              <a:srgbClr val="FFFFFF"/>
            </a:solidFill>
            <a:ln w="22225">
              <a:solidFill>
                <a:srgbClr val="4E106F"/>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16" name="TextBox 15">
              <a:extLst>
                <a:ext uri="{FF2B5EF4-FFF2-40B4-BE49-F238E27FC236}">
                  <a16:creationId xmlns:a16="http://schemas.microsoft.com/office/drawing/2014/main" id="{0695E5CE-A9E9-612A-A154-0501A563DD29}"/>
                </a:ext>
              </a:extLst>
            </p:cNvPr>
            <p:cNvSpPr txBox="1"/>
            <p:nvPr/>
          </p:nvSpPr>
          <p:spPr>
            <a:xfrm>
              <a:off x="9795755" y="6047662"/>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RMA Only</a:t>
              </a:r>
            </a:p>
          </p:txBody>
        </p:sp>
        <p:sp>
          <p:nvSpPr>
            <p:cNvPr id="17" name="TextBox 16">
              <a:extLst>
                <a:ext uri="{FF2B5EF4-FFF2-40B4-BE49-F238E27FC236}">
                  <a16:creationId xmlns:a16="http://schemas.microsoft.com/office/drawing/2014/main" id="{8255C58F-789A-898C-7043-7584582B9E7F}"/>
                </a:ext>
              </a:extLst>
            </p:cNvPr>
            <p:cNvSpPr txBox="1"/>
            <p:nvPr/>
          </p:nvSpPr>
          <p:spPr>
            <a:xfrm>
              <a:off x="9795755" y="6453428"/>
              <a:ext cx="1371600" cy="320040"/>
            </a:xfrm>
            <a:prstGeom prst="rect">
              <a:avLst/>
            </a:prstGeom>
            <a:gradFill>
              <a:gsLst>
                <a:gs pos="0">
                  <a:srgbClr val="F0F0F0"/>
                </a:gs>
                <a:gs pos="100000">
                  <a:schemeClr val="bg1"/>
                </a:gs>
              </a:gsLst>
              <a:lin ang="16200000" scaled="0"/>
            </a:gradFill>
            <a:ln w="6350" cap="rnd">
              <a:solidFill>
                <a:srgbClr val="FF0000"/>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FF0000"/>
                  </a:solidFill>
                  <a:latin typeface="Arial" panose="020B0604020202020204"/>
                </a:rPr>
                <a:t>Not Releasable</a:t>
              </a:r>
            </a:p>
          </p:txBody>
        </p:sp>
      </p:grpSp>
    </p:spTree>
    <p:extLst>
      <p:ext uri="{BB962C8B-B14F-4D97-AF65-F5344CB8AC3E}">
        <p14:creationId xmlns:p14="http://schemas.microsoft.com/office/powerpoint/2010/main" val="356307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Weis</a:t>
            </a:r>
          </a:p>
        </p:txBody>
      </p:sp>
      <p:sp>
        <p:nvSpPr>
          <p:cNvPr id="20" name="Text Placeholder 19">
            <a:extLst>
              <a:ext uri="{FF2B5EF4-FFF2-40B4-BE49-F238E27FC236}">
                <a16:creationId xmlns:a16="http://schemas.microsoft.com/office/drawing/2014/main" id="{C2B18350-C717-DC90-4077-0D496BD0DF35}"/>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14" name="Text Box 54">
            <a:extLst>
              <a:ext uri="{FF2B5EF4-FFF2-40B4-BE49-F238E27FC236}">
                <a16:creationId xmlns:a16="http://schemas.microsoft.com/office/drawing/2014/main" id="{420E7458-EA26-D2DE-4CAF-FF70808FD395}"/>
              </a:ext>
            </a:extLst>
          </p:cNvPr>
          <p:cNvSpPr txBox="1">
            <a:spLocks noChangeArrowheads="1"/>
          </p:cNvSpPr>
          <p:nvPr/>
        </p:nvSpPr>
        <p:spPr bwMode="auto">
          <a:xfrm>
            <a:off x="309563" y="5786438"/>
            <a:ext cx="6000750" cy="746615"/>
          </a:xfrm>
          <a:prstGeom prst="rect">
            <a:avLst/>
          </a:prstGeom>
          <a:solidFill>
            <a:schemeClr val="bg1"/>
          </a:solidFill>
          <a:ln w="22225">
            <a:solidFill>
              <a:schemeClr val="accent1"/>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28625"/>
            <a:r>
              <a:rPr lang="en-US" sz="938" b="1">
                <a:solidFill>
                  <a:srgbClr val="616365"/>
                </a:solidFill>
                <a:latin typeface="Arial" panose="020B0604020202020204"/>
              </a:rPr>
              <a:t>Please Note: </a:t>
            </a:r>
          </a:p>
          <a:p>
            <a:pPr defTabSz="428625">
              <a:spcBef>
                <a:spcPts val="281"/>
              </a:spcBef>
            </a:pPr>
            <a:r>
              <a:rPr lang="en-US" sz="938">
                <a:solidFill>
                  <a:srgbClr val="616365"/>
                </a:solidFill>
                <a:latin typeface="Arial" panose="020B0604020202020204"/>
              </a:rPr>
              <a:t>In late 2016, Weis acquired 38 formerly Food Lion stores from Ahold Delhaize.  The Food Lion back data is not included in the Weis RMAs, per the retailer’s request.</a:t>
            </a:r>
          </a:p>
          <a:p>
            <a:pPr defTabSz="428625">
              <a:spcBef>
                <a:spcPts val="281"/>
              </a:spcBef>
            </a:pPr>
            <a:endParaRPr lang="en-US" sz="938">
              <a:solidFill>
                <a:srgbClr val="616365"/>
              </a:solidFill>
              <a:latin typeface="Arial" panose="020B0604020202020204"/>
            </a:endParaRPr>
          </a:p>
        </p:txBody>
      </p:sp>
      <p:grpSp>
        <p:nvGrpSpPr>
          <p:cNvPr id="7" name="Group 6">
            <a:extLst>
              <a:ext uri="{FF2B5EF4-FFF2-40B4-BE49-F238E27FC236}">
                <a16:creationId xmlns:a16="http://schemas.microsoft.com/office/drawing/2014/main" id="{F1FB7587-5228-7C2B-56F6-5A71E311082C}"/>
              </a:ext>
            </a:extLst>
          </p:cNvPr>
          <p:cNvGrpSpPr/>
          <p:nvPr/>
        </p:nvGrpSpPr>
        <p:grpSpPr>
          <a:xfrm>
            <a:off x="9739307" y="5572125"/>
            <a:ext cx="2143125" cy="857250"/>
            <a:chOff x="9148055" y="5961936"/>
            <a:chExt cx="2286000" cy="914400"/>
          </a:xfrm>
        </p:grpSpPr>
        <p:sp>
          <p:nvSpPr>
            <p:cNvPr id="8" name="Text Box 38">
              <a:extLst>
                <a:ext uri="{FF2B5EF4-FFF2-40B4-BE49-F238E27FC236}">
                  <a16:creationId xmlns:a16="http://schemas.microsoft.com/office/drawing/2014/main" id="{C2FA3A92-0083-7968-7E55-A9673E4A7F9C}"/>
                </a:ext>
              </a:extLst>
            </p:cNvPr>
            <p:cNvSpPr txBox="1">
              <a:spLocks noChangeArrowheads="1"/>
            </p:cNvSpPr>
            <p:nvPr/>
          </p:nvSpPr>
          <p:spPr bwMode="auto">
            <a:xfrm>
              <a:off x="9148055" y="5961936"/>
              <a:ext cx="2286000" cy="914400"/>
            </a:xfrm>
            <a:prstGeom prst="rect">
              <a:avLst/>
            </a:prstGeom>
            <a:solidFill>
              <a:srgbClr val="FFFFFF"/>
            </a:solidFill>
            <a:ln w="22225">
              <a:solidFill>
                <a:srgbClr val="4E106F"/>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9" name="TextBox 8">
              <a:extLst>
                <a:ext uri="{FF2B5EF4-FFF2-40B4-BE49-F238E27FC236}">
                  <a16:creationId xmlns:a16="http://schemas.microsoft.com/office/drawing/2014/main" id="{8A043658-E460-FB65-FE04-DE0CEB7D448F}"/>
                </a:ext>
              </a:extLst>
            </p:cNvPr>
            <p:cNvSpPr txBox="1"/>
            <p:nvPr/>
          </p:nvSpPr>
          <p:spPr>
            <a:xfrm>
              <a:off x="9795755" y="6047662"/>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RMA Only</a:t>
              </a:r>
            </a:p>
          </p:txBody>
        </p:sp>
        <p:sp>
          <p:nvSpPr>
            <p:cNvPr id="10" name="TextBox 9">
              <a:extLst>
                <a:ext uri="{FF2B5EF4-FFF2-40B4-BE49-F238E27FC236}">
                  <a16:creationId xmlns:a16="http://schemas.microsoft.com/office/drawing/2014/main" id="{23A86133-6547-32D3-4C26-9E604E5B4940}"/>
                </a:ext>
              </a:extLst>
            </p:cNvPr>
            <p:cNvSpPr txBox="1"/>
            <p:nvPr/>
          </p:nvSpPr>
          <p:spPr>
            <a:xfrm>
              <a:off x="9795755" y="6453428"/>
              <a:ext cx="1371600" cy="320040"/>
            </a:xfrm>
            <a:prstGeom prst="rect">
              <a:avLst/>
            </a:prstGeom>
            <a:gradFill>
              <a:gsLst>
                <a:gs pos="0">
                  <a:srgbClr val="F0F0F0"/>
                </a:gs>
                <a:gs pos="100000">
                  <a:schemeClr val="bg1"/>
                </a:gs>
              </a:gsLst>
              <a:lin ang="16200000" scaled="0"/>
            </a:gradFill>
            <a:ln w="6350" cap="rnd">
              <a:solidFill>
                <a:srgbClr val="FF0000"/>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FF0000"/>
                  </a:solidFill>
                  <a:latin typeface="Arial" panose="020B0604020202020204"/>
                </a:rPr>
                <a:t>Not Releasable</a:t>
              </a:r>
            </a:p>
          </p:txBody>
        </p:sp>
      </p:grpSp>
      <p:sp>
        <p:nvSpPr>
          <p:cNvPr id="21" name="TextBox 20">
            <a:extLst>
              <a:ext uri="{FF2B5EF4-FFF2-40B4-BE49-F238E27FC236}">
                <a16:creationId xmlns:a16="http://schemas.microsoft.com/office/drawing/2014/main" id="{165A2D8F-7FF7-B06F-5F08-8819BC149FC8}"/>
              </a:ext>
            </a:extLst>
          </p:cNvPr>
          <p:cNvSpPr txBox="1"/>
          <p:nvPr/>
        </p:nvSpPr>
        <p:spPr>
          <a:xfrm>
            <a:off x="4718277" y="171450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HARRISBURG</a:t>
            </a:r>
            <a:endParaRPr lang="pl-PL" sz="938">
              <a:solidFill>
                <a:srgbClr val="009FDA"/>
              </a:solidFill>
              <a:latin typeface="Arial" panose="020B0604020202020204"/>
            </a:endParaRPr>
          </a:p>
        </p:txBody>
      </p:sp>
      <p:sp>
        <p:nvSpPr>
          <p:cNvPr id="22" name="TextBox 21">
            <a:extLst>
              <a:ext uri="{FF2B5EF4-FFF2-40B4-BE49-F238E27FC236}">
                <a16:creationId xmlns:a16="http://schemas.microsoft.com/office/drawing/2014/main" id="{456EBB69-6C31-648B-43BC-60030C859AFA}"/>
              </a:ext>
            </a:extLst>
          </p:cNvPr>
          <p:cNvSpPr txBox="1"/>
          <p:nvPr/>
        </p:nvSpPr>
        <p:spPr>
          <a:xfrm>
            <a:off x="7657420" y="171450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POCONOS/NJ</a:t>
            </a:r>
            <a:endParaRPr lang="pl-PL" sz="938">
              <a:solidFill>
                <a:srgbClr val="009FDA"/>
              </a:solidFill>
              <a:latin typeface="Arial" panose="020B0604020202020204"/>
            </a:endParaRPr>
          </a:p>
        </p:txBody>
      </p:sp>
      <p:sp>
        <p:nvSpPr>
          <p:cNvPr id="23" name="TextBox 22">
            <a:extLst>
              <a:ext uri="{FF2B5EF4-FFF2-40B4-BE49-F238E27FC236}">
                <a16:creationId xmlns:a16="http://schemas.microsoft.com/office/drawing/2014/main" id="{CBB93B88-25A6-CAED-DE1F-75CAF008BC84}"/>
              </a:ext>
            </a:extLst>
          </p:cNvPr>
          <p:cNvSpPr txBox="1"/>
          <p:nvPr/>
        </p:nvSpPr>
        <p:spPr>
          <a:xfrm>
            <a:off x="9126992" y="171450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WB/SCRANTON</a:t>
            </a:r>
            <a:endParaRPr lang="pl-PL" sz="938">
              <a:solidFill>
                <a:srgbClr val="009FDA"/>
              </a:solidFill>
              <a:latin typeface="Arial" panose="020B0604020202020204"/>
            </a:endParaRPr>
          </a:p>
        </p:txBody>
      </p:sp>
      <p:sp>
        <p:nvSpPr>
          <p:cNvPr id="24" name="TextBox 23">
            <a:extLst>
              <a:ext uri="{FF2B5EF4-FFF2-40B4-BE49-F238E27FC236}">
                <a16:creationId xmlns:a16="http://schemas.microsoft.com/office/drawing/2014/main" id="{6A254072-85FA-54BE-3484-1C295401BA5B}"/>
              </a:ext>
            </a:extLst>
          </p:cNvPr>
          <p:cNvSpPr txBox="1"/>
          <p:nvPr/>
        </p:nvSpPr>
        <p:spPr>
          <a:xfrm>
            <a:off x="5453063" y="85725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CORP</a:t>
            </a:r>
            <a:endParaRPr lang="pl-PL" sz="938">
              <a:solidFill>
                <a:srgbClr val="616365"/>
              </a:solidFill>
              <a:latin typeface="Arial" panose="020B0604020202020204"/>
            </a:endParaRPr>
          </a:p>
        </p:txBody>
      </p:sp>
      <p:cxnSp>
        <p:nvCxnSpPr>
          <p:cNvPr id="25" name="Straight Connector 24">
            <a:extLst>
              <a:ext uri="{FF2B5EF4-FFF2-40B4-BE49-F238E27FC236}">
                <a16:creationId xmlns:a16="http://schemas.microsoft.com/office/drawing/2014/main" id="{F3140AE0-4D67-2FE6-DA9D-F0BFB9214A88}"/>
              </a:ext>
            </a:extLst>
          </p:cNvPr>
          <p:cNvCxnSpPr>
            <a:cxnSpLocks/>
          </p:cNvCxnSpPr>
          <p:nvPr/>
        </p:nvCxnSpPr>
        <p:spPr>
          <a:xfrm>
            <a:off x="952500" y="1451508"/>
            <a:ext cx="0" cy="25717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07E1C90-CFC7-D9F1-131F-4735F8A1A86E}"/>
              </a:ext>
            </a:extLst>
          </p:cNvPr>
          <p:cNvCxnSpPr>
            <a:cxnSpLocks/>
          </p:cNvCxnSpPr>
          <p:nvPr/>
        </p:nvCxnSpPr>
        <p:spPr>
          <a:xfrm>
            <a:off x="952500" y="1451509"/>
            <a:ext cx="10287000"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8DCDA11-4077-0161-7E36-CDC79BB8D703}"/>
              </a:ext>
            </a:extLst>
          </p:cNvPr>
          <p:cNvSpPr txBox="1"/>
          <p:nvPr/>
        </p:nvSpPr>
        <p:spPr>
          <a:xfrm>
            <a:off x="309563" y="171450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ALTOONA</a:t>
            </a:r>
            <a:endParaRPr lang="pl-PL" sz="938">
              <a:solidFill>
                <a:srgbClr val="009FDA"/>
              </a:solidFill>
              <a:latin typeface="Arial" panose="020B0604020202020204"/>
            </a:endParaRPr>
          </a:p>
        </p:txBody>
      </p:sp>
      <p:sp>
        <p:nvSpPr>
          <p:cNvPr id="28" name="TextBox 27">
            <a:extLst>
              <a:ext uri="{FF2B5EF4-FFF2-40B4-BE49-F238E27FC236}">
                <a16:creationId xmlns:a16="http://schemas.microsoft.com/office/drawing/2014/main" id="{6BD5D18D-2517-AD1F-19D2-3C49C4705268}"/>
              </a:ext>
            </a:extLst>
          </p:cNvPr>
          <p:cNvSpPr txBox="1"/>
          <p:nvPr/>
        </p:nvSpPr>
        <p:spPr>
          <a:xfrm>
            <a:off x="1779134" y="171450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C SUSQNA VAL</a:t>
            </a:r>
            <a:endParaRPr lang="pl-PL" sz="938">
              <a:solidFill>
                <a:srgbClr val="009FDA"/>
              </a:solidFill>
              <a:latin typeface="Arial" panose="020B0604020202020204"/>
            </a:endParaRPr>
          </a:p>
        </p:txBody>
      </p:sp>
      <p:sp>
        <p:nvSpPr>
          <p:cNvPr id="29" name="TextBox 28">
            <a:extLst>
              <a:ext uri="{FF2B5EF4-FFF2-40B4-BE49-F238E27FC236}">
                <a16:creationId xmlns:a16="http://schemas.microsoft.com/office/drawing/2014/main" id="{0C10A608-DEDD-3BD6-AE9A-2E7F109595A8}"/>
              </a:ext>
            </a:extLst>
          </p:cNvPr>
          <p:cNvSpPr txBox="1"/>
          <p:nvPr/>
        </p:nvSpPr>
        <p:spPr>
          <a:xfrm>
            <a:off x="3248706" y="171450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FRED/HAGER</a:t>
            </a:r>
            <a:endParaRPr lang="pl-PL" sz="938">
              <a:solidFill>
                <a:srgbClr val="009FDA"/>
              </a:solidFill>
              <a:latin typeface="Arial" panose="020B0604020202020204"/>
            </a:endParaRPr>
          </a:p>
        </p:txBody>
      </p:sp>
      <p:sp>
        <p:nvSpPr>
          <p:cNvPr id="30" name="TextBox 29">
            <a:extLst>
              <a:ext uri="{FF2B5EF4-FFF2-40B4-BE49-F238E27FC236}">
                <a16:creationId xmlns:a16="http://schemas.microsoft.com/office/drawing/2014/main" id="{28338541-2204-BFBF-8131-00D685B2CB93}"/>
              </a:ext>
            </a:extLst>
          </p:cNvPr>
          <p:cNvSpPr txBox="1"/>
          <p:nvPr/>
        </p:nvSpPr>
        <p:spPr>
          <a:xfrm>
            <a:off x="6187849" y="171450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LEHIGH VAL</a:t>
            </a:r>
            <a:endParaRPr lang="pl-PL" sz="938">
              <a:solidFill>
                <a:srgbClr val="009FDA"/>
              </a:solidFill>
              <a:latin typeface="Arial" panose="020B0604020202020204"/>
            </a:endParaRPr>
          </a:p>
        </p:txBody>
      </p:sp>
      <p:sp>
        <p:nvSpPr>
          <p:cNvPr id="31" name="TextBox 30">
            <a:extLst>
              <a:ext uri="{FF2B5EF4-FFF2-40B4-BE49-F238E27FC236}">
                <a16:creationId xmlns:a16="http://schemas.microsoft.com/office/drawing/2014/main" id="{367E377B-B617-745D-433C-B2A715480102}"/>
              </a:ext>
            </a:extLst>
          </p:cNvPr>
          <p:cNvSpPr txBox="1"/>
          <p:nvPr/>
        </p:nvSpPr>
        <p:spPr>
          <a:xfrm>
            <a:off x="10596563" y="171450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YORK/HANOVER</a:t>
            </a:r>
            <a:endParaRPr lang="pl-PL" sz="938">
              <a:solidFill>
                <a:srgbClr val="009FDA"/>
              </a:solidFill>
              <a:latin typeface="Arial" panose="020B0604020202020204"/>
            </a:endParaRPr>
          </a:p>
        </p:txBody>
      </p:sp>
      <p:cxnSp>
        <p:nvCxnSpPr>
          <p:cNvPr id="32" name="Straight Connector 31">
            <a:extLst>
              <a:ext uri="{FF2B5EF4-FFF2-40B4-BE49-F238E27FC236}">
                <a16:creationId xmlns:a16="http://schemas.microsoft.com/office/drawing/2014/main" id="{47C4407F-1A13-F202-F225-CDA55E13B7B2}"/>
              </a:ext>
            </a:extLst>
          </p:cNvPr>
          <p:cNvCxnSpPr>
            <a:cxnSpLocks/>
          </p:cNvCxnSpPr>
          <p:nvPr/>
        </p:nvCxnSpPr>
        <p:spPr>
          <a:xfrm>
            <a:off x="2422072" y="1451508"/>
            <a:ext cx="0" cy="25717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24EC22-E227-FEF4-5F28-D90BD8D4F9A1}"/>
              </a:ext>
            </a:extLst>
          </p:cNvPr>
          <p:cNvCxnSpPr>
            <a:cxnSpLocks/>
          </p:cNvCxnSpPr>
          <p:nvPr/>
        </p:nvCxnSpPr>
        <p:spPr>
          <a:xfrm>
            <a:off x="3891643" y="1451508"/>
            <a:ext cx="0" cy="25717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96E2DB5-9D44-68D7-76C8-CC96A58BB16E}"/>
              </a:ext>
            </a:extLst>
          </p:cNvPr>
          <p:cNvCxnSpPr>
            <a:cxnSpLocks/>
          </p:cNvCxnSpPr>
          <p:nvPr/>
        </p:nvCxnSpPr>
        <p:spPr>
          <a:xfrm>
            <a:off x="5361215" y="1451508"/>
            <a:ext cx="0" cy="25717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F2B7D2A-3781-2CAF-EC6F-E0637DD27F4F}"/>
              </a:ext>
            </a:extLst>
          </p:cNvPr>
          <p:cNvCxnSpPr>
            <a:cxnSpLocks/>
          </p:cNvCxnSpPr>
          <p:nvPr/>
        </p:nvCxnSpPr>
        <p:spPr>
          <a:xfrm>
            <a:off x="6830786" y="1451508"/>
            <a:ext cx="0" cy="25717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9C41F19-96B3-A5B6-E37D-6093C3B1FE8F}"/>
              </a:ext>
            </a:extLst>
          </p:cNvPr>
          <p:cNvCxnSpPr>
            <a:cxnSpLocks/>
          </p:cNvCxnSpPr>
          <p:nvPr/>
        </p:nvCxnSpPr>
        <p:spPr>
          <a:xfrm>
            <a:off x="8300358" y="1451508"/>
            <a:ext cx="0" cy="25717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87F3529-2111-85A7-B88E-01C008E7DDF4}"/>
              </a:ext>
            </a:extLst>
          </p:cNvPr>
          <p:cNvCxnSpPr>
            <a:cxnSpLocks/>
          </p:cNvCxnSpPr>
          <p:nvPr/>
        </p:nvCxnSpPr>
        <p:spPr>
          <a:xfrm>
            <a:off x="9769929" y="1451508"/>
            <a:ext cx="0" cy="25717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779BC60-2935-B946-B20E-DAC10A4C6D6C}"/>
              </a:ext>
            </a:extLst>
          </p:cNvPr>
          <p:cNvCxnSpPr>
            <a:cxnSpLocks/>
          </p:cNvCxnSpPr>
          <p:nvPr/>
        </p:nvCxnSpPr>
        <p:spPr>
          <a:xfrm>
            <a:off x="11239500" y="1451508"/>
            <a:ext cx="0" cy="25717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05AA79-9640-6D47-89CF-443DAC8BED47}"/>
              </a:ext>
            </a:extLst>
          </p:cNvPr>
          <p:cNvCxnSpPr>
            <a:cxnSpLocks/>
            <a:stCxn id="24" idx="2"/>
          </p:cNvCxnSpPr>
          <p:nvPr/>
        </p:nvCxnSpPr>
        <p:spPr>
          <a:xfrm>
            <a:off x="6096000" y="1157288"/>
            <a:ext cx="0" cy="303539"/>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B68CFA6-B1A1-734C-364F-31E8C8219156}"/>
              </a:ext>
            </a:extLst>
          </p:cNvPr>
          <p:cNvSpPr txBox="1"/>
          <p:nvPr/>
        </p:nvSpPr>
        <p:spPr>
          <a:xfrm>
            <a:off x="1044349" y="235743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BINGHAMTON</a:t>
            </a:r>
            <a:endParaRPr lang="pl-PL" sz="938">
              <a:solidFill>
                <a:srgbClr val="009FDA"/>
              </a:solidFill>
              <a:latin typeface="Arial" panose="020B0604020202020204"/>
            </a:endParaRPr>
          </a:p>
        </p:txBody>
      </p:sp>
      <p:sp>
        <p:nvSpPr>
          <p:cNvPr id="42" name="TextBox 41">
            <a:extLst>
              <a:ext uri="{FF2B5EF4-FFF2-40B4-BE49-F238E27FC236}">
                <a16:creationId xmlns:a16="http://schemas.microsoft.com/office/drawing/2014/main" id="{411C2AA4-31A3-F9F2-7E2E-F4C11C7007C3}"/>
              </a:ext>
            </a:extLst>
          </p:cNvPr>
          <p:cNvSpPr txBox="1"/>
          <p:nvPr/>
        </p:nvSpPr>
        <p:spPr>
          <a:xfrm>
            <a:off x="2513920" y="235743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EASTERN MD</a:t>
            </a:r>
            <a:endParaRPr lang="pl-PL" sz="938">
              <a:solidFill>
                <a:srgbClr val="009FDA"/>
              </a:solidFill>
              <a:latin typeface="Arial" panose="020B0604020202020204"/>
            </a:endParaRPr>
          </a:p>
        </p:txBody>
      </p:sp>
      <p:sp>
        <p:nvSpPr>
          <p:cNvPr id="43" name="TextBox 42">
            <a:extLst>
              <a:ext uri="{FF2B5EF4-FFF2-40B4-BE49-F238E27FC236}">
                <a16:creationId xmlns:a16="http://schemas.microsoft.com/office/drawing/2014/main" id="{ACB2AF05-1EF5-9FF8-3D09-75F5201A627B}"/>
              </a:ext>
            </a:extLst>
          </p:cNvPr>
          <p:cNvSpPr txBox="1"/>
          <p:nvPr/>
        </p:nvSpPr>
        <p:spPr>
          <a:xfrm>
            <a:off x="3983492" y="235743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FREDCKBRG VA</a:t>
            </a:r>
            <a:endParaRPr lang="pl-PL" sz="938">
              <a:solidFill>
                <a:srgbClr val="009FDA"/>
              </a:solidFill>
              <a:latin typeface="Arial" panose="020B0604020202020204"/>
            </a:endParaRPr>
          </a:p>
        </p:txBody>
      </p:sp>
      <p:sp>
        <p:nvSpPr>
          <p:cNvPr id="44" name="TextBox 43">
            <a:extLst>
              <a:ext uri="{FF2B5EF4-FFF2-40B4-BE49-F238E27FC236}">
                <a16:creationId xmlns:a16="http://schemas.microsoft.com/office/drawing/2014/main" id="{94B2AFC2-5826-C775-5AB5-3D84B262604A}"/>
              </a:ext>
            </a:extLst>
          </p:cNvPr>
          <p:cNvSpPr txBox="1"/>
          <p:nvPr/>
        </p:nvSpPr>
        <p:spPr>
          <a:xfrm>
            <a:off x="5453063" y="235743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LANCASTER</a:t>
            </a:r>
            <a:endParaRPr lang="pl-PL" sz="938">
              <a:solidFill>
                <a:srgbClr val="009FDA"/>
              </a:solidFill>
              <a:latin typeface="Arial" panose="020B0604020202020204"/>
            </a:endParaRPr>
          </a:p>
        </p:txBody>
      </p:sp>
      <p:sp>
        <p:nvSpPr>
          <p:cNvPr id="45" name="TextBox 44">
            <a:extLst>
              <a:ext uri="{FF2B5EF4-FFF2-40B4-BE49-F238E27FC236}">
                <a16:creationId xmlns:a16="http://schemas.microsoft.com/office/drawing/2014/main" id="{2277EF3E-386D-59C8-70E2-34F65CA5873D}"/>
              </a:ext>
            </a:extLst>
          </p:cNvPr>
          <p:cNvSpPr txBox="1"/>
          <p:nvPr/>
        </p:nvSpPr>
        <p:spPr>
          <a:xfrm>
            <a:off x="6922635" y="235743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MONT/BUCKS</a:t>
            </a:r>
            <a:endParaRPr lang="pl-PL" sz="938">
              <a:solidFill>
                <a:srgbClr val="009FDA"/>
              </a:solidFill>
              <a:latin typeface="Arial" panose="020B0604020202020204"/>
            </a:endParaRPr>
          </a:p>
        </p:txBody>
      </p:sp>
      <p:sp>
        <p:nvSpPr>
          <p:cNvPr id="46" name="TextBox 45">
            <a:extLst>
              <a:ext uri="{FF2B5EF4-FFF2-40B4-BE49-F238E27FC236}">
                <a16:creationId xmlns:a16="http://schemas.microsoft.com/office/drawing/2014/main" id="{0AEE9E41-D0F5-AC2C-9CE1-9AECE675B67A}"/>
              </a:ext>
            </a:extLst>
          </p:cNvPr>
          <p:cNvSpPr txBox="1"/>
          <p:nvPr/>
        </p:nvSpPr>
        <p:spPr>
          <a:xfrm>
            <a:off x="8392207" y="2357437"/>
            <a:ext cx="1285875" cy="300038"/>
          </a:xfrm>
          <a:prstGeom prst="rect">
            <a:avLst/>
          </a:prstGeom>
          <a:gradFill>
            <a:gsLst>
              <a:gs pos="0">
                <a:srgbClr val="F0F0F0"/>
              </a:gs>
              <a:gs pos="100000">
                <a:schemeClr val="bg1"/>
              </a:gs>
            </a:gsLst>
            <a:lin ang="16200000" scaled="0"/>
          </a:gradFill>
          <a:ln w="6350" cap="rnd">
            <a:solidFill>
              <a:srgbClr val="FF0000"/>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solidFill>
                  <a:srgbClr val="FF0000"/>
                </a:solidFill>
                <a:latin typeface="+mj-lt"/>
              </a:defRPr>
            </a:lvl1pPr>
          </a:lstStyle>
          <a:p>
            <a:pPr defTabSz="857250"/>
            <a:r>
              <a:rPr lang="en-US" sz="938">
                <a:latin typeface="Arial" panose="020B0604020202020204"/>
              </a:rPr>
              <a:t>WEIS </a:t>
            </a:r>
            <a:br>
              <a:rPr lang="en-US" sz="938">
                <a:latin typeface="Arial" panose="020B0604020202020204"/>
              </a:rPr>
            </a:br>
            <a:r>
              <a:rPr lang="en-US" sz="938">
                <a:latin typeface="Arial" panose="020B0604020202020204"/>
              </a:rPr>
              <a:t>READING</a:t>
            </a:r>
            <a:endParaRPr lang="pl-PL" sz="938">
              <a:latin typeface="Arial" panose="020B0604020202020204"/>
            </a:endParaRPr>
          </a:p>
        </p:txBody>
      </p:sp>
      <p:sp>
        <p:nvSpPr>
          <p:cNvPr id="47" name="TextBox 46">
            <a:extLst>
              <a:ext uri="{FF2B5EF4-FFF2-40B4-BE49-F238E27FC236}">
                <a16:creationId xmlns:a16="http://schemas.microsoft.com/office/drawing/2014/main" id="{53984E2F-DF52-63ED-D319-34DDA54E5515}"/>
              </a:ext>
            </a:extLst>
          </p:cNvPr>
          <p:cNvSpPr txBox="1"/>
          <p:nvPr/>
        </p:nvSpPr>
        <p:spPr>
          <a:xfrm>
            <a:off x="9861777" y="2357437"/>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WEIS </a:t>
            </a:r>
            <a:br>
              <a:rPr lang="en-US" sz="938">
                <a:solidFill>
                  <a:srgbClr val="616365"/>
                </a:solidFill>
                <a:latin typeface="Arial" panose="020B0604020202020204"/>
              </a:rPr>
            </a:br>
            <a:r>
              <a:rPr lang="en-US" sz="938">
                <a:solidFill>
                  <a:srgbClr val="616365"/>
                </a:solidFill>
                <a:latin typeface="Arial" panose="020B0604020202020204"/>
              </a:rPr>
              <a:t>WILLIAMSPORT</a:t>
            </a:r>
            <a:endParaRPr lang="pl-PL" sz="938">
              <a:solidFill>
                <a:srgbClr val="616365"/>
              </a:solidFill>
              <a:latin typeface="Arial" panose="020B0604020202020204"/>
            </a:endParaRPr>
          </a:p>
        </p:txBody>
      </p:sp>
      <p:cxnSp>
        <p:nvCxnSpPr>
          <p:cNvPr id="48" name="Straight Connector 47">
            <a:extLst>
              <a:ext uri="{FF2B5EF4-FFF2-40B4-BE49-F238E27FC236}">
                <a16:creationId xmlns:a16="http://schemas.microsoft.com/office/drawing/2014/main" id="{6E68AF5A-DB76-73C4-3F92-59A40687C43D}"/>
              </a:ext>
            </a:extLst>
          </p:cNvPr>
          <p:cNvCxnSpPr>
            <a:cxnSpLocks/>
          </p:cNvCxnSpPr>
          <p:nvPr/>
        </p:nvCxnSpPr>
        <p:spPr>
          <a:xfrm>
            <a:off x="1677968" y="1460827"/>
            <a:ext cx="0" cy="90593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77CFD1B-998D-3697-40AE-87C7818C6C1C}"/>
              </a:ext>
            </a:extLst>
          </p:cNvPr>
          <p:cNvCxnSpPr>
            <a:cxnSpLocks/>
          </p:cNvCxnSpPr>
          <p:nvPr/>
        </p:nvCxnSpPr>
        <p:spPr>
          <a:xfrm>
            <a:off x="3149093" y="1460827"/>
            <a:ext cx="0" cy="90593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4AB4AE4-F0FE-B7D1-6185-92AA4496FDD5}"/>
              </a:ext>
            </a:extLst>
          </p:cNvPr>
          <p:cNvCxnSpPr>
            <a:cxnSpLocks/>
          </p:cNvCxnSpPr>
          <p:nvPr/>
        </p:nvCxnSpPr>
        <p:spPr>
          <a:xfrm>
            <a:off x="4620217" y="1460827"/>
            <a:ext cx="0" cy="90593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BC823A3-24EF-7F6C-2028-7FEEAC2D893B}"/>
              </a:ext>
            </a:extLst>
          </p:cNvPr>
          <p:cNvCxnSpPr>
            <a:cxnSpLocks/>
          </p:cNvCxnSpPr>
          <p:nvPr/>
        </p:nvCxnSpPr>
        <p:spPr>
          <a:xfrm>
            <a:off x="6091341" y="1460827"/>
            <a:ext cx="0" cy="90593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88DD1E-5354-8046-5A22-68C0220A6E4F}"/>
              </a:ext>
            </a:extLst>
          </p:cNvPr>
          <p:cNvCxnSpPr>
            <a:cxnSpLocks/>
          </p:cNvCxnSpPr>
          <p:nvPr/>
        </p:nvCxnSpPr>
        <p:spPr>
          <a:xfrm>
            <a:off x="7562465" y="1460827"/>
            <a:ext cx="0" cy="90593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0B3E26-BBB0-8F37-CA12-02DA54F31816}"/>
              </a:ext>
            </a:extLst>
          </p:cNvPr>
          <p:cNvCxnSpPr>
            <a:cxnSpLocks/>
          </p:cNvCxnSpPr>
          <p:nvPr/>
        </p:nvCxnSpPr>
        <p:spPr>
          <a:xfrm>
            <a:off x="9033589" y="1460827"/>
            <a:ext cx="0" cy="90593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77CFBC3-BEF9-5798-F8AC-3C4A3A5F5C1D}"/>
              </a:ext>
            </a:extLst>
          </p:cNvPr>
          <p:cNvCxnSpPr>
            <a:cxnSpLocks/>
          </p:cNvCxnSpPr>
          <p:nvPr/>
        </p:nvCxnSpPr>
        <p:spPr>
          <a:xfrm>
            <a:off x="10504715" y="1460827"/>
            <a:ext cx="0" cy="90593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59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err="1"/>
              <a:t>AlbertsonsCo</a:t>
            </a:r>
            <a:endParaRPr lang="en-US"/>
          </a:p>
        </p:txBody>
      </p:sp>
      <p:sp>
        <p:nvSpPr>
          <p:cNvPr id="9" name="Text Placeholder 8">
            <a:extLst>
              <a:ext uri="{FF2B5EF4-FFF2-40B4-BE49-F238E27FC236}">
                <a16:creationId xmlns:a16="http://schemas.microsoft.com/office/drawing/2014/main" id="{F88DFA8B-B77F-F31F-CE8A-0382C5791002}"/>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14" name="TextBox 13">
            <a:extLst>
              <a:ext uri="{FF2B5EF4-FFF2-40B4-BE49-F238E27FC236}">
                <a16:creationId xmlns:a16="http://schemas.microsoft.com/office/drawing/2014/main" id="{2B15C2D6-2FF3-3187-395C-8AC42BE32E17}"/>
              </a:ext>
            </a:extLst>
          </p:cNvPr>
          <p:cNvSpPr txBox="1"/>
          <p:nvPr/>
        </p:nvSpPr>
        <p:spPr>
          <a:xfrm>
            <a:off x="309563" y="5572125"/>
            <a:ext cx="9179713" cy="857250"/>
          </a:xfrm>
          <a:prstGeom prst="rect">
            <a:avLst/>
          </a:prstGeom>
          <a:solidFill>
            <a:schemeClr val="bg1"/>
          </a:solidFill>
          <a:ln w="22225">
            <a:solidFill>
              <a:schemeClr val="accent1"/>
            </a:solidFill>
          </a:ln>
        </p:spPr>
        <p:txBody>
          <a:bodyPr wrap="square" rtlCol="0">
            <a:noAutofit/>
          </a:bodyPr>
          <a:lstStyle/>
          <a:p>
            <a:pPr defTabSz="857250">
              <a:spcAft>
                <a:spcPts val="94"/>
              </a:spcAft>
              <a:buSzPts val="800"/>
            </a:pPr>
            <a:r>
              <a:rPr lang="en-US" sz="938" b="1">
                <a:solidFill>
                  <a:srgbClr val="404040"/>
                </a:solidFill>
                <a:latin typeface="Arial" panose="020B0604020202020204"/>
                <a:ea typeface="Verdana" panose="020B0604030504040204" pitchFamily="34" charset="0"/>
                <a:cs typeface="Verdana" panose="020B0604030504040204" pitchFamily="34" charset="0"/>
              </a:rPr>
              <a:t>Please Note:</a:t>
            </a:r>
          </a:p>
          <a:p>
            <a:pPr defTabSz="857250">
              <a:spcBef>
                <a:spcPts val="94"/>
              </a:spcBef>
              <a:buSzPts val="800"/>
            </a:pPr>
            <a:r>
              <a:rPr lang="en-US" sz="938">
                <a:solidFill>
                  <a:srgbClr val="404040"/>
                </a:solidFill>
                <a:latin typeface="Arial" panose="020B0604020202020204"/>
                <a:ea typeface="Verdana" panose="020B0604030504040204" pitchFamily="34" charset="0"/>
                <a:cs typeface="Verdana" panose="020B0604030504040204" pitchFamily="34" charset="0"/>
              </a:rPr>
              <a:t>• Stores/counties in the Salt Lake City (SLC) area are only included in the SLC RMAs and CRMAs.</a:t>
            </a:r>
          </a:p>
          <a:p>
            <a:pPr defTabSz="857250">
              <a:spcBef>
                <a:spcPts val="94"/>
              </a:spcBef>
              <a:buSzPts val="800"/>
            </a:pPr>
            <a:r>
              <a:rPr lang="en-US" sz="938">
                <a:solidFill>
                  <a:srgbClr val="404040"/>
                </a:solidFill>
                <a:latin typeface="Arial" panose="020B0604020202020204"/>
                <a:ea typeface="Verdana" panose="020B0604030504040204" pitchFamily="34" charset="0"/>
                <a:cs typeface="Verdana" panose="020B0604030504040204" pitchFamily="34" charset="0"/>
              </a:rPr>
              <a:t>• The </a:t>
            </a:r>
            <a:r>
              <a:rPr lang="en-US" sz="938" err="1">
                <a:solidFill>
                  <a:srgbClr val="404040"/>
                </a:solidFill>
                <a:latin typeface="Arial" panose="020B0604020202020204"/>
                <a:ea typeface="Verdana" panose="020B0604030504040204" pitchFamily="34" charset="0"/>
                <a:cs typeface="Verdana" panose="020B0604030504040204" pitchFamily="34" charset="0"/>
              </a:rPr>
              <a:t>Shaws</a:t>
            </a:r>
            <a:r>
              <a:rPr lang="en-US" sz="938">
                <a:solidFill>
                  <a:srgbClr val="404040"/>
                </a:solidFill>
                <a:latin typeface="Arial" panose="020B0604020202020204"/>
                <a:ea typeface="Verdana" panose="020B0604030504040204" pitchFamily="34" charset="0"/>
                <a:cs typeface="Verdana" panose="020B0604030504040204" pitchFamily="34" charset="0"/>
              </a:rPr>
              <a:t> </a:t>
            </a:r>
            <a:r>
              <a:rPr lang="en-US" sz="938" err="1">
                <a:solidFill>
                  <a:srgbClr val="404040"/>
                </a:solidFill>
                <a:latin typeface="Arial" panose="020B0604020202020204"/>
                <a:ea typeface="Verdana" panose="020B0604030504040204" pitchFamily="34" charset="0"/>
                <a:cs typeface="Verdana" panose="020B0604030504040204" pitchFamily="34" charset="0"/>
              </a:rPr>
              <a:t>Div</a:t>
            </a:r>
            <a:r>
              <a:rPr lang="en-US" sz="938">
                <a:solidFill>
                  <a:srgbClr val="404040"/>
                </a:solidFill>
                <a:latin typeface="Arial" panose="020B0604020202020204"/>
                <a:ea typeface="Verdana" panose="020B0604030504040204" pitchFamily="34" charset="0"/>
                <a:cs typeface="Verdana" panose="020B0604030504040204" pitchFamily="34" charset="0"/>
              </a:rPr>
              <a:t> w/Star Market CRMA can be used for the </a:t>
            </a:r>
            <a:r>
              <a:rPr lang="en-US" sz="938" err="1">
                <a:solidFill>
                  <a:srgbClr val="404040"/>
                </a:solidFill>
                <a:latin typeface="Arial" panose="020B0604020202020204"/>
                <a:ea typeface="Verdana" panose="020B0604030504040204" pitchFamily="34" charset="0"/>
                <a:cs typeface="Verdana" panose="020B0604030504040204" pitchFamily="34" charset="0"/>
              </a:rPr>
              <a:t>Shaws</a:t>
            </a:r>
            <a:r>
              <a:rPr lang="en-US" sz="938">
                <a:solidFill>
                  <a:srgbClr val="404040"/>
                </a:solidFill>
                <a:latin typeface="Arial" panose="020B0604020202020204"/>
                <a:ea typeface="Verdana" panose="020B0604030504040204" pitchFamily="34" charset="0"/>
                <a:cs typeface="Verdana" panose="020B0604030504040204" pitchFamily="34" charset="0"/>
              </a:rPr>
              <a:t> </a:t>
            </a:r>
            <a:r>
              <a:rPr lang="en-US" sz="938" err="1">
                <a:solidFill>
                  <a:srgbClr val="404040"/>
                </a:solidFill>
                <a:latin typeface="Arial" panose="020B0604020202020204"/>
                <a:ea typeface="Verdana" panose="020B0604030504040204" pitchFamily="34" charset="0"/>
                <a:cs typeface="Verdana" panose="020B0604030504040204" pitchFamily="34" charset="0"/>
              </a:rPr>
              <a:t>Div</a:t>
            </a:r>
            <a:r>
              <a:rPr lang="en-US" sz="938">
                <a:solidFill>
                  <a:srgbClr val="404040"/>
                </a:solidFill>
                <a:latin typeface="Arial" panose="020B0604020202020204"/>
                <a:ea typeface="Verdana" panose="020B0604030504040204" pitchFamily="34" charset="0"/>
                <a:cs typeface="Verdana" panose="020B0604030504040204" pitchFamily="34" charset="0"/>
              </a:rPr>
              <a:t> RMA.</a:t>
            </a:r>
          </a:p>
          <a:p>
            <a:pPr defTabSz="857250">
              <a:spcBef>
                <a:spcPts val="94"/>
              </a:spcBef>
              <a:buSzPts val="800"/>
            </a:pPr>
            <a:r>
              <a:rPr lang="en-US" sz="938">
                <a:solidFill>
                  <a:srgbClr val="404040"/>
                </a:solidFill>
                <a:latin typeface="Arial" panose="020B0604020202020204"/>
                <a:ea typeface="Verdana" panose="020B0604030504040204" pitchFamily="34" charset="0"/>
                <a:cs typeface="Verdana" panose="020B0604030504040204" pitchFamily="34" charset="0"/>
              </a:rPr>
              <a:t>• The SoCal </a:t>
            </a:r>
            <a:r>
              <a:rPr lang="en-US" sz="938" err="1">
                <a:solidFill>
                  <a:srgbClr val="404040"/>
                </a:solidFill>
                <a:latin typeface="Arial" panose="020B0604020202020204"/>
                <a:ea typeface="Verdana" panose="020B0604030504040204" pitchFamily="34" charset="0"/>
                <a:cs typeface="Verdana" panose="020B0604030504040204" pitchFamily="34" charset="0"/>
              </a:rPr>
              <a:t>Div</a:t>
            </a:r>
            <a:r>
              <a:rPr lang="en-US" sz="938">
                <a:solidFill>
                  <a:srgbClr val="404040"/>
                </a:solidFill>
                <a:latin typeface="Arial" panose="020B0604020202020204"/>
                <a:ea typeface="Verdana" panose="020B0604030504040204" pitchFamily="34" charset="0"/>
                <a:cs typeface="Verdana" panose="020B0604030504040204" pitchFamily="34" charset="0"/>
              </a:rPr>
              <a:t> CRMA can be used for the SoCal Vons and SoCal Pavilions RMAs.</a:t>
            </a:r>
          </a:p>
          <a:p>
            <a:pPr defTabSz="857250">
              <a:buSzPts val="800"/>
            </a:pPr>
            <a:r>
              <a:rPr lang="en-US" sz="938">
                <a:solidFill>
                  <a:srgbClr val="404040"/>
                </a:solidFill>
                <a:latin typeface="Arial" panose="020B0604020202020204"/>
                <a:ea typeface="Verdana" panose="020B0604030504040204" pitchFamily="34" charset="0"/>
                <a:cs typeface="Verdana" panose="020B0604030504040204" pitchFamily="34" charset="0"/>
              </a:rPr>
              <a:t>• Only Vons stores in SoCal counties are included in the SoCal Vons RMA.</a:t>
            </a:r>
          </a:p>
        </p:txBody>
      </p:sp>
      <p:graphicFrame>
        <p:nvGraphicFramePr>
          <p:cNvPr id="15" name="Object 14">
            <a:extLst>
              <a:ext uri="{FF2B5EF4-FFF2-40B4-BE49-F238E27FC236}">
                <a16:creationId xmlns:a16="http://schemas.microsoft.com/office/drawing/2014/main" id="{195EB3E0-29F4-7427-EC91-EAD7E1D8F28F}"/>
              </a:ext>
            </a:extLst>
          </p:cNvPr>
          <p:cNvGraphicFramePr>
            <a:graphicFrameLocks noChangeAspect="1"/>
          </p:cNvGraphicFramePr>
          <p:nvPr/>
        </p:nvGraphicFramePr>
        <p:xfrm>
          <a:off x="1215926" y="150317"/>
          <a:ext cx="9327058" cy="5435203"/>
        </p:xfrm>
        <a:graphic>
          <a:graphicData uri="http://schemas.openxmlformats.org/presentationml/2006/ole">
            <mc:AlternateContent xmlns:mc="http://schemas.openxmlformats.org/markup-compatibility/2006">
              <mc:Choice xmlns:v="urn:schemas-microsoft-com:vml" Requires="v">
                <p:oleObj name="Visio" r:id="rId3" imgW="13258626" imgH="7734364" progId="Visio.Drawing.15">
                  <p:embed/>
                </p:oleObj>
              </mc:Choice>
              <mc:Fallback>
                <p:oleObj name="Visio" r:id="rId3" imgW="13258626" imgH="7734364" progId="Visio.Drawing.15">
                  <p:embed/>
                  <p:pic>
                    <p:nvPicPr>
                      <p:cNvPr id="15" name="Object 14">
                        <a:extLst>
                          <a:ext uri="{FF2B5EF4-FFF2-40B4-BE49-F238E27FC236}">
                            <a16:creationId xmlns:a16="http://schemas.microsoft.com/office/drawing/2014/main" id="{195EB3E0-29F4-7427-EC91-EAD7E1D8F28F}"/>
                          </a:ext>
                        </a:extLst>
                      </p:cNvPr>
                      <p:cNvPicPr/>
                      <p:nvPr/>
                    </p:nvPicPr>
                    <p:blipFill>
                      <a:blip r:embed="rId4"/>
                      <a:stretch>
                        <a:fillRect/>
                      </a:stretch>
                    </p:blipFill>
                    <p:spPr>
                      <a:xfrm>
                        <a:off x="1215926" y="150317"/>
                        <a:ext cx="9327058" cy="5435203"/>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AAB76A0D-324C-EF89-48D6-C8323CF02412}"/>
              </a:ext>
            </a:extLst>
          </p:cNvPr>
          <p:cNvSpPr txBox="1"/>
          <p:nvPr/>
        </p:nvSpPr>
        <p:spPr>
          <a:xfrm>
            <a:off x="1793312" y="742886"/>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endParaRPr>
          </a:p>
        </p:txBody>
      </p:sp>
      <p:grpSp>
        <p:nvGrpSpPr>
          <p:cNvPr id="3" name="Group 2">
            <a:extLst>
              <a:ext uri="{FF2B5EF4-FFF2-40B4-BE49-F238E27FC236}">
                <a16:creationId xmlns:a16="http://schemas.microsoft.com/office/drawing/2014/main" id="{751427E4-55A7-AE56-07A5-2CD2A7EC111B}"/>
              </a:ext>
            </a:extLst>
          </p:cNvPr>
          <p:cNvGrpSpPr/>
          <p:nvPr/>
        </p:nvGrpSpPr>
        <p:grpSpPr>
          <a:xfrm>
            <a:off x="9739307" y="5572125"/>
            <a:ext cx="2143125" cy="857250"/>
            <a:chOff x="9148055" y="5961936"/>
            <a:chExt cx="2286000" cy="914400"/>
          </a:xfrm>
        </p:grpSpPr>
        <p:sp>
          <p:nvSpPr>
            <p:cNvPr id="5" name="Text Box 38">
              <a:extLst>
                <a:ext uri="{FF2B5EF4-FFF2-40B4-BE49-F238E27FC236}">
                  <a16:creationId xmlns:a16="http://schemas.microsoft.com/office/drawing/2014/main" id="{CDFB9356-3490-9858-9904-5A438CB618B2}"/>
                </a:ext>
              </a:extLst>
            </p:cNvPr>
            <p:cNvSpPr txBox="1">
              <a:spLocks noChangeArrowheads="1"/>
            </p:cNvSpPr>
            <p:nvPr/>
          </p:nvSpPr>
          <p:spPr bwMode="auto">
            <a:xfrm>
              <a:off x="9148055" y="5961936"/>
              <a:ext cx="2286000" cy="914400"/>
            </a:xfrm>
            <a:prstGeom prst="rect">
              <a:avLst/>
            </a:prstGeom>
            <a:solidFill>
              <a:srgbClr val="FFFFFF"/>
            </a:solidFill>
            <a:ln w="22225">
              <a:solidFill>
                <a:srgbClr val="4E106F"/>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6" name="TextBox 5">
              <a:extLst>
                <a:ext uri="{FF2B5EF4-FFF2-40B4-BE49-F238E27FC236}">
                  <a16:creationId xmlns:a16="http://schemas.microsoft.com/office/drawing/2014/main" id="{08CEEB6D-1D72-9F79-A778-96CA31FEC2CF}"/>
                </a:ext>
              </a:extLst>
            </p:cNvPr>
            <p:cNvSpPr txBox="1"/>
            <p:nvPr/>
          </p:nvSpPr>
          <p:spPr>
            <a:xfrm>
              <a:off x="9795755" y="6047662"/>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RMA Only</a:t>
              </a:r>
            </a:p>
          </p:txBody>
        </p:sp>
        <p:sp>
          <p:nvSpPr>
            <p:cNvPr id="7" name="TextBox 6">
              <a:extLst>
                <a:ext uri="{FF2B5EF4-FFF2-40B4-BE49-F238E27FC236}">
                  <a16:creationId xmlns:a16="http://schemas.microsoft.com/office/drawing/2014/main" id="{4E4D7FF3-59D0-0211-7341-37E832721EA1}"/>
                </a:ext>
              </a:extLst>
            </p:cNvPr>
            <p:cNvSpPr txBox="1"/>
            <p:nvPr/>
          </p:nvSpPr>
          <p:spPr>
            <a:xfrm>
              <a:off x="9795755" y="6453428"/>
              <a:ext cx="1371600" cy="320040"/>
            </a:xfrm>
            <a:prstGeom prst="rect">
              <a:avLst/>
            </a:prstGeom>
            <a:gradFill>
              <a:gsLst>
                <a:gs pos="0">
                  <a:srgbClr val="F0F0F0"/>
                </a:gs>
                <a:gs pos="100000">
                  <a:schemeClr val="bg1"/>
                </a:gs>
              </a:gsLst>
              <a:lin ang="16200000" scaled="0"/>
            </a:gradFill>
            <a:ln w="6350" cap="rnd">
              <a:solidFill>
                <a:srgbClr val="FF0000"/>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FF0000"/>
                  </a:solidFill>
                  <a:latin typeface="Arial" panose="020B0604020202020204"/>
                </a:rPr>
                <a:t>Not Releasable</a:t>
              </a:r>
            </a:p>
          </p:txBody>
        </p:sp>
      </p:grpSp>
    </p:spTree>
    <p:extLst>
      <p:ext uri="{BB962C8B-B14F-4D97-AF65-F5344CB8AC3E}">
        <p14:creationId xmlns:p14="http://schemas.microsoft.com/office/powerpoint/2010/main" val="4225172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Bashas’</a:t>
            </a:r>
          </a:p>
        </p:txBody>
      </p:sp>
      <p:sp>
        <p:nvSpPr>
          <p:cNvPr id="30" name="Text Placeholder 29">
            <a:extLst>
              <a:ext uri="{FF2B5EF4-FFF2-40B4-BE49-F238E27FC236}">
                <a16:creationId xmlns:a16="http://schemas.microsoft.com/office/drawing/2014/main" id="{239BE6D5-90B9-0C6A-5769-5214497E83BE}"/>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10" name="TextBox 9">
            <a:extLst>
              <a:ext uri="{FF2B5EF4-FFF2-40B4-BE49-F238E27FC236}">
                <a16:creationId xmlns:a16="http://schemas.microsoft.com/office/drawing/2014/main" id="{2C55EECA-3FCA-E56C-AEE4-8D6093ECFAE1}"/>
              </a:ext>
            </a:extLst>
          </p:cNvPr>
          <p:cNvSpPr txBox="1"/>
          <p:nvPr/>
        </p:nvSpPr>
        <p:spPr>
          <a:xfrm>
            <a:off x="492124" y="4625279"/>
            <a:ext cx="7715250" cy="1179618"/>
          </a:xfrm>
          <a:prstGeom prst="rect">
            <a:avLst/>
          </a:prstGeom>
          <a:solidFill>
            <a:schemeClr val="bg1"/>
          </a:solidFill>
          <a:ln w="22225">
            <a:solidFill>
              <a:schemeClr val="accent1"/>
            </a:solidFill>
            <a:miter lim="800000"/>
            <a:headEnd/>
            <a:tailEnd/>
          </a:ln>
        </p:spPr>
        <p:txBody>
          <a:bodyPr wrap="square">
            <a:spAutoFit/>
          </a:bodyPr>
          <a:lstStyle>
            <a:defPPr>
              <a:defRPr lang="en-US"/>
            </a:defPPr>
            <a:lvl1pPr defTabSz="457200" fontAlgn="base">
              <a:spcBef>
                <a:spcPct val="0"/>
              </a:spcBef>
              <a:spcAft>
                <a:spcPct val="0"/>
              </a:spcAft>
              <a:defRPr sz="1050" b="1">
                <a:cs typeface="Arial" charset="0"/>
              </a:defRPr>
            </a:lvl1pPr>
            <a:lvl2pPr marL="457200" defTabSz="457200" fontAlgn="base">
              <a:spcBef>
                <a:spcPct val="0"/>
              </a:spcBef>
              <a:spcAft>
                <a:spcPct val="0"/>
              </a:spcAft>
              <a:defRPr>
                <a:latin typeface="Arial" charset="0"/>
                <a:cs typeface="Arial" charset="0"/>
              </a:defRPr>
            </a:lvl2pPr>
            <a:lvl3pPr marL="914400" defTabSz="457200" fontAlgn="base">
              <a:spcBef>
                <a:spcPct val="0"/>
              </a:spcBef>
              <a:spcAft>
                <a:spcPct val="0"/>
              </a:spcAft>
              <a:defRPr>
                <a:latin typeface="Arial" charset="0"/>
                <a:cs typeface="Arial" charset="0"/>
              </a:defRPr>
            </a:lvl3pPr>
            <a:lvl4pPr marL="1371600" defTabSz="457200" fontAlgn="base">
              <a:spcBef>
                <a:spcPct val="0"/>
              </a:spcBef>
              <a:spcAft>
                <a:spcPct val="0"/>
              </a:spcAft>
              <a:defRPr>
                <a:latin typeface="Arial" charset="0"/>
                <a:cs typeface="Arial" charset="0"/>
              </a:defRPr>
            </a:lvl4pPr>
            <a:lvl5pPr marL="1828800" defTabSz="457200" fontAlgn="base">
              <a:spcBef>
                <a:spcPct val="0"/>
              </a:spcBef>
              <a:spcAft>
                <a:spcPct val="0"/>
              </a:spcAft>
              <a:defRPr>
                <a:latin typeface="Arial" charset="0"/>
                <a:cs typeface="Arial" charset="0"/>
              </a:defRPr>
            </a:lvl5pPr>
            <a:lvl6pPr marL="2286000" defTabSz="914400">
              <a:defRPr>
                <a:latin typeface="Arial" charset="0"/>
                <a:cs typeface="Arial" charset="0"/>
              </a:defRPr>
            </a:lvl6pPr>
            <a:lvl7pPr marL="2743200" defTabSz="914400">
              <a:defRPr>
                <a:latin typeface="Arial" charset="0"/>
                <a:cs typeface="Arial" charset="0"/>
              </a:defRPr>
            </a:lvl7pPr>
            <a:lvl8pPr marL="3200400" defTabSz="914400">
              <a:defRPr>
                <a:latin typeface="Arial" charset="0"/>
                <a:cs typeface="Arial" charset="0"/>
              </a:defRPr>
            </a:lvl8pPr>
            <a:lvl9pPr marL="3657600" defTabSz="914400">
              <a:defRPr>
                <a:latin typeface="Arial" charset="0"/>
                <a:cs typeface="Arial" charset="0"/>
              </a:defRPr>
            </a:lvl9pPr>
          </a:lstStyle>
          <a:p>
            <a:pPr defTabSz="428625"/>
            <a:r>
              <a:rPr lang="en-US" sz="938">
                <a:solidFill>
                  <a:srgbClr val="616365"/>
                </a:solidFill>
                <a:latin typeface="Arial" panose="020B0604020202020204"/>
              </a:rPr>
              <a:t>Please Note: </a:t>
            </a:r>
          </a:p>
          <a:p>
            <a:pPr marL="107156" indent="-107156" defTabSz="428625">
              <a:spcBef>
                <a:spcPts val="281"/>
              </a:spcBef>
            </a:pPr>
            <a:r>
              <a:rPr lang="en-US" sz="938" b="0">
                <a:solidFill>
                  <a:srgbClr val="616365"/>
                </a:solidFill>
                <a:latin typeface="Arial" panose="020B0604020202020204"/>
              </a:rPr>
              <a:t>*	The county makeup for Bashas’ Corporate CRMA is identical to Bashas’ Corp W/AJ RMA.  Therefore, the Bashas’ Corp W/AJ RMA can be compared to the Bashas’ Corporate CRMA.</a:t>
            </a:r>
          </a:p>
          <a:p>
            <a:pPr defTabSz="428625">
              <a:spcBef>
                <a:spcPts val="281"/>
              </a:spcBef>
            </a:pPr>
            <a:r>
              <a:rPr lang="en-US" sz="938" b="0">
                <a:solidFill>
                  <a:srgbClr val="616365"/>
                </a:solidFill>
                <a:latin typeface="Arial" panose="020B0604020202020204"/>
              </a:rPr>
              <a:t>Also, per Bashas’ request – Bashas Dine # 31 and Eddies County Store # 88 are not included in BASHAS’-RMA or BASHAS’ FOOD CITY-RMA.  They are included in BASHAS’ CORP RMA and CRMA and in BASHAS’ CORP W/AJ-RMA. </a:t>
            </a:r>
          </a:p>
          <a:p>
            <a:pPr defTabSz="428625"/>
            <a:r>
              <a:rPr lang="en-US" sz="938" b="0">
                <a:solidFill>
                  <a:srgbClr val="616365"/>
                </a:solidFill>
                <a:latin typeface="Arial" panose="020B0604020202020204"/>
              </a:rPr>
              <a:t>Food City # 108 is included in BASHAS’-RMA, not BASHAS’ FOOD CITY-RMA, even though it is a Food City-bannered store.  The shopping patterns for this store are more like those of Bashas’ stores, so the retailer requested that this store map with the other Bashas' stores.</a:t>
            </a:r>
          </a:p>
        </p:txBody>
      </p:sp>
      <p:sp>
        <p:nvSpPr>
          <p:cNvPr id="6" name="TextBox 5">
            <a:extLst>
              <a:ext uri="{FF2B5EF4-FFF2-40B4-BE49-F238E27FC236}">
                <a16:creationId xmlns:a16="http://schemas.microsoft.com/office/drawing/2014/main" id="{4184A405-499F-4B54-ABCF-A70069B5A8FF}"/>
              </a:ext>
            </a:extLst>
          </p:cNvPr>
          <p:cNvSpPr txBox="1"/>
          <p:nvPr/>
        </p:nvSpPr>
        <p:spPr>
          <a:xfrm>
            <a:off x="5453063" y="1285875"/>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BASHAS' </a:t>
            </a:r>
            <a:br>
              <a:rPr lang="en-US" sz="938">
                <a:solidFill>
                  <a:srgbClr val="616365"/>
                </a:solidFill>
                <a:latin typeface="Arial" panose="020B0604020202020204"/>
              </a:rPr>
            </a:br>
            <a:r>
              <a:rPr lang="en-US" sz="938">
                <a:solidFill>
                  <a:srgbClr val="616365"/>
                </a:solidFill>
                <a:latin typeface="Arial" panose="020B0604020202020204"/>
              </a:rPr>
              <a:t>CORP W/AJ*</a:t>
            </a:r>
          </a:p>
        </p:txBody>
      </p:sp>
      <p:sp>
        <p:nvSpPr>
          <p:cNvPr id="12" name="TextBox 11">
            <a:extLst>
              <a:ext uri="{FF2B5EF4-FFF2-40B4-BE49-F238E27FC236}">
                <a16:creationId xmlns:a16="http://schemas.microsoft.com/office/drawing/2014/main" id="{FE3FB17B-1486-9B5C-7650-4071EB7C893B}"/>
              </a:ext>
            </a:extLst>
          </p:cNvPr>
          <p:cNvSpPr txBox="1"/>
          <p:nvPr/>
        </p:nvSpPr>
        <p:spPr>
          <a:xfrm>
            <a:off x="3738563" y="200729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BASHAS' </a:t>
            </a:r>
            <a:br>
              <a:rPr lang="en-US" sz="938">
                <a:solidFill>
                  <a:srgbClr val="616365"/>
                </a:solidFill>
                <a:latin typeface="Arial" panose="020B0604020202020204"/>
              </a:rPr>
            </a:br>
            <a:r>
              <a:rPr lang="en-US" sz="938">
                <a:solidFill>
                  <a:srgbClr val="616365"/>
                </a:solidFill>
                <a:latin typeface="Arial" panose="020B0604020202020204"/>
              </a:rPr>
              <a:t>CORP*</a:t>
            </a:r>
          </a:p>
        </p:txBody>
      </p:sp>
      <p:sp>
        <p:nvSpPr>
          <p:cNvPr id="13" name="TextBox 12">
            <a:extLst>
              <a:ext uri="{FF2B5EF4-FFF2-40B4-BE49-F238E27FC236}">
                <a16:creationId xmlns:a16="http://schemas.microsoft.com/office/drawing/2014/main" id="{247FE184-C9D2-BC27-916B-0426186FEF5E}"/>
              </a:ext>
            </a:extLst>
          </p:cNvPr>
          <p:cNvSpPr txBox="1"/>
          <p:nvPr/>
        </p:nvSpPr>
        <p:spPr>
          <a:xfrm>
            <a:off x="7167563" y="2007296"/>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BASHAS' </a:t>
            </a:r>
            <a:br>
              <a:rPr lang="en-US" sz="938">
                <a:solidFill>
                  <a:srgbClr val="616365"/>
                </a:solidFill>
                <a:latin typeface="Arial" panose="020B0604020202020204"/>
              </a:rPr>
            </a:br>
            <a:r>
              <a:rPr lang="en-US" sz="938">
                <a:solidFill>
                  <a:srgbClr val="616365"/>
                </a:solidFill>
                <a:latin typeface="Arial" panose="020B0604020202020204"/>
              </a:rPr>
              <a:t>AJ'S</a:t>
            </a:r>
          </a:p>
        </p:txBody>
      </p:sp>
      <p:cxnSp>
        <p:nvCxnSpPr>
          <p:cNvPr id="14" name="Straight Connector 13">
            <a:extLst>
              <a:ext uri="{FF2B5EF4-FFF2-40B4-BE49-F238E27FC236}">
                <a16:creationId xmlns:a16="http://schemas.microsoft.com/office/drawing/2014/main" id="{02233650-D78A-844F-DFD3-BEC733C781E3}"/>
              </a:ext>
            </a:extLst>
          </p:cNvPr>
          <p:cNvCxnSpPr>
            <a:cxnSpLocks/>
          </p:cNvCxnSpPr>
          <p:nvPr/>
        </p:nvCxnSpPr>
        <p:spPr>
          <a:xfrm>
            <a:off x="6093672" y="1582534"/>
            <a:ext cx="0" cy="21431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DB8E31-FF49-E9C9-3DA4-84807C91765B}"/>
              </a:ext>
            </a:extLst>
          </p:cNvPr>
          <p:cNvCxnSpPr>
            <a:cxnSpLocks/>
          </p:cNvCxnSpPr>
          <p:nvPr/>
        </p:nvCxnSpPr>
        <p:spPr>
          <a:xfrm flipH="1">
            <a:off x="4375292" y="1791488"/>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13E029-A988-CB6F-9630-57BF98233BF1}"/>
              </a:ext>
            </a:extLst>
          </p:cNvPr>
          <p:cNvCxnSpPr>
            <a:cxnSpLocks/>
          </p:cNvCxnSpPr>
          <p:nvPr/>
        </p:nvCxnSpPr>
        <p:spPr>
          <a:xfrm flipH="1">
            <a:off x="7805845" y="1791488"/>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A0C39D-8095-66A7-5837-6A38C1655277}"/>
              </a:ext>
            </a:extLst>
          </p:cNvPr>
          <p:cNvCxnSpPr>
            <a:cxnSpLocks/>
          </p:cNvCxnSpPr>
          <p:nvPr/>
        </p:nvCxnSpPr>
        <p:spPr>
          <a:xfrm>
            <a:off x="4381500" y="1791488"/>
            <a:ext cx="3424344"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B36FFE2-9237-259B-2A85-528E20C042C6}"/>
              </a:ext>
            </a:extLst>
          </p:cNvPr>
          <p:cNvSpPr txBox="1"/>
          <p:nvPr/>
        </p:nvSpPr>
        <p:spPr>
          <a:xfrm>
            <a:off x="5453063" y="2738948"/>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BASHAS' </a:t>
            </a:r>
          </a:p>
        </p:txBody>
      </p:sp>
      <p:sp>
        <p:nvSpPr>
          <p:cNvPr id="20" name="TextBox 19">
            <a:extLst>
              <a:ext uri="{FF2B5EF4-FFF2-40B4-BE49-F238E27FC236}">
                <a16:creationId xmlns:a16="http://schemas.microsoft.com/office/drawing/2014/main" id="{57D9E936-4A29-FF3E-F0F9-1C6A3E8E5EBA}"/>
              </a:ext>
            </a:extLst>
          </p:cNvPr>
          <p:cNvSpPr txBox="1"/>
          <p:nvPr/>
        </p:nvSpPr>
        <p:spPr>
          <a:xfrm>
            <a:off x="2024063" y="2738948"/>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BASHAS' </a:t>
            </a:r>
            <a:br>
              <a:rPr lang="en-US" sz="938">
                <a:solidFill>
                  <a:srgbClr val="616365"/>
                </a:solidFill>
                <a:latin typeface="Arial" panose="020B0604020202020204"/>
              </a:rPr>
            </a:br>
            <a:r>
              <a:rPr lang="en-US" sz="938">
                <a:solidFill>
                  <a:srgbClr val="616365"/>
                </a:solidFill>
                <a:latin typeface="Arial" panose="020B0604020202020204"/>
              </a:rPr>
              <a:t>FOOD CITY</a:t>
            </a:r>
          </a:p>
        </p:txBody>
      </p:sp>
      <p:cxnSp>
        <p:nvCxnSpPr>
          <p:cNvPr id="22" name="Straight Connector 21">
            <a:extLst>
              <a:ext uri="{FF2B5EF4-FFF2-40B4-BE49-F238E27FC236}">
                <a16:creationId xmlns:a16="http://schemas.microsoft.com/office/drawing/2014/main" id="{F87A660A-B8C1-E862-CA74-17AF4932F2D9}"/>
              </a:ext>
            </a:extLst>
          </p:cNvPr>
          <p:cNvCxnSpPr>
            <a:cxnSpLocks/>
          </p:cNvCxnSpPr>
          <p:nvPr/>
        </p:nvCxnSpPr>
        <p:spPr>
          <a:xfrm>
            <a:off x="4375292" y="2314187"/>
            <a:ext cx="0" cy="21431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DBCBF7-B522-4D0B-CE8A-145DEDD4322D}"/>
              </a:ext>
            </a:extLst>
          </p:cNvPr>
          <p:cNvCxnSpPr>
            <a:cxnSpLocks/>
          </p:cNvCxnSpPr>
          <p:nvPr/>
        </p:nvCxnSpPr>
        <p:spPr>
          <a:xfrm flipH="1">
            <a:off x="2656912" y="2523140"/>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E917C0-F712-E829-415E-97E905D2AA5E}"/>
              </a:ext>
            </a:extLst>
          </p:cNvPr>
          <p:cNvCxnSpPr>
            <a:cxnSpLocks/>
          </p:cNvCxnSpPr>
          <p:nvPr/>
        </p:nvCxnSpPr>
        <p:spPr>
          <a:xfrm flipH="1">
            <a:off x="6087465" y="2523140"/>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4DE8BDD-5744-6241-926F-4D6541D19A71}"/>
              </a:ext>
            </a:extLst>
          </p:cNvPr>
          <p:cNvCxnSpPr>
            <a:cxnSpLocks/>
          </p:cNvCxnSpPr>
          <p:nvPr/>
        </p:nvCxnSpPr>
        <p:spPr>
          <a:xfrm>
            <a:off x="2663120" y="2523141"/>
            <a:ext cx="3424344"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ED964C5-8FA2-C990-F633-59EB6FF337A7}"/>
              </a:ext>
            </a:extLst>
          </p:cNvPr>
          <p:cNvGrpSpPr/>
          <p:nvPr/>
        </p:nvGrpSpPr>
        <p:grpSpPr>
          <a:xfrm>
            <a:off x="9739313" y="6000750"/>
            <a:ext cx="2143125" cy="428625"/>
            <a:chOff x="10287000" y="6270073"/>
            <a:chExt cx="2286000" cy="457200"/>
          </a:xfrm>
        </p:grpSpPr>
        <p:sp>
          <p:nvSpPr>
            <p:cNvPr id="27" name="Text Box 38">
              <a:extLst>
                <a:ext uri="{FF2B5EF4-FFF2-40B4-BE49-F238E27FC236}">
                  <a16:creationId xmlns:a16="http://schemas.microsoft.com/office/drawing/2014/main" id="{43311F26-96B2-B17E-D0D3-A5100DE373FA}"/>
                </a:ext>
              </a:extLst>
            </p:cNvPr>
            <p:cNvSpPr txBox="1">
              <a:spLocks noChangeArrowheads="1"/>
            </p:cNvSpPr>
            <p:nvPr/>
          </p:nvSpPr>
          <p:spPr bwMode="auto">
            <a:xfrm>
              <a:off x="10287000" y="6270073"/>
              <a:ext cx="2286000" cy="457200"/>
            </a:xfrm>
            <a:prstGeom prst="rect">
              <a:avLst/>
            </a:prstGeom>
            <a:solidFill>
              <a:srgbClr val="FFFFFF"/>
            </a:solidFill>
            <a:ln w="22225">
              <a:solidFill>
                <a:schemeClr val="accent1"/>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28" name="TextBox 27">
              <a:extLst>
                <a:ext uri="{FF2B5EF4-FFF2-40B4-BE49-F238E27FC236}">
                  <a16:creationId xmlns:a16="http://schemas.microsoft.com/office/drawing/2014/main" id="{ABE3AFAF-A815-E259-8867-7964533C4CB0}"/>
                </a:ext>
              </a:extLst>
            </p:cNvPr>
            <p:cNvSpPr txBox="1"/>
            <p:nvPr/>
          </p:nvSpPr>
          <p:spPr>
            <a:xfrm>
              <a:off x="10934694" y="6338653"/>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RMA Only</a:t>
              </a:r>
            </a:p>
          </p:txBody>
        </p:sp>
      </p:grpSp>
    </p:spTree>
    <p:extLst>
      <p:ext uri="{BB962C8B-B14F-4D97-AF65-F5344CB8AC3E}">
        <p14:creationId xmlns:p14="http://schemas.microsoft.com/office/powerpoint/2010/main" val="324655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Brookshire Grocery</a:t>
            </a:r>
          </a:p>
        </p:txBody>
      </p:sp>
      <p:sp>
        <p:nvSpPr>
          <p:cNvPr id="22" name="Text Placeholder 21">
            <a:extLst>
              <a:ext uri="{FF2B5EF4-FFF2-40B4-BE49-F238E27FC236}">
                <a16:creationId xmlns:a16="http://schemas.microsoft.com/office/drawing/2014/main" id="{C1730741-C27D-8087-3E62-2392BAA694D9}"/>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5" name="TextBox 4">
            <a:extLst>
              <a:ext uri="{FF2B5EF4-FFF2-40B4-BE49-F238E27FC236}">
                <a16:creationId xmlns:a16="http://schemas.microsoft.com/office/drawing/2014/main" id="{F4A5F4FB-E7F1-96BC-A334-B2A23D0B8671}"/>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10" name="TextBox 9">
            <a:extLst>
              <a:ext uri="{FF2B5EF4-FFF2-40B4-BE49-F238E27FC236}">
                <a16:creationId xmlns:a16="http://schemas.microsoft.com/office/drawing/2014/main" id="{39054499-2BD0-1D19-3D53-8C87E2C40B22}"/>
              </a:ext>
            </a:extLst>
          </p:cNvPr>
          <p:cNvSpPr txBox="1"/>
          <p:nvPr/>
        </p:nvSpPr>
        <p:spPr>
          <a:xfrm>
            <a:off x="5453063" y="128587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BROOKSHIRE </a:t>
            </a:r>
            <a:br>
              <a:rPr lang="en-US" sz="938">
                <a:solidFill>
                  <a:srgbClr val="616365"/>
                </a:solidFill>
                <a:latin typeface="Arial" panose="020B0604020202020204"/>
              </a:rPr>
            </a:br>
            <a:r>
              <a:rPr lang="en-US" sz="938">
                <a:solidFill>
                  <a:srgbClr val="616365"/>
                </a:solidFill>
                <a:latin typeface="Arial" panose="020B0604020202020204"/>
              </a:rPr>
              <a:t>CORP</a:t>
            </a:r>
          </a:p>
        </p:txBody>
      </p:sp>
      <p:sp>
        <p:nvSpPr>
          <p:cNvPr id="11" name="TextBox 10">
            <a:extLst>
              <a:ext uri="{FF2B5EF4-FFF2-40B4-BE49-F238E27FC236}">
                <a16:creationId xmlns:a16="http://schemas.microsoft.com/office/drawing/2014/main" id="{78DAAA02-EA2D-5F09-9AD0-A46B61F43B34}"/>
              </a:ext>
            </a:extLst>
          </p:cNvPr>
          <p:cNvSpPr txBox="1"/>
          <p:nvPr/>
        </p:nvSpPr>
        <p:spPr>
          <a:xfrm>
            <a:off x="5453063" y="2437804"/>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BROOKSHIRE </a:t>
            </a:r>
            <a:br>
              <a:rPr lang="en-US" sz="938">
                <a:solidFill>
                  <a:srgbClr val="616365"/>
                </a:solidFill>
                <a:latin typeface="Arial" panose="020B0604020202020204"/>
              </a:rPr>
            </a:br>
            <a:r>
              <a:rPr lang="en-US" sz="938">
                <a:solidFill>
                  <a:srgbClr val="616365"/>
                </a:solidFill>
                <a:latin typeface="Arial" panose="020B0604020202020204"/>
              </a:rPr>
              <a:t>SUPER1</a:t>
            </a:r>
          </a:p>
        </p:txBody>
      </p:sp>
      <p:sp>
        <p:nvSpPr>
          <p:cNvPr id="12" name="TextBox 11">
            <a:extLst>
              <a:ext uri="{FF2B5EF4-FFF2-40B4-BE49-F238E27FC236}">
                <a16:creationId xmlns:a16="http://schemas.microsoft.com/office/drawing/2014/main" id="{91FCA158-C75B-6EEB-3CC8-FEE88F65FB40}"/>
              </a:ext>
            </a:extLst>
          </p:cNvPr>
          <p:cNvSpPr txBox="1"/>
          <p:nvPr/>
        </p:nvSpPr>
        <p:spPr>
          <a:xfrm>
            <a:off x="3738563" y="2437804"/>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BROOKSHIRE </a:t>
            </a:r>
            <a:br>
              <a:rPr lang="en-US" sz="938">
                <a:solidFill>
                  <a:srgbClr val="616365"/>
                </a:solidFill>
                <a:latin typeface="Arial" panose="020B0604020202020204"/>
              </a:rPr>
            </a:br>
            <a:r>
              <a:rPr lang="en-US" sz="938">
                <a:solidFill>
                  <a:srgbClr val="616365"/>
                </a:solidFill>
                <a:latin typeface="Arial" panose="020B0604020202020204"/>
              </a:rPr>
              <a:t>FOOD</a:t>
            </a:r>
          </a:p>
        </p:txBody>
      </p:sp>
      <p:sp>
        <p:nvSpPr>
          <p:cNvPr id="13" name="TextBox 12">
            <a:extLst>
              <a:ext uri="{FF2B5EF4-FFF2-40B4-BE49-F238E27FC236}">
                <a16:creationId xmlns:a16="http://schemas.microsoft.com/office/drawing/2014/main" id="{78BD3BCE-BEBA-BC3D-FE81-11F5FC994D20}"/>
              </a:ext>
            </a:extLst>
          </p:cNvPr>
          <p:cNvSpPr txBox="1"/>
          <p:nvPr/>
        </p:nvSpPr>
        <p:spPr>
          <a:xfrm>
            <a:off x="7167563" y="2437804"/>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BROOKSHIRE </a:t>
            </a:r>
            <a:br>
              <a:rPr lang="en-US" sz="938">
                <a:solidFill>
                  <a:srgbClr val="616365"/>
                </a:solidFill>
                <a:latin typeface="Arial" panose="020B0604020202020204"/>
              </a:rPr>
            </a:br>
            <a:r>
              <a:rPr lang="en-US" sz="938">
                <a:solidFill>
                  <a:srgbClr val="616365"/>
                </a:solidFill>
                <a:latin typeface="Arial" panose="020B0604020202020204"/>
              </a:rPr>
              <a:t>SPRING MARKET</a:t>
            </a:r>
          </a:p>
        </p:txBody>
      </p:sp>
      <p:cxnSp>
        <p:nvCxnSpPr>
          <p:cNvPr id="14" name="Straight Connector 13">
            <a:extLst>
              <a:ext uri="{FF2B5EF4-FFF2-40B4-BE49-F238E27FC236}">
                <a16:creationId xmlns:a16="http://schemas.microsoft.com/office/drawing/2014/main" id="{49C0A03A-F4FC-C1EC-D4D7-919EA3540CEB}"/>
              </a:ext>
            </a:extLst>
          </p:cNvPr>
          <p:cNvCxnSpPr>
            <a:cxnSpLocks/>
          </p:cNvCxnSpPr>
          <p:nvPr/>
        </p:nvCxnSpPr>
        <p:spPr>
          <a:xfrm flipH="1">
            <a:off x="6090569" y="1582535"/>
            <a:ext cx="3104" cy="851891"/>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923F81F-FB2B-792D-B5E1-87BBC045825D}"/>
              </a:ext>
            </a:extLst>
          </p:cNvPr>
          <p:cNvCxnSpPr>
            <a:cxnSpLocks/>
          </p:cNvCxnSpPr>
          <p:nvPr/>
        </p:nvCxnSpPr>
        <p:spPr>
          <a:xfrm flipH="1">
            <a:off x="4375292" y="2005801"/>
            <a:ext cx="3104" cy="42862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9E14D7-F609-F869-20E4-054BBAE71555}"/>
              </a:ext>
            </a:extLst>
          </p:cNvPr>
          <p:cNvCxnSpPr>
            <a:cxnSpLocks/>
          </p:cNvCxnSpPr>
          <p:nvPr/>
        </p:nvCxnSpPr>
        <p:spPr>
          <a:xfrm flipH="1">
            <a:off x="7805845" y="2005801"/>
            <a:ext cx="3104" cy="42862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A13B5A-CBCC-11CF-FDE9-1979E2D3C02C}"/>
              </a:ext>
            </a:extLst>
          </p:cNvPr>
          <p:cNvCxnSpPr>
            <a:cxnSpLocks/>
          </p:cNvCxnSpPr>
          <p:nvPr/>
        </p:nvCxnSpPr>
        <p:spPr>
          <a:xfrm>
            <a:off x="4381500" y="2005801"/>
            <a:ext cx="3424344"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252E32ED-FA91-7366-E2C0-3EE04388D50D}"/>
              </a:ext>
            </a:extLst>
          </p:cNvPr>
          <p:cNvGrpSpPr/>
          <p:nvPr/>
        </p:nvGrpSpPr>
        <p:grpSpPr>
          <a:xfrm>
            <a:off x="9739313" y="6000750"/>
            <a:ext cx="2143125" cy="428625"/>
            <a:chOff x="10287000" y="6270073"/>
            <a:chExt cx="2286000" cy="457200"/>
          </a:xfrm>
        </p:grpSpPr>
        <p:sp>
          <p:nvSpPr>
            <p:cNvPr id="19" name="Text Box 38">
              <a:extLst>
                <a:ext uri="{FF2B5EF4-FFF2-40B4-BE49-F238E27FC236}">
                  <a16:creationId xmlns:a16="http://schemas.microsoft.com/office/drawing/2014/main" id="{732D38C3-F98D-1688-3F95-2D65DEA9FF21}"/>
                </a:ext>
              </a:extLst>
            </p:cNvPr>
            <p:cNvSpPr txBox="1">
              <a:spLocks noChangeArrowheads="1"/>
            </p:cNvSpPr>
            <p:nvPr/>
          </p:nvSpPr>
          <p:spPr bwMode="auto">
            <a:xfrm>
              <a:off x="10287000" y="6270073"/>
              <a:ext cx="2286000" cy="457200"/>
            </a:xfrm>
            <a:prstGeom prst="rect">
              <a:avLst/>
            </a:prstGeom>
            <a:solidFill>
              <a:srgbClr val="FFFFFF"/>
            </a:solidFill>
            <a:ln w="22225">
              <a:solidFill>
                <a:schemeClr val="accent1"/>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20" name="TextBox 19">
              <a:extLst>
                <a:ext uri="{FF2B5EF4-FFF2-40B4-BE49-F238E27FC236}">
                  <a16:creationId xmlns:a16="http://schemas.microsoft.com/office/drawing/2014/main" id="{83225FCD-6A23-B746-BBCD-A4C1677D7638}"/>
                </a:ext>
              </a:extLst>
            </p:cNvPr>
            <p:cNvSpPr txBox="1"/>
            <p:nvPr/>
          </p:nvSpPr>
          <p:spPr>
            <a:xfrm>
              <a:off x="10934694" y="6338653"/>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RMA Only</a:t>
              </a:r>
            </a:p>
          </p:txBody>
        </p:sp>
      </p:grpSp>
    </p:spTree>
    <p:extLst>
      <p:ext uri="{BB962C8B-B14F-4D97-AF65-F5344CB8AC3E}">
        <p14:creationId xmlns:p14="http://schemas.microsoft.com/office/powerpoint/2010/main" val="114341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Coborn’s</a:t>
            </a:r>
          </a:p>
        </p:txBody>
      </p:sp>
      <p:sp>
        <p:nvSpPr>
          <p:cNvPr id="9" name="Text Placeholder 8">
            <a:extLst>
              <a:ext uri="{FF2B5EF4-FFF2-40B4-BE49-F238E27FC236}">
                <a16:creationId xmlns:a16="http://schemas.microsoft.com/office/drawing/2014/main" id="{D4C8525F-CC20-9C78-0E58-8713509CFD97}"/>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5" name="TextBox 4">
            <a:extLst>
              <a:ext uri="{FF2B5EF4-FFF2-40B4-BE49-F238E27FC236}">
                <a16:creationId xmlns:a16="http://schemas.microsoft.com/office/drawing/2014/main" id="{87FB96FE-075C-0167-3BE3-3757263EE073}"/>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7" name="TextBox 6">
            <a:extLst>
              <a:ext uri="{FF2B5EF4-FFF2-40B4-BE49-F238E27FC236}">
                <a16:creationId xmlns:a16="http://schemas.microsoft.com/office/drawing/2014/main" id="{47C4AF6F-08D2-5DFE-38A0-D6E324BCAA58}"/>
              </a:ext>
            </a:extLst>
          </p:cNvPr>
          <p:cNvSpPr txBox="1"/>
          <p:nvPr/>
        </p:nvSpPr>
        <p:spPr>
          <a:xfrm>
            <a:off x="5381625" y="1035844"/>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COBORN'S</a:t>
            </a:r>
          </a:p>
        </p:txBody>
      </p:sp>
    </p:spTree>
    <p:extLst>
      <p:ext uri="{BB962C8B-B14F-4D97-AF65-F5344CB8AC3E}">
        <p14:creationId xmlns:p14="http://schemas.microsoft.com/office/powerpoint/2010/main" val="364532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Hy-Vee</a:t>
            </a:r>
          </a:p>
        </p:txBody>
      </p:sp>
      <p:sp>
        <p:nvSpPr>
          <p:cNvPr id="11" name="Text Placeholder 10">
            <a:extLst>
              <a:ext uri="{FF2B5EF4-FFF2-40B4-BE49-F238E27FC236}">
                <a16:creationId xmlns:a16="http://schemas.microsoft.com/office/drawing/2014/main" id="{C6AAF31C-A5D3-2DD0-9A01-0978C476A360}"/>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5" name="TextBox 4">
            <a:extLst>
              <a:ext uri="{FF2B5EF4-FFF2-40B4-BE49-F238E27FC236}">
                <a16:creationId xmlns:a16="http://schemas.microsoft.com/office/drawing/2014/main" id="{9142360D-FADF-7134-10F9-2BD65A36CB7A}"/>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12" name="TextBox 11">
            <a:extLst>
              <a:ext uri="{FF2B5EF4-FFF2-40B4-BE49-F238E27FC236}">
                <a16:creationId xmlns:a16="http://schemas.microsoft.com/office/drawing/2014/main" id="{DA7E6EAE-7CC8-CB9B-B20F-7A8C7B59475A}"/>
              </a:ext>
            </a:extLst>
          </p:cNvPr>
          <p:cNvSpPr txBox="1"/>
          <p:nvPr/>
        </p:nvSpPr>
        <p:spPr>
          <a:xfrm>
            <a:off x="5454614" y="857250"/>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CORP</a:t>
            </a:r>
          </a:p>
        </p:txBody>
      </p:sp>
      <p:sp>
        <p:nvSpPr>
          <p:cNvPr id="13" name="TextBox 12">
            <a:extLst>
              <a:ext uri="{FF2B5EF4-FFF2-40B4-BE49-F238E27FC236}">
                <a16:creationId xmlns:a16="http://schemas.microsoft.com/office/drawing/2014/main" id="{6B404FFE-8366-C229-9F5B-4BA219B60D3D}"/>
              </a:ext>
            </a:extLst>
          </p:cNvPr>
          <p:cNvSpPr txBox="1"/>
          <p:nvPr/>
        </p:nvSpPr>
        <p:spPr>
          <a:xfrm>
            <a:off x="2025614" y="1585912"/>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DLR FRSH R</a:t>
            </a:r>
          </a:p>
        </p:txBody>
      </p:sp>
      <p:sp>
        <p:nvSpPr>
          <p:cNvPr id="15" name="TextBox 14">
            <a:extLst>
              <a:ext uri="{FF2B5EF4-FFF2-40B4-BE49-F238E27FC236}">
                <a16:creationId xmlns:a16="http://schemas.microsoft.com/office/drawing/2014/main" id="{7121581C-7186-20E4-F83A-19A824B294B4}"/>
              </a:ext>
            </a:extLst>
          </p:cNvPr>
          <p:cNvSpPr txBox="1"/>
          <p:nvPr/>
        </p:nvSpPr>
        <p:spPr>
          <a:xfrm>
            <a:off x="4311614" y="1585912"/>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EAST RGN</a:t>
            </a:r>
          </a:p>
        </p:txBody>
      </p:sp>
      <p:sp>
        <p:nvSpPr>
          <p:cNvPr id="16" name="TextBox 15">
            <a:extLst>
              <a:ext uri="{FF2B5EF4-FFF2-40B4-BE49-F238E27FC236}">
                <a16:creationId xmlns:a16="http://schemas.microsoft.com/office/drawing/2014/main" id="{6DE6B16A-8582-82CD-90E1-0A990DED022C}"/>
              </a:ext>
            </a:extLst>
          </p:cNvPr>
          <p:cNvSpPr txBox="1"/>
          <p:nvPr/>
        </p:nvSpPr>
        <p:spPr>
          <a:xfrm>
            <a:off x="6597614" y="1585912"/>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NORTH RGN</a:t>
            </a:r>
          </a:p>
        </p:txBody>
      </p:sp>
      <p:sp>
        <p:nvSpPr>
          <p:cNvPr id="17" name="TextBox 16">
            <a:extLst>
              <a:ext uri="{FF2B5EF4-FFF2-40B4-BE49-F238E27FC236}">
                <a16:creationId xmlns:a16="http://schemas.microsoft.com/office/drawing/2014/main" id="{4B4345C0-0928-4D7B-154C-F79421DA2F31}"/>
              </a:ext>
            </a:extLst>
          </p:cNvPr>
          <p:cNvSpPr txBox="1"/>
          <p:nvPr/>
        </p:nvSpPr>
        <p:spPr>
          <a:xfrm>
            <a:off x="8883614" y="1585912"/>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WEST RGN</a:t>
            </a:r>
          </a:p>
        </p:txBody>
      </p:sp>
      <p:cxnSp>
        <p:nvCxnSpPr>
          <p:cNvPr id="18" name="Straight Connector 17">
            <a:extLst>
              <a:ext uri="{FF2B5EF4-FFF2-40B4-BE49-F238E27FC236}">
                <a16:creationId xmlns:a16="http://schemas.microsoft.com/office/drawing/2014/main" id="{57C9EC13-BDBE-3AF3-A43E-4C759970B296}"/>
              </a:ext>
            </a:extLst>
          </p:cNvPr>
          <p:cNvCxnSpPr>
            <a:cxnSpLocks/>
          </p:cNvCxnSpPr>
          <p:nvPr/>
        </p:nvCxnSpPr>
        <p:spPr>
          <a:xfrm flipH="1">
            <a:off x="6097552" y="1153909"/>
            <a:ext cx="3104" cy="21431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8096D0-FB56-46AE-2CB7-0A2D4A9AC286}"/>
              </a:ext>
            </a:extLst>
          </p:cNvPr>
          <p:cNvCxnSpPr>
            <a:cxnSpLocks/>
          </p:cNvCxnSpPr>
          <p:nvPr/>
        </p:nvCxnSpPr>
        <p:spPr>
          <a:xfrm flipH="1">
            <a:off x="2668552" y="1371600"/>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5B04168-CDF1-1FCD-D44E-00576B56FA20}"/>
              </a:ext>
            </a:extLst>
          </p:cNvPr>
          <p:cNvCxnSpPr>
            <a:cxnSpLocks/>
          </p:cNvCxnSpPr>
          <p:nvPr/>
        </p:nvCxnSpPr>
        <p:spPr>
          <a:xfrm flipH="1">
            <a:off x="4949119" y="1355882"/>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9F5571-A0C4-DAB7-6D4D-C98D7B9D3EF9}"/>
              </a:ext>
            </a:extLst>
          </p:cNvPr>
          <p:cNvCxnSpPr>
            <a:cxnSpLocks/>
          </p:cNvCxnSpPr>
          <p:nvPr/>
        </p:nvCxnSpPr>
        <p:spPr>
          <a:xfrm flipH="1">
            <a:off x="7229680" y="1371600"/>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A52BA36-3107-B14A-4028-0B81306D3865}"/>
              </a:ext>
            </a:extLst>
          </p:cNvPr>
          <p:cNvCxnSpPr>
            <a:cxnSpLocks/>
          </p:cNvCxnSpPr>
          <p:nvPr/>
        </p:nvCxnSpPr>
        <p:spPr>
          <a:xfrm flipH="1">
            <a:off x="9522673" y="1371600"/>
            <a:ext cx="3104" cy="2143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90AD2B-F983-D052-9C49-20D47E8EA123}"/>
              </a:ext>
            </a:extLst>
          </p:cNvPr>
          <p:cNvCxnSpPr>
            <a:cxnSpLocks/>
          </p:cNvCxnSpPr>
          <p:nvPr/>
        </p:nvCxnSpPr>
        <p:spPr>
          <a:xfrm>
            <a:off x="2668551" y="1371600"/>
            <a:ext cx="6854121"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13975BDA-2CB9-5443-684A-7B2CBEBFF9DD}"/>
              </a:ext>
            </a:extLst>
          </p:cNvPr>
          <p:cNvGrpSpPr/>
          <p:nvPr/>
        </p:nvGrpSpPr>
        <p:grpSpPr>
          <a:xfrm>
            <a:off x="2239927" y="2159231"/>
            <a:ext cx="8143875" cy="300038"/>
            <a:chOff x="2287655" y="2468880"/>
            <a:chExt cx="8686800" cy="320040"/>
          </a:xfrm>
        </p:grpSpPr>
        <p:sp>
          <p:nvSpPr>
            <p:cNvPr id="24" name="TextBox 23">
              <a:extLst>
                <a:ext uri="{FF2B5EF4-FFF2-40B4-BE49-F238E27FC236}">
                  <a16:creationId xmlns:a16="http://schemas.microsoft.com/office/drawing/2014/main" id="{7E4254CF-708E-527A-2D08-F85A84AD272A}"/>
                </a:ext>
              </a:extLst>
            </p:cNvPr>
            <p:cNvSpPr txBox="1"/>
            <p:nvPr/>
          </p:nvSpPr>
          <p:spPr>
            <a:xfrm>
              <a:off x="2287655" y="2468880"/>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DLR FRSH E</a:t>
              </a:r>
            </a:p>
          </p:txBody>
        </p:sp>
        <p:sp>
          <p:nvSpPr>
            <p:cNvPr id="26" name="TextBox 25">
              <a:extLst>
                <a:ext uri="{FF2B5EF4-FFF2-40B4-BE49-F238E27FC236}">
                  <a16:creationId xmlns:a16="http://schemas.microsoft.com/office/drawing/2014/main" id="{AAF9A4C8-20BA-4AFD-DA39-A31F0BB43C18}"/>
                </a:ext>
              </a:extLst>
            </p:cNvPr>
            <p:cNvSpPr txBox="1"/>
            <p:nvPr/>
          </p:nvSpPr>
          <p:spPr>
            <a:xfrm>
              <a:off x="4731849" y="2468880"/>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ILLINOIS</a:t>
              </a:r>
            </a:p>
          </p:txBody>
        </p:sp>
        <p:sp>
          <p:nvSpPr>
            <p:cNvPr id="27" name="TextBox 26">
              <a:extLst>
                <a:ext uri="{FF2B5EF4-FFF2-40B4-BE49-F238E27FC236}">
                  <a16:creationId xmlns:a16="http://schemas.microsoft.com/office/drawing/2014/main" id="{6371CDA2-F113-26C0-2B94-19AEBFFD7488}"/>
                </a:ext>
              </a:extLst>
            </p:cNvPr>
            <p:cNvSpPr txBox="1"/>
            <p:nvPr/>
          </p:nvSpPr>
          <p:spPr>
            <a:xfrm>
              <a:off x="7176043" y="2468880"/>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CNTRL IOWA</a:t>
              </a:r>
            </a:p>
          </p:txBody>
        </p:sp>
        <p:sp>
          <p:nvSpPr>
            <p:cNvPr id="28" name="TextBox 27">
              <a:extLst>
                <a:ext uri="{FF2B5EF4-FFF2-40B4-BE49-F238E27FC236}">
                  <a16:creationId xmlns:a16="http://schemas.microsoft.com/office/drawing/2014/main" id="{7CE5ADF2-F7FE-3FD1-4621-FB9A0D1DC903}"/>
                </a:ext>
              </a:extLst>
            </p:cNvPr>
            <p:cNvSpPr txBox="1"/>
            <p:nvPr/>
          </p:nvSpPr>
          <p:spPr>
            <a:xfrm>
              <a:off x="9602855" y="2468880"/>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KANSAS</a:t>
              </a:r>
            </a:p>
          </p:txBody>
        </p:sp>
      </p:grpSp>
      <p:grpSp>
        <p:nvGrpSpPr>
          <p:cNvPr id="78" name="Group 77">
            <a:extLst>
              <a:ext uri="{FF2B5EF4-FFF2-40B4-BE49-F238E27FC236}">
                <a16:creationId xmlns:a16="http://schemas.microsoft.com/office/drawing/2014/main" id="{F53665B3-8AA4-CB13-4D0E-9207F6AA7D3F}"/>
              </a:ext>
            </a:extLst>
          </p:cNvPr>
          <p:cNvGrpSpPr/>
          <p:nvPr/>
        </p:nvGrpSpPr>
        <p:grpSpPr>
          <a:xfrm>
            <a:off x="2239927" y="2732550"/>
            <a:ext cx="8143875" cy="300038"/>
            <a:chOff x="2287655" y="3246120"/>
            <a:chExt cx="8686800" cy="320040"/>
          </a:xfrm>
        </p:grpSpPr>
        <p:sp>
          <p:nvSpPr>
            <p:cNvPr id="29" name="TextBox 28">
              <a:extLst>
                <a:ext uri="{FF2B5EF4-FFF2-40B4-BE49-F238E27FC236}">
                  <a16:creationId xmlns:a16="http://schemas.microsoft.com/office/drawing/2014/main" id="{585A6DDE-1097-E7AF-0F27-B26F591423E2}"/>
                </a:ext>
              </a:extLst>
            </p:cNvPr>
            <p:cNvSpPr txBox="1"/>
            <p:nvPr/>
          </p:nvSpPr>
          <p:spPr>
            <a:xfrm>
              <a:off x="2287655" y="3246120"/>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DLR FRSH W</a:t>
              </a:r>
            </a:p>
          </p:txBody>
        </p:sp>
        <p:sp>
          <p:nvSpPr>
            <p:cNvPr id="31" name="TextBox 30">
              <a:extLst>
                <a:ext uri="{FF2B5EF4-FFF2-40B4-BE49-F238E27FC236}">
                  <a16:creationId xmlns:a16="http://schemas.microsoft.com/office/drawing/2014/main" id="{556E7A3E-F81F-916E-A88A-0CEDCB9D0CB7}"/>
                </a:ext>
              </a:extLst>
            </p:cNvPr>
            <p:cNvSpPr txBox="1"/>
            <p:nvPr/>
          </p:nvSpPr>
          <p:spPr>
            <a:xfrm>
              <a:off x="4731849" y="3246120"/>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QD CITIES</a:t>
              </a:r>
            </a:p>
          </p:txBody>
        </p:sp>
        <p:sp>
          <p:nvSpPr>
            <p:cNvPr id="32" name="TextBox 31">
              <a:extLst>
                <a:ext uri="{FF2B5EF4-FFF2-40B4-BE49-F238E27FC236}">
                  <a16:creationId xmlns:a16="http://schemas.microsoft.com/office/drawing/2014/main" id="{E5C6CCEA-7EE8-1D56-3D41-34EBAA9F50CE}"/>
                </a:ext>
              </a:extLst>
            </p:cNvPr>
            <p:cNvSpPr txBox="1"/>
            <p:nvPr/>
          </p:nvSpPr>
          <p:spPr>
            <a:xfrm>
              <a:off x="7176043" y="3246120"/>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DES MOINES</a:t>
              </a:r>
            </a:p>
          </p:txBody>
        </p:sp>
        <p:sp>
          <p:nvSpPr>
            <p:cNvPr id="33" name="TextBox 32">
              <a:extLst>
                <a:ext uri="{FF2B5EF4-FFF2-40B4-BE49-F238E27FC236}">
                  <a16:creationId xmlns:a16="http://schemas.microsoft.com/office/drawing/2014/main" id="{605791BE-81B3-70C2-B7FA-115D37ED1BE2}"/>
                </a:ext>
              </a:extLst>
            </p:cNvPr>
            <p:cNvSpPr txBox="1"/>
            <p:nvPr/>
          </p:nvSpPr>
          <p:spPr>
            <a:xfrm>
              <a:off x="9602855" y="3246120"/>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KC MO</a:t>
              </a:r>
            </a:p>
          </p:txBody>
        </p:sp>
      </p:grpSp>
      <p:sp>
        <p:nvSpPr>
          <p:cNvPr id="66" name="TextBox 65">
            <a:extLst>
              <a:ext uri="{FF2B5EF4-FFF2-40B4-BE49-F238E27FC236}">
                <a16:creationId xmlns:a16="http://schemas.microsoft.com/office/drawing/2014/main" id="{F9DC52DE-3819-7553-69A7-05BFB4A53CA9}"/>
              </a:ext>
            </a:extLst>
          </p:cNvPr>
          <p:cNvSpPr txBox="1"/>
          <p:nvPr/>
        </p:nvSpPr>
        <p:spPr>
          <a:xfrm>
            <a:off x="6826973" y="3305869"/>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MINNEAPOLI</a:t>
            </a:r>
          </a:p>
        </p:txBody>
      </p:sp>
      <p:sp>
        <p:nvSpPr>
          <p:cNvPr id="67" name="TextBox 66">
            <a:extLst>
              <a:ext uri="{FF2B5EF4-FFF2-40B4-BE49-F238E27FC236}">
                <a16:creationId xmlns:a16="http://schemas.microsoft.com/office/drawing/2014/main" id="{655DC5AE-29A6-A0B6-104B-D93559EDA006}"/>
              </a:ext>
            </a:extLst>
          </p:cNvPr>
          <p:cNvSpPr txBox="1"/>
          <p:nvPr/>
        </p:nvSpPr>
        <p:spPr>
          <a:xfrm>
            <a:off x="6826973" y="445250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NW IOWA</a:t>
            </a:r>
          </a:p>
        </p:txBody>
      </p:sp>
      <p:sp>
        <p:nvSpPr>
          <p:cNvPr id="70" name="TextBox 69">
            <a:extLst>
              <a:ext uri="{FF2B5EF4-FFF2-40B4-BE49-F238E27FC236}">
                <a16:creationId xmlns:a16="http://schemas.microsoft.com/office/drawing/2014/main" id="{B928494B-6E1F-AD86-CF38-838C98B2B3D7}"/>
              </a:ext>
            </a:extLst>
          </p:cNvPr>
          <p:cNvSpPr txBox="1"/>
          <p:nvPr/>
        </p:nvSpPr>
        <p:spPr>
          <a:xfrm>
            <a:off x="6826973" y="5025825"/>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SE IOWA</a:t>
            </a:r>
          </a:p>
        </p:txBody>
      </p:sp>
      <p:sp>
        <p:nvSpPr>
          <p:cNvPr id="71" name="TextBox 70">
            <a:extLst>
              <a:ext uri="{FF2B5EF4-FFF2-40B4-BE49-F238E27FC236}">
                <a16:creationId xmlns:a16="http://schemas.microsoft.com/office/drawing/2014/main" id="{2DB6BB67-54FD-75AE-2C7C-FA7CBDDADECB}"/>
              </a:ext>
            </a:extLst>
          </p:cNvPr>
          <p:cNvSpPr txBox="1"/>
          <p:nvPr/>
        </p:nvSpPr>
        <p:spPr>
          <a:xfrm>
            <a:off x="6822790" y="5599145"/>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WISCONSIN</a:t>
            </a:r>
          </a:p>
        </p:txBody>
      </p:sp>
      <p:grpSp>
        <p:nvGrpSpPr>
          <p:cNvPr id="74" name="Group 73">
            <a:extLst>
              <a:ext uri="{FF2B5EF4-FFF2-40B4-BE49-F238E27FC236}">
                <a16:creationId xmlns:a16="http://schemas.microsoft.com/office/drawing/2014/main" id="{443BC6C7-B6A6-68D1-A0EB-15666591B869}"/>
              </a:ext>
            </a:extLst>
          </p:cNvPr>
          <p:cNvGrpSpPr/>
          <p:nvPr/>
        </p:nvGrpSpPr>
        <p:grpSpPr>
          <a:xfrm>
            <a:off x="9739313" y="6000750"/>
            <a:ext cx="2143125" cy="428625"/>
            <a:chOff x="10287000" y="6270073"/>
            <a:chExt cx="2286000" cy="457200"/>
          </a:xfrm>
        </p:grpSpPr>
        <p:sp>
          <p:nvSpPr>
            <p:cNvPr id="75" name="Text Box 38">
              <a:extLst>
                <a:ext uri="{FF2B5EF4-FFF2-40B4-BE49-F238E27FC236}">
                  <a16:creationId xmlns:a16="http://schemas.microsoft.com/office/drawing/2014/main" id="{F7DB7959-A70B-5454-D00B-65E093BD566C}"/>
                </a:ext>
              </a:extLst>
            </p:cNvPr>
            <p:cNvSpPr txBox="1">
              <a:spLocks noChangeArrowheads="1"/>
            </p:cNvSpPr>
            <p:nvPr/>
          </p:nvSpPr>
          <p:spPr bwMode="auto">
            <a:xfrm>
              <a:off x="10287000" y="6270073"/>
              <a:ext cx="2286000" cy="457200"/>
            </a:xfrm>
            <a:prstGeom prst="rect">
              <a:avLst/>
            </a:prstGeom>
            <a:solidFill>
              <a:srgbClr val="FFFFFF"/>
            </a:solidFill>
            <a:ln w="22225">
              <a:solidFill>
                <a:schemeClr val="accent1"/>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76" name="TextBox 75">
              <a:extLst>
                <a:ext uri="{FF2B5EF4-FFF2-40B4-BE49-F238E27FC236}">
                  <a16:creationId xmlns:a16="http://schemas.microsoft.com/office/drawing/2014/main" id="{923D35E7-702B-05DF-0AAF-A89C7FDE9046}"/>
                </a:ext>
              </a:extLst>
            </p:cNvPr>
            <p:cNvSpPr txBox="1"/>
            <p:nvPr/>
          </p:nvSpPr>
          <p:spPr>
            <a:xfrm>
              <a:off x="10934694" y="6338653"/>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RMA Only</a:t>
              </a:r>
            </a:p>
          </p:txBody>
        </p:sp>
      </p:grpSp>
      <p:sp>
        <p:nvSpPr>
          <p:cNvPr id="79" name="TextBox 78">
            <a:extLst>
              <a:ext uri="{FF2B5EF4-FFF2-40B4-BE49-F238E27FC236}">
                <a16:creationId xmlns:a16="http://schemas.microsoft.com/office/drawing/2014/main" id="{B65D2DAA-2BAA-B466-111C-1E49A5C4EC83}"/>
              </a:ext>
            </a:extLst>
          </p:cNvPr>
          <p:cNvSpPr txBox="1"/>
          <p:nvPr/>
        </p:nvSpPr>
        <p:spPr>
          <a:xfrm>
            <a:off x="6822790" y="387918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NE IOWA</a:t>
            </a:r>
          </a:p>
        </p:txBody>
      </p:sp>
      <p:grpSp>
        <p:nvGrpSpPr>
          <p:cNvPr id="119" name="Group 118">
            <a:extLst>
              <a:ext uri="{FF2B5EF4-FFF2-40B4-BE49-F238E27FC236}">
                <a16:creationId xmlns:a16="http://schemas.microsoft.com/office/drawing/2014/main" id="{316E5700-629F-ECF5-C1DF-362954B7E621}"/>
              </a:ext>
            </a:extLst>
          </p:cNvPr>
          <p:cNvGrpSpPr/>
          <p:nvPr/>
        </p:nvGrpSpPr>
        <p:grpSpPr>
          <a:xfrm>
            <a:off x="6608478" y="1885950"/>
            <a:ext cx="647593" cy="3863214"/>
            <a:chOff x="6947443" y="2011680"/>
            <a:chExt cx="690766" cy="4120762"/>
          </a:xfrm>
        </p:grpSpPr>
        <p:cxnSp>
          <p:nvCxnSpPr>
            <p:cNvPr id="52" name="Straight Connector 51">
              <a:extLst>
                <a:ext uri="{FF2B5EF4-FFF2-40B4-BE49-F238E27FC236}">
                  <a16:creationId xmlns:a16="http://schemas.microsoft.com/office/drawing/2014/main" id="{FBACD4CF-F8B6-145F-DAD3-1C51B9CB416C}"/>
                </a:ext>
              </a:extLst>
            </p:cNvPr>
            <p:cNvCxnSpPr>
              <a:cxnSpLocks/>
            </p:cNvCxnSpPr>
            <p:nvPr/>
          </p:nvCxnSpPr>
          <p:spPr>
            <a:xfrm>
              <a:off x="6950754" y="2148840"/>
              <a:ext cx="0" cy="398360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98F59D6-EC3E-BE9F-6F73-B06320715E6F}"/>
                </a:ext>
              </a:extLst>
            </p:cNvPr>
            <p:cNvCxnSpPr>
              <a:cxnSpLocks/>
            </p:cNvCxnSpPr>
            <p:nvPr/>
          </p:nvCxnSpPr>
          <p:spPr>
            <a:xfrm flipH="1">
              <a:off x="7634898" y="2011680"/>
              <a:ext cx="3311" cy="13716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859128-00F2-578E-318A-468A9AFC1C1E}"/>
                </a:ext>
              </a:extLst>
            </p:cNvPr>
            <p:cNvCxnSpPr>
              <a:cxnSpLocks/>
            </p:cNvCxnSpPr>
            <p:nvPr/>
          </p:nvCxnSpPr>
          <p:spPr>
            <a:xfrm>
              <a:off x="6949440" y="2148840"/>
              <a:ext cx="685800"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9524F73-5235-07F6-26F3-BE7DE3935294}"/>
                </a:ext>
              </a:extLst>
            </p:cNvPr>
            <p:cNvCxnSpPr>
              <a:cxnSpLocks/>
            </p:cNvCxnSpPr>
            <p:nvPr/>
          </p:nvCxnSpPr>
          <p:spPr>
            <a:xfrm>
              <a:off x="6947443" y="2463200"/>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EC0EE8B-E771-CCB8-7127-1ABC545BBCA5}"/>
                </a:ext>
              </a:extLst>
            </p:cNvPr>
            <p:cNvCxnSpPr>
              <a:cxnSpLocks/>
            </p:cNvCxnSpPr>
            <p:nvPr/>
          </p:nvCxnSpPr>
          <p:spPr>
            <a:xfrm>
              <a:off x="6947443" y="3074740"/>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E7265E3-DF66-48E6-1B4B-A74454BCC6EC}"/>
                </a:ext>
              </a:extLst>
            </p:cNvPr>
            <p:cNvCxnSpPr>
              <a:cxnSpLocks/>
            </p:cNvCxnSpPr>
            <p:nvPr/>
          </p:nvCxnSpPr>
          <p:spPr>
            <a:xfrm>
              <a:off x="6951904" y="4297820"/>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6490616-3667-ED10-2B17-0D34AA09A066}"/>
                </a:ext>
              </a:extLst>
            </p:cNvPr>
            <p:cNvCxnSpPr>
              <a:cxnSpLocks/>
            </p:cNvCxnSpPr>
            <p:nvPr/>
          </p:nvCxnSpPr>
          <p:spPr>
            <a:xfrm>
              <a:off x="6951904" y="4909360"/>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D785E8-B9D2-9406-4013-88A603AF0CEB}"/>
                </a:ext>
              </a:extLst>
            </p:cNvPr>
            <p:cNvCxnSpPr>
              <a:cxnSpLocks/>
            </p:cNvCxnSpPr>
            <p:nvPr/>
          </p:nvCxnSpPr>
          <p:spPr>
            <a:xfrm>
              <a:off x="6951904" y="5520900"/>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B9A1D9C-B18C-0226-54AB-116E7BC58085}"/>
                </a:ext>
              </a:extLst>
            </p:cNvPr>
            <p:cNvCxnSpPr>
              <a:cxnSpLocks/>
            </p:cNvCxnSpPr>
            <p:nvPr/>
          </p:nvCxnSpPr>
          <p:spPr>
            <a:xfrm>
              <a:off x="6951904" y="6132442"/>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71D6BA5-1978-A8C1-4FA8-F63610707C57}"/>
                </a:ext>
              </a:extLst>
            </p:cNvPr>
            <p:cNvCxnSpPr>
              <a:cxnSpLocks/>
            </p:cNvCxnSpPr>
            <p:nvPr/>
          </p:nvCxnSpPr>
          <p:spPr>
            <a:xfrm>
              <a:off x="6960177" y="3686280"/>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623D65A4-6F78-58DD-82EF-DA1A10AA0D88}"/>
              </a:ext>
            </a:extLst>
          </p:cNvPr>
          <p:cNvSpPr txBox="1"/>
          <p:nvPr/>
        </p:nvSpPr>
        <p:spPr>
          <a:xfrm>
            <a:off x="9096375" y="3305869"/>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MN/SD</a:t>
            </a:r>
          </a:p>
        </p:txBody>
      </p:sp>
      <p:sp>
        <p:nvSpPr>
          <p:cNvPr id="87" name="TextBox 86">
            <a:extLst>
              <a:ext uri="{FF2B5EF4-FFF2-40B4-BE49-F238E27FC236}">
                <a16:creationId xmlns:a16="http://schemas.microsoft.com/office/drawing/2014/main" id="{4B3BB7E8-9EF3-18B2-9629-1F437FA9626D}"/>
              </a:ext>
            </a:extLst>
          </p:cNvPr>
          <p:cNvSpPr txBox="1"/>
          <p:nvPr/>
        </p:nvSpPr>
        <p:spPr>
          <a:xfrm>
            <a:off x="9096375" y="4452506"/>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OMAHA</a:t>
            </a:r>
          </a:p>
        </p:txBody>
      </p:sp>
      <p:sp>
        <p:nvSpPr>
          <p:cNvPr id="90" name="TextBox 89">
            <a:extLst>
              <a:ext uri="{FF2B5EF4-FFF2-40B4-BE49-F238E27FC236}">
                <a16:creationId xmlns:a16="http://schemas.microsoft.com/office/drawing/2014/main" id="{CE9EEE71-081F-7807-F710-2B507569820D}"/>
              </a:ext>
            </a:extLst>
          </p:cNvPr>
          <p:cNvSpPr txBox="1"/>
          <p:nvPr/>
        </p:nvSpPr>
        <p:spPr>
          <a:xfrm>
            <a:off x="9096375" y="5025825"/>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SW IOWA</a:t>
            </a:r>
          </a:p>
        </p:txBody>
      </p:sp>
      <p:sp>
        <p:nvSpPr>
          <p:cNvPr id="92" name="TextBox 91">
            <a:extLst>
              <a:ext uri="{FF2B5EF4-FFF2-40B4-BE49-F238E27FC236}">
                <a16:creationId xmlns:a16="http://schemas.microsoft.com/office/drawing/2014/main" id="{4B67767E-7286-7DD7-0711-1942E472DC11}"/>
              </a:ext>
            </a:extLst>
          </p:cNvPr>
          <p:cNvSpPr txBox="1"/>
          <p:nvPr/>
        </p:nvSpPr>
        <p:spPr>
          <a:xfrm>
            <a:off x="9092193" y="3879187"/>
            <a:ext cx="1285875" cy="30003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616365"/>
                </a:solidFill>
                <a:latin typeface="Arial" panose="020B0604020202020204"/>
              </a:rPr>
              <a:t>HY-VEE </a:t>
            </a:r>
            <a:br>
              <a:rPr lang="en-US" sz="938">
                <a:solidFill>
                  <a:srgbClr val="616365"/>
                </a:solidFill>
                <a:latin typeface="Arial" panose="020B0604020202020204"/>
              </a:rPr>
            </a:br>
            <a:r>
              <a:rPr lang="en-US" sz="938">
                <a:solidFill>
                  <a:srgbClr val="616365"/>
                </a:solidFill>
                <a:latin typeface="Arial" panose="020B0604020202020204"/>
              </a:rPr>
              <a:t>NEBRASKA</a:t>
            </a:r>
          </a:p>
        </p:txBody>
      </p:sp>
      <p:grpSp>
        <p:nvGrpSpPr>
          <p:cNvPr id="120" name="Group 119">
            <a:extLst>
              <a:ext uri="{FF2B5EF4-FFF2-40B4-BE49-F238E27FC236}">
                <a16:creationId xmlns:a16="http://schemas.microsoft.com/office/drawing/2014/main" id="{2CB0592E-7BF9-E11E-94CE-0660FB3D3921}"/>
              </a:ext>
            </a:extLst>
          </p:cNvPr>
          <p:cNvGrpSpPr/>
          <p:nvPr/>
        </p:nvGrpSpPr>
        <p:grpSpPr>
          <a:xfrm>
            <a:off x="8879753" y="1885950"/>
            <a:ext cx="645721" cy="3289894"/>
            <a:chOff x="9370136" y="2011680"/>
            <a:chExt cx="688769" cy="3509220"/>
          </a:xfrm>
        </p:grpSpPr>
        <p:cxnSp>
          <p:nvCxnSpPr>
            <p:cNvPr id="83" name="Straight Connector 82">
              <a:extLst>
                <a:ext uri="{FF2B5EF4-FFF2-40B4-BE49-F238E27FC236}">
                  <a16:creationId xmlns:a16="http://schemas.microsoft.com/office/drawing/2014/main" id="{AFF52E7D-03F9-D5B5-C962-A7AA0D8DB426}"/>
                </a:ext>
              </a:extLst>
            </p:cNvPr>
            <p:cNvCxnSpPr>
              <a:cxnSpLocks/>
            </p:cNvCxnSpPr>
            <p:nvPr/>
          </p:nvCxnSpPr>
          <p:spPr>
            <a:xfrm>
              <a:off x="9371450" y="2148840"/>
              <a:ext cx="0" cy="337206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735D76-AEFE-B3D8-E9DD-A56181B088C4}"/>
                </a:ext>
              </a:extLst>
            </p:cNvPr>
            <p:cNvCxnSpPr>
              <a:cxnSpLocks/>
            </p:cNvCxnSpPr>
            <p:nvPr/>
          </p:nvCxnSpPr>
          <p:spPr>
            <a:xfrm flipH="1">
              <a:off x="10055594" y="2011680"/>
              <a:ext cx="3311" cy="13716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79DAE48-1488-6452-7FAF-47EEB6A4B415}"/>
                </a:ext>
              </a:extLst>
            </p:cNvPr>
            <p:cNvCxnSpPr>
              <a:cxnSpLocks/>
            </p:cNvCxnSpPr>
            <p:nvPr/>
          </p:nvCxnSpPr>
          <p:spPr>
            <a:xfrm>
              <a:off x="9370136" y="2148840"/>
              <a:ext cx="685800"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1E8BC91-4EE3-A56B-805B-20661E4975FC}"/>
                </a:ext>
              </a:extLst>
            </p:cNvPr>
            <p:cNvCxnSpPr>
              <a:cxnSpLocks/>
            </p:cNvCxnSpPr>
            <p:nvPr/>
          </p:nvCxnSpPr>
          <p:spPr>
            <a:xfrm>
              <a:off x="9372600" y="4297820"/>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DE777F2-F240-5781-0A9D-4D0148D51807}"/>
                </a:ext>
              </a:extLst>
            </p:cNvPr>
            <p:cNvCxnSpPr>
              <a:cxnSpLocks/>
            </p:cNvCxnSpPr>
            <p:nvPr/>
          </p:nvCxnSpPr>
          <p:spPr>
            <a:xfrm>
              <a:off x="9372600" y="4909360"/>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55B18B-A968-75C6-8E2B-7B5D0AB2B93B}"/>
                </a:ext>
              </a:extLst>
            </p:cNvPr>
            <p:cNvCxnSpPr>
              <a:cxnSpLocks/>
            </p:cNvCxnSpPr>
            <p:nvPr/>
          </p:nvCxnSpPr>
          <p:spPr>
            <a:xfrm>
              <a:off x="9372600" y="5520900"/>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935DE73-691D-45C9-671A-39FA7E394059}"/>
                </a:ext>
              </a:extLst>
            </p:cNvPr>
            <p:cNvCxnSpPr>
              <a:cxnSpLocks/>
            </p:cNvCxnSpPr>
            <p:nvPr/>
          </p:nvCxnSpPr>
          <p:spPr>
            <a:xfrm>
              <a:off x="9380873" y="3686280"/>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A7D60A2-D8EB-3BBE-C76D-C758F8CA46E3}"/>
                </a:ext>
              </a:extLst>
            </p:cNvPr>
            <p:cNvCxnSpPr>
              <a:cxnSpLocks/>
            </p:cNvCxnSpPr>
            <p:nvPr/>
          </p:nvCxnSpPr>
          <p:spPr>
            <a:xfrm>
              <a:off x="9380873" y="2464809"/>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B04B95-1E84-23EC-9337-F9C33F0B3F8A}"/>
                </a:ext>
              </a:extLst>
            </p:cNvPr>
            <p:cNvCxnSpPr>
              <a:cxnSpLocks/>
            </p:cNvCxnSpPr>
            <p:nvPr/>
          </p:nvCxnSpPr>
          <p:spPr>
            <a:xfrm>
              <a:off x="9380873" y="3076349"/>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FC7BF499-CD07-C709-A730-9DCBBC8F1669}"/>
              </a:ext>
            </a:extLst>
          </p:cNvPr>
          <p:cNvGrpSpPr/>
          <p:nvPr/>
        </p:nvGrpSpPr>
        <p:grpSpPr>
          <a:xfrm>
            <a:off x="4310383" y="1885951"/>
            <a:ext cx="645721" cy="998127"/>
            <a:chOff x="4496141" y="2037794"/>
            <a:chExt cx="688769" cy="1064669"/>
          </a:xfrm>
        </p:grpSpPr>
        <p:cxnSp>
          <p:nvCxnSpPr>
            <p:cNvPr id="97" name="Straight Connector 96">
              <a:extLst>
                <a:ext uri="{FF2B5EF4-FFF2-40B4-BE49-F238E27FC236}">
                  <a16:creationId xmlns:a16="http://schemas.microsoft.com/office/drawing/2014/main" id="{EC531864-213D-BE7B-6C2F-0317DE924722}"/>
                </a:ext>
              </a:extLst>
            </p:cNvPr>
            <p:cNvCxnSpPr>
              <a:cxnSpLocks/>
            </p:cNvCxnSpPr>
            <p:nvPr/>
          </p:nvCxnSpPr>
          <p:spPr>
            <a:xfrm>
              <a:off x="4497455" y="2174954"/>
              <a:ext cx="0" cy="92458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9C449F-8D65-6EB6-C137-9C02532C18B5}"/>
                </a:ext>
              </a:extLst>
            </p:cNvPr>
            <p:cNvCxnSpPr>
              <a:cxnSpLocks/>
            </p:cNvCxnSpPr>
            <p:nvPr/>
          </p:nvCxnSpPr>
          <p:spPr>
            <a:xfrm flipH="1">
              <a:off x="5181599" y="2037794"/>
              <a:ext cx="3311" cy="13716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7DEE00F-0F00-2C97-EE59-B4606A7D0145}"/>
                </a:ext>
              </a:extLst>
            </p:cNvPr>
            <p:cNvCxnSpPr>
              <a:cxnSpLocks/>
            </p:cNvCxnSpPr>
            <p:nvPr/>
          </p:nvCxnSpPr>
          <p:spPr>
            <a:xfrm>
              <a:off x="4496141" y="2174954"/>
              <a:ext cx="685800"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D7106A1-709A-0CA7-3402-EA9ED5680D40}"/>
                </a:ext>
              </a:extLst>
            </p:cNvPr>
            <p:cNvCxnSpPr>
              <a:cxnSpLocks/>
            </p:cNvCxnSpPr>
            <p:nvPr/>
          </p:nvCxnSpPr>
          <p:spPr>
            <a:xfrm>
              <a:off x="4506878" y="2490923"/>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F199C37-7972-0858-60BE-4C2C1438A883}"/>
                </a:ext>
              </a:extLst>
            </p:cNvPr>
            <p:cNvCxnSpPr>
              <a:cxnSpLocks/>
            </p:cNvCxnSpPr>
            <p:nvPr/>
          </p:nvCxnSpPr>
          <p:spPr>
            <a:xfrm>
              <a:off x="4506878" y="3102463"/>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96CF7028-7362-62CC-E40D-BD4F52A4FF1A}"/>
              </a:ext>
            </a:extLst>
          </p:cNvPr>
          <p:cNvGrpSpPr/>
          <p:nvPr/>
        </p:nvGrpSpPr>
        <p:grpSpPr>
          <a:xfrm>
            <a:off x="2025615" y="1885951"/>
            <a:ext cx="645721" cy="998127"/>
            <a:chOff x="2059055" y="2029829"/>
            <a:chExt cx="688769" cy="1064669"/>
          </a:xfrm>
        </p:grpSpPr>
        <p:cxnSp>
          <p:nvCxnSpPr>
            <p:cNvPr id="112" name="Straight Connector 111">
              <a:extLst>
                <a:ext uri="{FF2B5EF4-FFF2-40B4-BE49-F238E27FC236}">
                  <a16:creationId xmlns:a16="http://schemas.microsoft.com/office/drawing/2014/main" id="{3BF1445B-FEA7-55A8-E85E-8D4E65C25F33}"/>
                </a:ext>
              </a:extLst>
            </p:cNvPr>
            <p:cNvCxnSpPr>
              <a:cxnSpLocks/>
            </p:cNvCxnSpPr>
            <p:nvPr/>
          </p:nvCxnSpPr>
          <p:spPr>
            <a:xfrm>
              <a:off x="2060369" y="2166989"/>
              <a:ext cx="0" cy="92458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5D40B6E-67FF-FE54-010E-36AEC8583DDE}"/>
                </a:ext>
              </a:extLst>
            </p:cNvPr>
            <p:cNvCxnSpPr>
              <a:cxnSpLocks/>
            </p:cNvCxnSpPr>
            <p:nvPr/>
          </p:nvCxnSpPr>
          <p:spPr>
            <a:xfrm flipH="1">
              <a:off x="2744513" y="2029829"/>
              <a:ext cx="3311" cy="13716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5ADE325-7E19-D2E2-FA20-405109555886}"/>
                </a:ext>
              </a:extLst>
            </p:cNvPr>
            <p:cNvCxnSpPr>
              <a:cxnSpLocks/>
            </p:cNvCxnSpPr>
            <p:nvPr/>
          </p:nvCxnSpPr>
          <p:spPr>
            <a:xfrm>
              <a:off x="2059055" y="2166989"/>
              <a:ext cx="685800"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91F8088-4303-595B-8BEA-8BEF5E62F49A}"/>
                </a:ext>
              </a:extLst>
            </p:cNvPr>
            <p:cNvCxnSpPr>
              <a:cxnSpLocks/>
            </p:cNvCxnSpPr>
            <p:nvPr/>
          </p:nvCxnSpPr>
          <p:spPr>
            <a:xfrm>
              <a:off x="2069792" y="2482958"/>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7423E64-9892-6CC3-A8C4-F908BCC21E92}"/>
                </a:ext>
              </a:extLst>
            </p:cNvPr>
            <p:cNvCxnSpPr>
              <a:cxnSpLocks/>
            </p:cNvCxnSpPr>
            <p:nvPr/>
          </p:nvCxnSpPr>
          <p:spPr>
            <a:xfrm>
              <a:off x="2069792" y="3094498"/>
              <a:ext cx="2286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4518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err="1"/>
              <a:t>Krasdale</a:t>
            </a:r>
            <a:endParaRPr lang="en-US"/>
          </a:p>
        </p:txBody>
      </p:sp>
      <p:sp>
        <p:nvSpPr>
          <p:cNvPr id="13" name="Text Placeholder 12">
            <a:extLst>
              <a:ext uri="{FF2B5EF4-FFF2-40B4-BE49-F238E27FC236}">
                <a16:creationId xmlns:a16="http://schemas.microsoft.com/office/drawing/2014/main" id="{9B7C2ABF-5A47-CDA4-3F48-9BD7450F82DE}"/>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5" name="TextBox 4">
            <a:extLst>
              <a:ext uri="{FF2B5EF4-FFF2-40B4-BE49-F238E27FC236}">
                <a16:creationId xmlns:a16="http://schemas.microsoft.com/office/drawing/2014/main" id="{E02D669E-D86B-D7E5-8CD9-4048237A6EEC}"/>
              </a:ext>
            </a:extLst>
          </p:cNvPr>
          <p:cNvSpPr txBox="1"/>
          <p:nvPr/>
        </p:nvSpPr>
        <p:spPr>
          <a:xfrm>
            <a:off x="5453063" y="1714500"/>
            <a:ext cx="1285875" cy="30003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KRASDALE</a:t>
            </a:r>
          </a:p>
        </p:txBody>
      </p:sp>
      <p:grpSp>
        <p:nvGrpSpPr>
          <p:cNvPr id="9" name="Group 8">
            <a:extLst>
              <a:ext uri="{FF2B5EF4-FFF2-40B4-BE49-F238E27FC236}">
                <a16:creationId xmlns:a16="http://schemas.microsoft.com/office/drawing/2014/main" id="{3CBBAB07-6379-6A80-0C31-32942F75F456}"/>
              </a:ext>
            </a:extLst>
          </p:cNvPr>
          <p:cNvGrpSpPr/>
          <p:nvPr/>
        </p:nvGrpSpPr>
        <p:grpSpPr>
          <a:xfrm>
            <a:off x="9739313" y="6000750"/>
            <a:ext cx="2143125" cy="428625"/>
            <a:chOff x="10287000" y="6270073"/>
            <a:chExt cx="2286000" cy="457200"/>
          </a:xfrm>
        </p:grpSpPr>
        <p:sp>
          <p:nvSpPr>
            <p:cNvPr id="10" name="Text Box 38">
              <a:extLst>
                <a:ext uri="{FF2B5EF4-FFF2-40B4-BE49-F238E27FC236}">
                  <a16:creationId xmlns:a16="http://schemas.microsoft.com/office/drawing/2014/main" id="{D98767DD-AF67-2BAE-6C6B-64AF23E68F51}"/>
                </a:ext>
              </a:extLst>
            </p:cNvPr>
            <p:cNvSpPr txBox="1">
              <a:spLocks noChangeArrowheads="1"/>
            </p:cNvSpPr>
            <p:nvPr/>
          </p:nvSpPr>
          <p:spPr bwMode="auto">
            <a:xfrm>
              <a:off x="10287000" y="6270073"/>
              <a:ext cx="2286000" cy="457200"/>
            </a:xfrm>
            <a:prstGeom prst="rect">
              <a:avLst/>
            </a:prstGeom>
            <a:solidFill>
              <a:srgbClr val="FFFFFF"/>
            </a:solidFill>
            <a:ln w="22225">
              <a:solidFill>
                <a:schemeClr val="accent1"/>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11" name="TextBox 10">
              <a:extLst>
                <a:ext uri="{FF2B5EF4-FFF2-40B4-BE49-F238E27FC236}">
                  <a16:creationId xmlns:a16="http://schemas.microsoft.com/office/drawing/2014/main" id="{153643FA-39F7-5AD8-7946-1FCA65920973}"/>
                </a:ext>
              </a:extLst>
            </p:cNvPr>
            <p:cNvSpPr txBox="1"/>
            <p:nvPr/>
          </p:nvSpPr>
          <p:spPr>
            <a:xfrm>
              <a:off x="10934694" y="6338653"/>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RMA Only</a:t>
              </a:r>
            </a:p>
          </p:txBody>
        </p:sp>
      </p:grpSp>
      <p:sp>
        <p:nvSpPr>
          <p:cNvPr id="4" name="TextBox 3">
            <a:extLst>
              <a:ext uri="{FF2B5EF4-FFF2-40B4-BE49-F238E27FC236}">
                <a16:creationId xmlns:a16="http://schemas.microsoft.com/office/drawing/2014/main" id="{CCBE0D7E-004F-D443-6B89-536D18C95066}"/>
              </a:ext>
            </a:extLst>
          </p:cNvPr>
          <p:cNvSpPr txBox="1"/>
          <p:nvPr/>
        </p:nvSpPr>
        <p:spPr>
          <a:xfrm>
            <a:off x="5453063" y="1"/>
            <a:ext cx="1285875" cy="202043"/>
          </a:xfrm>
          <a:prstGeom prst="rect">
            <a:avLst/>
          </a:prstGeom>
          <a:solidFill>
            <a:srgbClr val="4E106F"/>
          </a:solidFill>
        </p:spPr>
        <p:txBody>
          <a:bodyPr wrap="square" lIns="0" tIns="0" rIns="0" bIns="0" rtlCol="0">
            <a:spAutoFit/>
          </a:bodyPr>
          <a:lstStyle/>
          <a:p>
            <a:pPr algn="ctr" defTabSz="857250"/>
            <a:r>
              <a:rPr lang="en-US" sz="1313">
                <a:solidFill>
                  <a:srgbClr val="FFFFFF"/>
                </a:solidFill>
                <a:latin typeface="Roboto Condensed" panose="02000000000000000000" pitchFamily="2" charset="0"/>
                <a:ea typeface="Roboto Condensed" panose="02000000000000000000" pitchFamily="2" charset="0"/>
                <a:cs typeface="Poppins" panose="00000500000000000000" pitchFamily="2" charset="0"/>
              </a:rPr>
              <a:t>Redefined in 37.0</a:t>
            </a:r>
          </a:p>
        </p:txBody>
      </p:sp>
    </p:spTree>
    <p:extLst>
      <p:ext uri="{BB962C8B-B14F-4D97-AF65-F5344CB8AC3E}">
        <p14:creationId xmlns:p14="http://schemas.microsoft.com/office/powerpoint/2010/main" val="297067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533B-15DF-0953-210B-9CCF065DF2BE}"/>
              </a:ext>
            </a:extLst>
          </p:cNvPr>
          <p:cNvSpPr>
            <a:spLocks noGrp="1"/>
          </p:cNvSpPr>
          <p:nvPr>
            <p:ph type="title"/>
          </p:nvPr>
        </p:nvSpPr>
        <p:spPr/>
        <p:txBody>
          <a:bodyPr/>
          <a:lstStyle/>
          <a:p>
            <a:r>
              <a:rPr lang="en-US"/>
              <a:t>Kroger</a:t>
            </a:r>
          </a:p>
        </p:txBody>
      </p:sp>
      <p:sp>
        <p:nvSpPr>
          <p:cNvPr id="16" name="Text Placeholder 15">
            <a:extLst>
              <a:ext uri="{FF2B5EF4-FFF2-40B4-BE49-F238E27FC236}">
                <a16:creationId xmlns:a16="http://schemas.microsoft.com/office/drawing/2014/main" id="{A752E9DA-F96D-694B-8A93-86E19B97D6CC}"/>
              </a:ext>
            </a:extLst>
          </p:cNvPr>
          <p:cNvSpPr>
            <a:spLocks noGrp="1"/>
          </p:cNvSpPr>
          <p:nvPr>
            <p:ph type="body" sz="quarter" idx="12"/>
          </p:nvPr>
        </p:nvSpPr>
        <p:spPr/>
        <p:txBody>
          <a:bodyPr vert="horz" lIns="0" tIns="0" rIns="0" bIns="0" rtlCol="0" anchor="b" anchorCtr="0">
            <a:noAutofit/>
          </a:bodyPr>
          <a:lstStyle/>
          <a:p>
            <a:pPr marL="68841" indent="0">
              <a:buNone/>
            </a:pPr>
            <a:endParaRPr lang="en-US"/>
          </a:p>
        </p:txBody>
      </p:sp>
      <p:sp>
        <p:nvSpPr>
          <p:cNvPr id="3" name="TextBox 2">
            <a:extLst>
              <a:ext uri="{FF2B5EF4-FFF2-40B4-BE49-F238E27FC236}">
                <a16:creationId xmlns:a16="http://schemas.microsoft.com/office/drawing/2014/main" id="{B915DA43-5F3C-1C11-695C-2425412FA480}"/>
              </a:ext>
            </a:extLst>
          </p:cNvPr>
          <p:cNvSpPr txBox="1"/>
          <p:nvPr/>
        </p:nvSpPr>
        <p:spPr>
          <a:xfrm>
            <a:off x="492124" y="635171"/>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sp>
        <p:nvSpPr>
          <p:cNvPr id="6" name="Text Box 54">
            <a:extLst>
              <a:ext uri="{FF2B5EF4-FFF2-40B4-BE49-F238E27FC236}">
                <a16:creationId xmlns:a16="http://schemas.microsoft.com/office/drawing/2014/main" id="{9ECE4FD1-DD77-6CED-31EA-ACF223A376FF}"/>
              </a:ext>
            </a:extLst>
          </p:cNvPr>
          <p:cNvSpPr txBox="1">
            <a:spLocks noChangeArrowheads="1"/>
          </p:cNvSpPr>
          <p:nvPr/>
        </p:nvSpPr>
        <p:spPr bwMode="auto">
          <a:xfrm>
            <a:off x="309563" y="5577311"/>
            <a:ext cx="6858000" cy="814005"/>
          </a:xfrm>
          <a:prstGeom prst="rect">
            <a:avLst/>
          </a:prstGeom>
          <a:solidFill>
            <a:sysClr val="window" lastClr="FFFFFF"/>
          </a:solidFill>
          <a:ln w="22225">
            <a:solidFill>
              <a:srgbClr val="002776"/>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28625">
              <a:defRPr/>
            </a:pPr>
            <a:r>
              <a:rPr lang="en-US" sz="938" b="1">
                <a:solidFill>
                  <a:srgbClr val="616365"/>
                </a:solidFill>
                <a:latin typeface="Arial" panose="020B0604020202020204" pitchFamily="34" charset="0"/>
                <a:cs typeface="Arial" panose="020B0604020202020204" pitchFamily="34" charset="0"/>
              </a:rPr>
              <a:t>Please Note: </a:t>
            </a:r>
          </a:p>
          <a:p>
            <a:pPr defTabSz="428625">
              <a:spcBef>
                <a:spcPts val="0"/>
              </a:spcBef>
            </a:pPr>
            <a:r>
              <a:rPr lang="en-US" sz="938">
                <a:solidFill>
                  <a:srgbClr val="616365"/>
                </a:solidFill>
                <a:latin typeface="Arial" panose="020B0604020202020204" pitchFamily="34" charset="0"/>
                <a:cs typeface="Arial" panose="020B0604020202020204" pitchFamily="34" charset="0"/>
              </a:rPr>
              <a:t>W/O F4L RMAs do not include stores from KR F4L CORP-RMA.  </a:t>
            </a:r>
          </a:p>
          <a:p>
            <a:pPr defTabSz="428625">
              <a:spcBef>
                <a:spcPts val="0"/>
              </a:spcBef>
            </a:pPr>
            <a:r>
              <a:rPr lang="en-US" sz="938">
                <a:solidFill>
                  <a:srgbClr val="616365"/>
                </a:solidFill>
                <a:latin typeface="Arial" panose="020B0604020202020204" pitchFamily="34" charset="0"/>
                <a:cs typeface="Arial" panose="020B0604020202020204" pitchFamily="34" charset="0"/>
              </a:rPr>
              <a:t>W/O F4L CRMAs do not include counties from KR F4L CORP-CRMA that are also not included in other CRMAs; e.g. some counties in KR FOOD 4 LESS W-CRMA are also in KR RALPHS-CRMA, so those counties are in the W/O F4L CRMAs even though they are F4L counties.</a:t>
            </a:r>
          </a:p>
        </p:txBody>
      </p:sp>
      <p:sp>
        <p:nvSpPr>
          <p:cNvPr id="14" name="TextBox 13">
            <a:extLst>
              <a:ext uri="{FF2B5EF4-FFF2-40B4-BE49-F238E27FC236}">
                <a16:creationId xmlns:a16="http://schemas.microsoft.com/office/drawing/2014/main" id="{CB19EF49-AF59-A8F7-773D-47477A46D110}"/>
              </a:ext>
            </a:extLst>
          </p:cNvPr>
          <p:cNvSpPr txBox="1"/>
          <p:nvPr/>
        </p:nvSpPr>
        <p:spPr>
          <a:xfrm>
            <a:off x="634999" y="778046"/>
            <a:ext cx="7666542" cy="619269"/>
          </a:xfrm>
          <a:prstGeom prst="rect">
            <a:avLst/>
          </a:prstGeom>
        </p:spPr>
        <p:txBody>
          <a:bodyPr vert="horz" lIns="0" tIns="0" rIns="0" bIns="0" rtlCol="0" anchor="t" anchorCtr="0">
            <a:noAutofit/>
          </a:bodyPr>
          <a:lstStyle>
            <a:lvl1pPr>
              <a:spcBef>
                <a:spcPct val="0"/>
              </a:spcBef>
              <a:buNone/>
              <a:defRPr sz="2400" b="1">
                <a:solidFill>
                  <a:schemeClr val="accent1"/>
                </a:solidFill>
                <a:latin typeface="Arial" charset="0"/>
                <a:ea typeface="+mj-ea"/>
                <a:cs typeface="Arial" charset="0"/>
              </a:defRPr>
            </a:lvl1pPr>
          </a:lstStyle>
          <a:p>
            <a:pPr defTabSz="857250"/>
            <a:endParaRPr lang="en-US" sz="2250">
              <a:solidFill>
                <a:srgbClr val="002776"/>
              </a:solidFill>
              <a:latin typeface="Arial" panose="020B0604020202020204"/>
            </a:endParaRPr>
          </a:p>
        </p:txBody>
      </p:sp>
      <p:grpSp>
        <p:nvGrpSpPr>
          <p:cNvPr id="23" name="Group 22">
            <a:extLst>
              <a:ext uri="{FF2B5EF4-FFF2-40B4-BE49-F238E27FC236}">
                <a16:creationId xmlns:a16="http://schemas.microsoft.com/office/drawing/2014/main" id="{7EEA6DDA-1396-B0D5-E555-6C11609985AD}"/>
              </a:ext>
            </a:extLst>
          </p:cNvPr>
          <p:cNvGrpSpPr/>
          <p:nvPr/>
        </p:nvGrpSpPr>
        <p:grpSpPr>
          <a:xfrm>
            <a:off x="9739313" y="5143500"/>
            <a:ext cx="2143125" cy="1285875"/>
            <a:chOff x="10287000" y="5486400"/>
            <a:chExt cx="2286000" cy="1371600"/>
          </a:xfrm>
        </p:grpSpPr>
        <p:sp>
          <p:nvSpPr>
            <p:cNvPr id="18" name="Text Box 38">
              <a:extLst>
                <a:ext uri="{FF2B5EF4-FFF2-40B4-BE49-F238E27FC236}">
                  <a16:creationId xmlns:a16="http://schemas.microsoft.com/office/drawing/2014/main" id="{439E6726-FB14-C470-8A6B-DF71610504FC}"/>
                </a:ext>
              </a:extLst>
            </p:cNvPr>
            <p:cNvSpPr txBox="1">
              <a:spLocks noChangeArrowheads="1"/>
            </p:cNvSpPr>
            <p:nvPr/>
          </p:nvSpPr>
          <p:spPr bwMode="auto">
            <a:xfrm>
              <a:off x="10287000" y="5486400"/>
              <a:ext cx="2286000" cy="1371600"/>
            </a:xfrm>
            <a:prstGeom prst="rect">
              <a:avLst/>
            </a:prstGeom>
            <a:solidFill>
              <a:srgbClr val="FFFFFF"/>
            </a:solidFill>
            <a:ln w="22225">
              <a:solidFill>
                <a:schemeClr val="accent1"/>
              </a:solidFill>
              <a:miter lim="800000"/>
              <a:headEnd/>
              <a:tailEnd/>
            </a:ln>
          </p:spPr>
          <p:txBody>
            <a:bodyPr wrap="square">
              <a:noAutofit/>
            </a:bodyPr>
            <a:lstStyle/>
            <a:p>
              <a:pPr defTabSz="857250">
                <a:spcBef>
                  <a:spcPct val="50000"/>
                </a:spcBef>
              </a:pPr>
              <a:r>
                <a:rPr lang="en-US" sz="938" b="1" u="sng">
                  <a:solidFill>
                    <a:srgbClr val="616365"/>
                  </a:solidFill>
                  <a:latin typeface="Arial" panose="020B0604020202020204"/>
                </a:rPr>
                <a:t>Key</a:t>
              </a:r>
              <a:r>
                <a:rPr lang="en-US" sz="1125" u="sng">
                  <a:solidFill>
                    <a:srgbClr val="616365"/>
                  </a:solidFill>
                  <a:latin typeface="Times New Roman" pitchFamily="18" charset="0"/>
                </a:rPr>
                <a:t>:</a:t>
              </a:r>
            </a:p>
          </p:txBody>
        </p:sp>
        <p:sp>
          <p:nvSpPr>
            <p:cNvPr id="20" name="TextBox 19">
              <a:extLst>
                <a:ext uri="{FF2B5EF4-FFF2-40B4-BE49-F238E27FC236}">
                  <a16:creationId xmlns:a16="http://schemas.microsoft.com/office/drawing/2014/main" id="{126529C7-F202-B1E7-88E7-EE99543CFDE4}"/>
                </a:ext>
              </a:extLst>
            </p:cNvPr>
            <p:cNvSpPr txBox="1"/>
            <p:nvPr/>
          </p:nvSpPr>
          <p:spPr>
            <a:xfrm>
              <a:off x="10934700" y="5568685"/>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938">
                  <a:solidFill>
                    <a:srgbClr val="616365"/>
                  </a:solidFill>
                  <a:latin typeface="Arial" panose="020B0604020202020204"/>
                </a:rPr>
                <a:t>RMA Only</a:t>
              </a:r>
            </a:p>
          </p:txBody>
        </p:sp>
        <p:sp>
          <p:nvSpPr>
            <p:cNvPr id="21" name="TextBox 20">
              <a:extLst>
                <a:ext uri="{FF2B5EF4-FFF2-40B4-BE49-F238E27FC236}">
                  <a16:creationId xmlns:a16="http://schemas.microsoft.com/office/drawing/2014/main" id="{DD375EF5-95B5-8DCA-CA88-52423CF13188}"/>
                </a:ext>
              </a:extLst>
            </p:cNvPr>
            <p:cNvSpPr txBox="1"/>
            <p:nvPr/>
          </p:nvSpPr>
          <p:spPr>
            <a:xfrm>
              <a:off x="10934700" y="6012181"/>
              <a:ext cx="1371600" cy="32004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7030A0"/>
                  </a:solidFill>
                  <a:latin typeface="Arial" panose="020B0604020202020204"/>
                </a:rPr>
                <a:t>Use IRI Market </a:t>
              </a:r>
              <a:br>
                <a:rPr lang="en-US" sz="938">
                  <a:solidFill>
                    <a:srgbClr val="7030A0"/>
                  </a:solidFill>
                  <a:latin typeface="Arial" panose="020B0604020202020204"/>
                </a:rPr>
              </a:br>
              <a:r>
                <a:rPr lang="en-US" sz="938">
                  <a:solidFill>
                    <a:srgbClr val="7030A0"/>
                  </a:solidFill>
                  <a:latin typeface="Arial" panose="020B0604020202020204"/>
                </a:rPr>
                <a:t>in lieu of CRMA</a:t>
              </a:r>
            </a:p>
          </p:txBody>
        </p:sp>
        <p:sp>
          <p:nvSpPr>
            <p:cNvPr id="22" name="TextBox 21">
              <a:extLst>
                <a:ext uri="{FF2B5EF4-FFF2-40B4-BE49-F238E27FC236}">
                  <a16:creationId xmlns:a16="http://schemas.microsoft.com/office/drawing/2014/main" id="{59B5B30F-9A35-8A9C-3F77-2A1903A8EA40}"/>
                </a:ext>
              </a:extLst>
            </p:cNvPr>
            <p:cNvSpPr txBox="1"/>
            <p:nvPr/>
          </p:nvSpPr>
          <p:spPr>
            <a:xfrm>
              <a:off x="10934700" y="6455676"/>
              <a:ext cx="1371600" cy="32004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latin typeface="+mj-lt"/>
                </a:defRPr>
              </a:lvl1pPr>
            </a:lstStyle>
            <a:p>
              <a:pPr defTabSz="857250"/>
              <a:r>
                <a:rPr lang="en-US" sz="938">
                  <a:solidFill>
                    <a:srgbClr val="00B050"/>
                  </a:solidFill>
                  <a:latin typeface="Arial" panose="020B0604020202020204"/>
                </a:rPr>
                <a:t>More granular breakouts on next slide</a:t>
              </a:r>
            </a:p>
          </p:txBody>
        </p:sp>
      </p:grpSp>
      <p:sp>
        <p:nvSpPr>
          <p:cNvPr id="4" name="TextBox 3">
            <a:extLst>
              <a:ext uri="{FF2B5EF4-FFF2-40B4-BE49-F238E27FC236}">
                <a16:creationId xmlns:a16="http://schemas.microsoft.com/office/drawing/2014/main" id="{4AECB07E-21BF-DB4A-DBA2-E591B0F3D63D}"/>
              </a:ext>
            </a:extLst>
          </p:cNvPr>
          <p:cNvSpPr txBox="1"/>
          <p:nvPr/>
        </p:nvSpPr>
        <p:spPr>
          <a:xfrm>
            <a:off x="4153671" y="758822"/>
            <a:ext cx="1780146" cy="10746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CORP W/HT RDY</a:t>
            </a:r>
            <a:endParaRPr lang="pl-PL" sz="844">
              <a:solidFill>
                <a:srgbClr val="616365"/>
              </a:solidFill>
              <a:latin typeface="Arial" panose="020B0604020202020204"/>
            </a:endParaRPr>
          </a:p>
        </p:txBody>
      </p:sp>
      <p:sp>
        <p:nvSpPr>
          <p:cNvPr id="7" name="TextBox 6">
            <a:extLst>
              <a:ext uri="{FF2B5EF4-FFF2-40B4-BE49-F238E27FC236}">
                <a16:creationId xmlns:a16="http://schemas.microsoft.com/office/drawing/2014/main" id="{931B46F7-C2D4-24C3-5232-FD8FA807E88C}"/>
              </a:ext>
            </a:extLst>
          </p:cNvPr>
          <p:cNvSpPr txBox="1"/>
          <p:nvPr/>
        </p:nvSpPr>
        <p:spPr>
          <a:xfrm>
            <a:off x="4153672" y="629422"/>
            <a:ext cx="1780147" cy="116363"/>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CORP W/AK HT AND RDY</a:t>
            </a:r>
          </a:p>
        </p:txBody>
      </p:sp>
      <p:sp>
        <p:nvSpPr>
          <p:cNvPr id="8" name="TextBox 7">
            <a:extLst>
              <a:ext uri="{FF2B5EF4-FFF2-40B4-BE49-F238E27FC236}">
                <a16:creationId xmlns:a16="http://schemas.microsoft.com/office/drawing/2014/main" id="{EB53B479-9116-0282-E2F6-4763BE78A18F}"/>
              </a:ext>
            </a:extLst>
          </p:cNvPr>
          <p:cNvSpPr txBox="1"/>
          <p:nvPr/>
        </p:nvSpPr>
        <p:spPr>
          <a:xfrm>
            <a:off x="4153671" y="869924"/>
            <a:ext cx="1780146" cy="10746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HT RDY W/O F4L*</a:t>
            </a:r>
            <a:endParaRPr lang="pl-PL" sz="844">
              <a:solidFill>
                <a:srgbClr val="616365"/>
              </a:solidFill>
              <a:latin typeface="Arial" panose="020B0604020202020204"/>
            </a:endParaRPr>
          </a:p>
        </p:txBody>
      </p:sp>
      <p:sp>
        <p:nvSpPr>
          <p:cNvPr id="9" name="TextBox 8">
            <a:extLst>
              <a:ext uri="{FF2B5EF4-FFF2-40B4-BE49-F238E27FC236}">
                <a16:creationId xmlns:a16="http://schemas.microsoft.com/office/drawing/2014/main" id="{595AFBF9-5461-ADA9-C055-82B0E5E635E7}"/>
              </a:ext>
            </a:extLst>
          </p:cNvPr>
          <p:cNvSpPr txBox="1"/>
          <p:nvPr/>
        </p:nvSpPr>
        <p:spPr>
          <a:xfrm>
            <a:off x="1951845" y="1395766"/>
            <a:ext cx="1780146" cy="10746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CORP W/HT</a:t>
            </a:r>
            <a:endParaRPr lang="pl-PL" sz="844">
              <a:solidFill>
                <a:srgbClr val="616365"/>
              </a:solidFill>
              <a:latin typeface="Arial" panose="020B0604020202020204"/>
            </a:endParaRPr>
          </a:p>
        </p:txBody>
      </p:sp>
      <p:sp>
        <p:nvSpPr>
          <p:cNvPr id="10" name="TextBox 9">
            <a:extLst>
              <a:ext uri="{FF2B5EF4-FFF2-40B4-BE49-F238E27FC236}">
                <a16:creationId xmlns:a16="http://schemas.microsoft.com/office/drawing/2014/main" id="{A8214934-E047-7049-9AC2-0DACDD82B73D}"/>
              </a:ext>
            </a:extLst>
          </p:cNvPr>
          <p:cNvSpPr txBox="1"/>
          <p:nvPr/>
        </p:nvSpPr>
        <p:spPr>
          <a:xfrm>
            <a:off x="1951845" y="1275218"/>
            <a:ext cx="1780147" cy="116363"/>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CORP W/AK AND HT</a:t>
            </a:r>
          </a:p>
        </p:txBody>
      </p:sp>
      <p:sp>
        <p:nvSpPr>
          <p:cNvPr id="11" name="TextBox 10">
            <a:extLst>
              <a:ext uri="{FF2B5EF4-FFF2-40B4-BE49-F238E27FC236}">
                <a16:creationId xmlns:a16="http://schemas.microsoft.com/office/drawing/2014/main" id="{C36F9490-33A0-4967-FBD5-9E98718785E1}"/>
              </a:ext>
            </a:extLst>
          </p:cNvPr>
          <p:cNvSpPr txBox="1"/>
          <p:nvPr/>
        </p:nvSpPr>
        <p:spPr>
          <a:xfrm>
            <a:off x="1951845" y="1500889"/>
            <a:ext cx="1780146" cy="10746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HT W/O F4L*</a:t>
            </a:r>
            <a:endParaRPr lang="pl-PL" sz="844">
              <a:solidFill>
                <a:srgbClr val="616365"/>
              </a:solidFill>
              <a:latin typeface="Arial" panose="020B0604020202020204"/>
            </a:endParaRPr>
          </a:p>
        </p:txBody>
      </p:sp>
      <p:sp>
        <p:nvSpPr>
          <p:cNvPr id="12" name="TextBox 11">
            <a:extLst>
              <a:ext uri="{FF2B5EF4-FFF2-40B4-BE49-F238E27FC236}">
                <a16:creationId xmlns:a16="http://schemas.microsoft.com/office/drawing/2014/main" id="{EAD2991B-AF91-82D4-5557-9795E252FC2E}"/>
              </a:ext>
            </a:extLst>
          </p:cNvPr>
          <p:cNvSpPr txBox="1"/>
          <p:nvPr/>
        </p:nvSpPr>
        <p:spPr>
          <a:xfrm>
            <a:off x="5269641" y="1392037"/>
            <a:ext cx="1780146" cy="10746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CORP W/RDY</a:t>
            </a:r>
            <a:endParaRPr lang="pl-PL" sz="844">
              <a:solidFill>
                <a:srgbClr val="616365"/>
              </a:solidFill>
              <a:latin typeface="Arial" panose="020B0604020202020204"/>
            </a:endParaRPr>
          </a:p>
        </p:txBody>
      </p:sp>
      <p:sp>
        <p:nvSpPr>
          <p:cNvPr id="13" name="TextBox 12">
            <a:extLst>
              <a:ext uri="{FF2B5EF4-FFF2-40B4-BE49-F238E27FC236}">
                <a16:creationId xmlns:a16="http://schemas.microsoft.com/office/drawing/2014/main" id="{CAD5E56A-EACB-4D3D-3E81-8BD43DF65071}"/>
              </a:ext>
            </a:extLst>
          </p:cNvPr>
          <p:cNvSpPr txBox="1"/>
          <p:nvPr/>
        </p:nvSpPr>
        <p:spPr>
          <a:xfrm>
            <a:off x="5269641" y="1280456"/>
            <a:ext cx="1780147" cy="116363"/>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CORP W/AK AND RDY</a:t>
            </a:r>
          </a:p>
        </p:txBody>
      </p:sp>
      <p:sp>
        <p:nvSpPr>
          <p:cNvPr id="15" name="TextBox 14">
            <a:extLst>
              <a:ext uri="{FF2B5EF4-FFF2-40B4-BE49-F238E27FC236}">
                <a16:creationId xmlns:a16="http://schemas.microsoft.com/office/drawing/2014/main" id="{FA035726-BC67-2517-FB09-0F86C9299057}"/>
              </a:ext>
            </a:extLst>
          </p:cNvPr>
          <p:cNvSpPr txBox="1"/>
          <p:nvPr/>
        </p:nvSpPr>
        <p:spPr>
          <a:xfrm>
            <a:off x="5269641" y="1503139"/>
            <a:ext cx="1780146" cy="10746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RDY W/O F4L*</a:t>
            </a:r>
            <a:endParaRPr lang="pl-PL" sz="844">
              <a:solidFill>
                <a:srgbClr val="616365"/>
              </a:solidFill>
              <a:latin typeface="Arial" panose="020B0604020202020204"/>
            </a:endParaRPr>
          </a:p>
        </p:txBody>
      </p:sp>
      <p:cxnSp>
        <p:nvCxnSpPr>
          <p:cNvPr id="17" name="Straight Connector 25">
            <a:extLst>
              <a:ext uri="{FF2B5EF4-FFF2-40B4-BE49-F238E27FC236}">
                <a16:creationId xmlns:a16="http://schemas.microsoft.com/office/drawing/2014/main" id="{430A4DDD-A944-3FA1-1605-6F25DC3ED448}"/>
              </a:ext>
            </a:extLst>
          </p:cNvPr>
          <p:cNvCxnSpPr>
            <a:cxnSpLocks/>
            <a:stCxn id="8" idx="2"/>
            <a:endCxn id="10" idx="0"/>
          </p:cNvCxnSpPr>
          <p:nvPr/>
        </p:nvCxnSpPr>
        <p:spPr>
          <a:xfrm rot="5400000">
            <a:off x="3793918" y="25392"/>
            <a:ext cx="297827" cy="2201826"/>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25">
            <a:extLst>
              <a:ext uri="{FF2B5EF4-FFF2-40B4-BE49-F238E27FC236}">
                <a16:creationId xmlns:a16="http://schemas.microsoft.com/office/drawing/2014/main" id="{02F04074-3EFB-214C-CAF9-C5FE30969BA5}"/>
              </a:ext>
            </a:extLst>
          </p:cNvPr>
          <p:cNvCxnSpPr>
            <a:cxnSpLocks/>
            <a:stCxn id="8" idx="2"/>
            <a:endCxn id="24" idx="0"/>
          </p:cNvCxnSpPr>
          <p:nvPr/>
        </p:nvCxnSpPr>
        <p:spPr>
          <a:xfrm rot="16200000" flipH="1">
            <a:off x="6081176" y="-60040"/>
            <a:ext cx="655209" cy="2730072"/>
          </a:xfrm>
          <a:prstGeom prst="bentConnector3">
            <a:avLst>
              <a:gd name="adj1" fmla="val 2289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5122A5-7481-08F3-E73D-EBD376AC93EE}"/>
              </a:ext>
            </a:extLst>
          </p:cNvPr>
          <p:cNvSpPr txBox="1"/>
          <p:nvPr/>
        </p:nvSpPr>
        <p:spPr>
          <a:xfrm>
            <a:off x="7130879" y="1632601"/>
            <a:ext cx="1285875" cy="23319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ROUNDY’S CORP</a:t>
            </a:r>
            <a:endParaRPr lang="pl-PL" sz="844">
              <a:solidFill>
                <a:srgbClr val="616365"/>
              </a:solidFill>
              <a:latin typeface="Arial" panose="020B0604020202020204"/>
            </a:endParaRPr>
          </a:p>
        </p:txBody>
      </p:sp>
      <p:sp>
        <p:nvSpPr>
          <p:cNvPr id="25" name="TextBox 24">
            <a:extLst>
              <a:ext uri="{FF2B5EF4-FFF2-40B4-BE49-F238E27FC236}">
                <a16:creationId xmlns:a16="http://schemas.microsoft.com/office/drawing/2014/main" id="{D3CC4002-CD26-8B8E-D65F-D4C8D0E2AC33}"/>
              </a:ext>
            </a:extLst>
          </p:cNvPr>
          <p:cNvSpPr txBox="1"/>
          <p:nvPr/>
        </p:nvSpPr>
        <p:spPr>
          <a:xfrm>
            <a:off x="8619915" y="1379000"/>
            <a:ext cx="1285875" cy="233193"/>
          </a:xfrm>
          <a:prstGeom prst="rect">
            <a:avLst/>
          </a:prstGeom>
          <a:gradFill>
            <a:gsLst>
              <a:gs pos="0">
                <a:srgbClr val="F0F0F0"/>
              </a:gs>
              <a:gs pos="100000">
                <a:schemeClr val="bg1"/>
              </a:gs>
            </a:gsLst>
            <a:lin ang="16200000" scaled="0"/>
          </a:gradFill>
          <a:ln w="28575" cap="rnd">
            <a:solidFill>
              <a:srgbClr val="FF00FF"/>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MARIANOS+F4LMW</a:t>
            </a:r>
            <a:endParaRPr lang="pl-PL" sz="844">
              <a:solidFill>
                <a:srgbClr val="616365"/>
              </a:solidFill>
              <a:latin typeface="Arial" panose="020B0604020202020204"/>
            </a:endParaRPr>
          </a:p>
        </p:txBody>
      </p:sp>
      <p:sp>
        <p:nvSpPr>
          <p:cNvPr id="26" name="TextBox 25">
            <a:extLst>
              <a:ext uri="{FF2B5EF4-FFF2-40B4-BE49-F238E27FC236}">
                <a16:creationId xmlns:a16="http://schemas.microsoft.com/office/drawing/2014/main" id="{3AE1F518-2C60-C277-213B-BDF4FC1F7972}"/>
              </a:ext>
            </a:extLst>
          </p:cNvPr>
          <p:cNvSpPr txBox="1"/>
          <p:nvPr/>
        </p:nvSpPr>
        <p:spPr>
          <a:xfrm>
            <a:off x="8076943" y="1951690"/>
            <a:ext cx="1285875" cy="23319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RNDYS MARIANOS</a:t>
            </a:r>
            <a:endParaRPr lang="pl-PL" sz="844">
              <a:solidFill>
                <a:srgbClr val="616365"/>
              </a:solidFill>
              <a:latin typeface="Arial" panose="020B0604020202020204"/>
            </a:endParaRPr>
          </a:p>
        </p:txBody>
      </p:sp>
      <p:cxnSp>
        <p:nvCxnSpPr>
          <p:cNvPr id="27" name="Straight Connector 25">
            <a:extLst>
              <a:ext uri="{FF2B5EF4-FFF2-40B4-BE49-F238E27FC236}">
                <a16:creationId xmlns:a16="http://schemas.microsoft.com/office/drawing/2014/main" id="{BFA4129E-8EB4-DCB9-42B0-9052EBD24E73}"/>
              </a:ext>
            </a:extLst>
          </p:cNvPr>
          <p:cNvCxnSpPr>
            <a:cxnSpLocks/>
            <a:stCxn id="24" idx="2"/>
            <a:endCxn id="26" idx="1"/>
          </p:cNvCxnSpPr>
          <p:nvPr/>
        </p:nvCxnSpPr>
        <p:spPr>
          <a:xfrm rot="16200000" flipH="1">
            <a:off x="7824133" y="1815477"/>
            <a:ext cx="202493" cy="303127"/>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5">
            <a:extLst>
              <a:ext uri="{FF2B5EF4-FFF2-40B4-BE49-F238E27FC236}">
                <a16:creationId xmlns:a16="http://schemas.microsoft.com/office/drawing/2014/main" id="{E99CE730-88AD-828D-F452-EC8CADEF0FFC}"/>
              </a:ext>
            </a:extLst>
          </p:cNvPr>
          <p:cNvCxnSpPr>
            <a:cxnSpLocks/>
            <a:endCxn id="29" idx="1"/>
          </p:cNvCxnSpPr>
          <p:nvPr/>
        </p:nvCxnSpPr>
        <p:spPr>
          <a:xfrm>
            <a:off x="7773815" y="2063093"/>
            <a:ext cx="303128" cy="293487"/>
          </a:xfrm>
          <a:prstGeom prst="bentConnector3">
            <a:avLst>
              <a:gd name="adj1" fmla="val 159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34B4B94-06E1-CE1E-59EB-ACF55C386FA8}"/>
              </a:ext>
            </a:extLst>
          </p:cNvPr>
          <p:cNvSpPr txBox="1"/>
          <p:nvPr/>
        </p:nvSpPr>
        <p:spPr>
          <a:xfrm>
            <a:off x="8076943" y="2222907"/>
            <a:ext cx="1285875" cy="26734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RNDYS WI</a:t>
            </a:r>
          </a:p>
          <a:p>
            <a:pPr defTabSz="857250"/>
            <a:r>
              <a:rPr lang="en-US" sz="844">
                <a:solidFill>
                  <a:srgbClr val="616365"/>
                </a:solidFill>
                <a:latin typeface="Arial" panose="020B0604020202020204"/>
              </a:rPr>
              <a:t>(</a:t>
            </a:r>
            <a:r>
              <a:rPr lang="en-US" sz="844" err="1">
                <a:solidFill>
                  <a:srgbClr val="616365"/>
                </a:solidFill>
                <a:latin typeface="Arial" panose="020B0604020202020204"/>
              </a:rPr>
              <a:t>Copps</a:t>
            </a:r>
            <a:r>
              <a:rPr lang="en-US" sz="844">
                <a:solidFill>
                  <a:srgbClr val="616365"/>
                </a:solidFill>
                <a:latin typeface="Arial" panose="020B0604020202020204"/>
              </a:rPr>
              <a:t> and Pick ‘n Save)</a:t>
            </a:r>
            <a:endParaRPr lang="pl-PL" sz="844">
              <a:solidFill>
                <a:srgbClr val="616365"/>
              </a:solidFill>
              <a:latin typeface="Arial" panose="020B0604020202020204"/>
            </a:endParaRPr>
          </a:p>
        </p:txBody>
      </p:sp>
      <p:cxnSp>
        <p:nvCxnSpPr>
          <p:cNvPr id="30" name="Straight Connector 25">
            <a:extLst>
              <a:ext uri="{FF2B5EF4-FFF2-40B4-BE49-F238E27FC236}">
                <a16:creationId xmlns:a16="http://schemas.microsoft.com/office/drawing/2014/main" id="{BD7BBE02-F226-FCB6-E6EA-CAA2DAE32FD5}"/>
              </a:ext>
            </a:extLst>
          </p:cNvPr>
          <p:cNvCxnSpPr>
            <a:cxnSpLocks/>
            <a:stCxn id="25" idx="2"/>
            <a:endCxn id="26" idx="0"/>
          </p:cNvCxnSpPr>
          <p:nvPr/>
        </p:nvCxnSpPr>
        <p:spPr>
          <a:xfrm rot="5400000">
            <a:off x="8821618" y="1510455"/>
            <a:ext cx="339497" cy="542972"/>
          </a:xfrm>
          <a:prstGeom prst="bentConnector3">
            <a:avLst>
              <a:gd name="adj1" fmla="val 50000"/>
            </a:avLst>
          </a:prstGeom>
          <a:ln w="28575">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400E6D5-C197-9715-58CF-59223B29E9F8}"/>
              </a:ext>
            </a:extLst>
          </p:cNvPr>
          <p:cNvSpPr txBox="1"/>
          <p:nvPr/>
        </p:nvSpPr>
        <p:spPr>
          <a:xfrm>
            <a:off x="9627764" y="2088285"/>
            <a:ext cx="1285875" cy="23319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RNDYS WI NE</a:t>
            </a:r>
            <a:endParaRPr lang="pl-PL" sz="844">
              <a:solidFill>
                <a:srgbClr val="616365"/>
              </a:solidFill>
              <a:latin typeface="Arial" panose="020B0604020202020204"/>
            </a:endParaRPr>
          </a:p>
        </p:txBody>
      </p:sp>
      <p:sp>
        <p:nvSpPr>
          <p:cNvPr id="32" name="TextBox 31">
            <a:extLst>
              <a:ext uri="{FF2B5EF4-FFF2-40B4-BE49-F238E27FC236}">
                <a16:creationId xmlns:a16="http://schemas.microsoft.com/office/drawing/2014/main" id="{DF349203-3C49-F78B-CD9B-5EA414B3C730}"/>
              </a:ext>
            </a:extLst>
          </p:cNvPr>
          <p:cNvSpPr txBox="1"/>
          <p:nvPr/>
        </p:nvSpPr>
        <p:spPr>
          <a:xfrm>
            <a:off x="9627764" y="2371664"/>
            <a:ext cx="1285875" cy="23319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RNDYS WI SE</a:t>
            </a:r>
            <a:endParaRPr lang="pl-PL" sz="844">
              <a:solidFill>
                <a:srgbClr val="616365"/>
              </a:solidFill>
              <a:latin typeface="Arial" panose="020B0604020202020204"/>
            </a:endParaRPr>
          </a:p>
        </p:txBody>
      </p:sp>
      <p:cxnSp>
        <p:nvCxnSpPr>
          <p:cNvPr id="33" name="Straight Connector 25">
            <a:extLst>
              <a:ext uri="{FF2B5EF4-FFF2-40B4-BE49-F238E27FC236}">
                <a16:creationId xmlns:a16="http://schemas.microsoft.com/office/drawing/2014/main" id="{5A3A2697-BECA-E6BB-4E04-834202C754B1}"/>
              </a:ext>
            </a:extLst>
          </p:cNvPr>
          <p:cNvCxnSpPr>
            <a:cxnSpLocks/>
            <a:stCxn id="29" idx="3"/>
            <a:endCxn id="31" idx="1"/>
          </p:cNvCxnSpPr>
          <p:nvPr/>
        </p:nvCxnSpPr>
        <p:spPr>
          <a:xfrm flipV="1">
            <a:off x="9362819" y="2204882"/>
            <a:ext cx="264946" cy="151698"/>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25">
            <a:extLst>
              <a:ext uri="{FF2B5EF4-FFF2-40B4-BE49-F238E27FC236}">
                <a16:creationId xmlns:a16="http://schemas.microsoft.com/office/drawing/2014/main" id="{069D450C-B263-524B-2223-054299DE3196}"/>
              </a:ext>
            </a:extLst>
          </p:cNvPr>
          <p:cNvCxnSpPr>
            <a:cxnSpLocks/>
            <a:stCxn id="29" idx="3"/>
            <a:endCxn id="32" idx="1"/>
          </p:cNvCxnSpPr>
          <p:nvPr/>
        </p:nvCxnSpPr>
        <p:spPr>
          <a:xfrm>
            <a:off x="9362819" y="2356580"/>
            <a:ext cx="264946" cy="13168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CE19E0B-B86D-AE09-D897-B76E8F96F6FB}"/>
              </a:ext>
            </a:extLst>
          </p:cNvPr>
          <p:cNvSpPr txBox="1"/>
          <p:nvPr/>
        </p:nvSpPr>
        <p:spPr>
          <a:xfrm>
            <a:off x="1301522" y="2790701"/>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HT TOTAL</a:t>
            </a:r>
            <a:endParaRPr lang="pl-PL" sz="844">
              <a:solidFill>
                <a:srgbClr val="616365"/>
              </a:solidFill>
              <a:latin typeface="Arial" panose="020B0604020202020204"/>
            </a:endParaRPr>
          </a:p>
        </p:txBody>
      </p:sp>
      <p:sp>
        <p:nvSpPr>
          <p:cNvPr id="36" name="TextBox 35">
            <a:extLst>
              <a:ext uri="{FF2B5EF4-FFF2-40B4-BE49-F238E27FC236}">
                <a16:creationId xmlns:a16="http://schemas.microsoft.com/office/drawing/2014/main" id="{25682EDE-2C5A-C91D-C1AC-2FBF78843D04}"/>
              </a:ext>
            </a:extLst>
          </p:cNvPr>
          <p:cNvSpPr txBox="1"/>
          <p:nvPr/>
        </p:nvSpPr>
        <p:spPr>
          <a:xfrm>
            <a:off x="179762" y="3146239"/>
            <a:ext cx="1285875" cy="17089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HT E CAROLINA</a:t>
            </a:r>
            <a:endParaRPr lang="pl-PL" sz="844">
              <a:solidFill>
                <a:srgbClr val="616365"/>
              </a:solidFill>
              <a:latin typeface="Arial" panose="020B0604020202020204"/>
            </a:endParaRPr>
          </a:p>
        </p:txBody>
      </p:sp>
      <p:sp>
        <p:nvSpPr>
          <p:cNvPr id="37" name="TextBox 36">
            <a:extLst>
              <a:ext uri="{FF2B5EF4-FFF2-40B4-BE49-F238E27FC236}">
                <a16:creationId xmlns:a16="http://schemas.microsoft.com/office/drawing/2014/main" id="{DF1CE913-68BE-BA87-4492-07C355A5059C}"/>
              </a:ext>
            </a:extLst>
          </p:cNvPr>
          <p:cNvSpPr txBox="1"/>
          <p:nvPr/>
        </p:nvSpPr>
        <p:spPr>
          <a:xfrm>
            <a:off x="179762" y="3354420"/>
            <a:ext cx="1285875" cy="14831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HT COASTAL C/G</a:t>
            </a:r>
            <a:endParaRPr lang="pl-PL" sz="844">
              <a:solidFill>
                <a:srgbClr val="616365"/>
              </a:solidFill>
              <a:latin typeface="Arial" panose="020B0604020202020204"/>
            </a:endParaRPr>
          </a:p>
        </p:txBody>
      </p:sp>
      <p:sp>
        <p:nvSpPr>
          <p:cNvPr id="38" name="TextBox 37">
            <a:extLst>
              <a:ext uri="{FF2B5EF4-FFF2-40B4-BE49-F238E27FC236}">
                <a16:creationId xmlns:a16="http://schemas.microsoft.com/office/drawing/2014/main" id="{D54BB315-C988-F493-1257-210F59526466}"/>
              </a:ext>
            </a:extLst>
          </p:cNvPr>
          <p:cNvSpPr txBox="1"/>
          <p:nvPr/>
        </p:nvSpPr>
        <p:spPr>
          <a:xfrm>
            <a:off x="179762" y="3540018"/>
            <a:ext cx="1285875" cy="14831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HT E VIRGINIA</a:t>
            </a:r>
            <a:endParaRPr lang="pl-PL" sz="844">
              <a:solidFill>
                <a:srgbClr val="616365"/>
              </a:solidFill>
              <a:latin typeface="Arial" panose="020B0604020202020204"/>
            </a:endParaRPr>
          </a:p>
        </p:txBody>
      </p:sp>
      <p:sp>
        <p:nvSpPr>
          <p:cNvPr id="39" name="TextBox 38">
            <a:extLst>
              <a:ext uri="{FF2B5EF4-FFF2-40B4-BE49-F238E27FC236}">
                <a16:creationId xmlns:a16="http://schemas.microsoft.com/office/drawing/2014/main" id="{DDF25FAA-915F-46CE-F3A5-A2DC7750A0BB}"/>
              </a:ext>
            </a:extLst>
          </p:cNvPr>
          <p:cNvSpPr txBox="1"/>
          <p:nvPr/>
        </p:nvSpPr>
        <p:spPr>
          <a:xfrm>
            <a:off x="179762" y="3736833"/>
            <a:ext cx="1285875" cy="14831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HT MECKLENBURG</a:t>
            </a:r>
            <a:endParaRPr lang="pl-PL" sz="844">
              <a:solidFill>
                <a:srgbClr val="616365"/>
              </a:solidFill>
              <a:latin typeface="Arial" panose="020B0604020202020204"/>
            </a:endParaRPr>
          </a:p>
        </p:txBody>
      </p:sp>
      <p:sp>
        <p:nvSpPr>
          <p:cNvPr id="40" name="TextBox 39">
            <a:extLst>
              <a:ext uri="{FF2B5EF4-FFF2-40B4-BE49-F238E27FC236}">
                <a16:creationId xmlns:a16="http://schemas.microsoft.com/office/drawing/2014/main" id="{4B71897B-333E-CF1F-17BE-F7FDA94740B2}"/>
              </a:ext>
            </a:extLst>
          </p:cNvPr>
          <p:cNvSpPr txBox="1"/>
          <p:nvPr/>
        </p:nvSpPr>
        <p:spPr>
          <a:xfrm>
            <a:off x="179762" y="3933648"/>
            <a:ext cx="1285875" cy="14831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HT TN/WEST C/V</a:t>
            </a:r>
            <a:endParaRPr lang="pl-PL" sz="844">
              <a:solidFill>
                <a:srgbClr val="616365"/>
              </a:solidFill>
              <a:latin typeface="Arial" panose="020B0604020202020204"/>
            </a:endParaRPr>
          </a:p>
        </p:txBody>
      </p:sp>
      <p:sp>
        <p:nvSpPr>
          <p:cNvPr id="41" name="TextBox 40">
            <a:extLst>
              <a:ext uri="{FF2B5EF4-FFF2-40B4-BE49-F238E27FC236}">
                <a16:creationId xmlns:a16="http://schemas.microsoft.com/office/drawing/2014/main" id="{FDE85C71-3B9B-69F0-36BB-97E3394D7F3C}"/>
              </a:ext>
            </a:extLst>
          </p:cNvPr>
          <p:cNvSpPr txBox="1"/>
          <p:nvPr/>
        </p:nvSpPr>
        <p:spPr>
          <a:xfrm>
            <a:off x="179762" y="4135209"/>
            <a:ext cx="1285875" cy="14831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HT TRIAD</a:t>
            </a:r>
            <a:endParaRPr lang="pl-PL" sz="844">
              <a:solidFill>
                <a:srgbClr val="616365"/>
              </a:solidFill>
              <a:latin typeface="Arial" panose="020B0604020202020204"/>
            </a:endParaRPr>
          </a:p>
        </p:txBody>
      </p:sp>
      <p:sp>
        <p:nvSpPr>
          <p:cNvPr id="42" name="TextBox 41">
            <a:extLst>
              <a:ext uri="{FF2B5EF4-FFF2-40B4-BE49-F238E27FC236}">
                <a16:creationId xmlns:a16="http://schemas.microsoft.com/office/drawing/2014/main" id="{2B477B59-80E9-D406-D47E-5CC5F353FE13}"/>
              </a:ext>
            </a:extLst>
          </p:cNvPr>
          <p:cNvSpPr txBox="1"/>
          <p:nvPr/>
        </p:nvSpPr>
        <p:spPr>
          <a:xfrm>
            <a:off x="179762" y="4335935"/>
            <a:ext cx="1285875" cy="14831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HT TRIANGLE</a:t>
            </a:r>
            <a:endParaRPr lang="pl-PL" sz="844">
              <a:solidFill>
                <a:srgbClr val="616365"/>
              </a:solidFill>
              <a:latin typeface="Arial" panose="020B0604020202020204"/>
            </a:endParaRPr>
          </a:p>
        </p:txBody>
      </p:sp>
      <p:sp>
        <p:nvSpPr>
          <p:cNvPr id="43" name="TextBox 42">
            <a:extLst>
              <a:ext uri="{FF2B5EF4-FFF2-40B4-BE49-F238E27FC236}">
                <a16:creationId xmlns:a16="http://schemas.microsoft.com/office/drawing/2014/main" id="{582BDBEF-900B-6E75-D43C-DBB07F4AF1C9}"/>
              </a:ext>
            </a:extLst>
          </p:cNvPr>
          <p:cNvSpPr txBox="1"/>
          <p:nvPr/>
        </p:nvSpPr>
        <p:spPr>
          <a:xfrm>
            <a:off x="179762" y="4531018"/>
            <a:ext cx="1285875" cy="14831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HT WASHINGTON</a:t>
            </a:r>
            <a:endParaRPr lang="pl-PL" sz="844">
              <a:solidFill>
                <a:srgbClr val="616365"/>
              </a:solidFill>
              <a:latin typeface="Arial" panose="020B0604020202020204"/>
            </a:endParaRPr>
          </a:p>
        </p:txBody>
      </p:sp>
      <p:cxnSp>
        <p:nvCxnSpPr>
          <p:cNvPr id="44" name="Straight Connector 25">
            <a:extLst>
              <a:ext uri="{FF2B5EF4-FFF2-40B4-BE49-F238E27FC236}">
                <a16:creationId xmlns:a16="http://schemas.microsoft.com/office/drawing/2014/main" id="{31CB8CFE-52FF-6C94-2AEE-D9627B70412F}"/>
              </a:ext>
            </a:extLst>
          </p:cNvPr>
          <p:cNvCxnSpPr>
            <a:cxnSpLocks/>
            <a:stCxn id="35" idx="2"/>
            <a:endCxn id="36" idx="3"/>
          </p:cNvCxnSpPr>
          <p:nvPr/>
        </p:nvCxnSpPr>
        <p:spPr>
          <a:xfrm rot="5400000">
            <a:off x="1470594" y="3060372"/>
            <a:ext cx="166360" cy="176272"/>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25">
            <a:extLst>
              <a:ext uri="{FF2B5EF4-FFF2-40B4-BE49-F238E27FC236}">
                <a16:creationId xmlns:a16="http://schemas.microsoft.com/office/drawing/2014/main" id="{056179E8-E747-8F25-A651-2A750BB4C8DD}"/>
              </a:ext>
            </a:extLst>
          </p:cNvPr>
          <p:cNvCxnSpPr>
            <a:cxnSpLocks/>
            <a:endCxn id="37" idx="3"/>
          </p:cNvCxnSpPr>
          <p:nvPr/>
        </p:nvCxnSpPr>
        <p:spPr>
          <a:xfrm rot="5400000">
            <a:off x="1444421" y="3231089"/>
            <a:ext cx="218706" cy="176273"/>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25">
            <a:extLst>
              <a:ext uri="{FF2B5EF4-FFF2-40B4-BE49-F238E27FC236}">
                <a16:creationId xmlns:a16="http://schemas.microsoft.com/office/drawing/2014/main" id="{C6151862-8AFF-1CF7-39A7-6C4B0B7E1D6E}"/>
              </a:ext>
            </a:extLst>
          </p:cNvPr>
          <p:cNvCxnSpPr>
            <a:cxnSpLocks/>
            <a:endCxn id="38" idx="3"/>
          </p:cNvCxnSpPr>
          <p:nvPr/>
        </p:nvCxnSpPr>
        <p:spPr>
          <a:xfrm rot="5400000">
            <a:off x="1453114" y="3425378"/>
            <a:ext cx="201323" cy="176273"/>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25">
            <a:extLst>
              <a:ext uri="{FF2B5EF4-FFF2-40B4-BE49-F238E27FC236}">
                <a16:creationId xmlns:a16="http://schemas.microsoft.com/office/drawing/2014/main" id="{369812DA-7388-C44F-CF9D-528E82874B9F}"/>
              </a:ext>
            </a:extLst>
          </p:cNvPr>
          <p:cNvCxnSpPr>
            <a:cxnSpLocks/>
            <a:endCxn id="39" idx="3"/>
          </p:cNvCxnSpPr>
          <p:nvPr/>
        </p:nvCxnSpPr>
        <p:spPr>
          <a:xfrm rot="5400000">
            <a:off x="1449983" y="3619064"/>
            <a:ext cx="207581" cy="176273"/>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25">
            <a:extLst>
              <a:ext uri="{FF2B5EF4-FFF2-40B4-BE49-F238E27FC236}">
                <a16:creationId xmlns:a16="http://schemas.microsoft.com/office/drawing/2014/main" id="{D9B4DA1B-C056-9EC6-0832-444264D70429}"/>
              </a:ext>
            </a:extLst>
          </p:cNvPr>
          <p:cNvCxnSpPr>
            <a:cxnSpLocks/>
            <a:endCxn id="40" idx="3"/>
          </p:cNvCxnSpPr>
          <p:nvPr/>
        </p:nvCxnSpPr>
        <p:spPr>
          <a:xfrm rot="5400000">
            <a:off x="1458451" y="3824344"/>
            <a:ext cx="190649" cy="176275"/>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25">
            <a:extLst>
              <a:ext uri="{FF2B5EF4-FFF2-40B4-BE49-F238E27FC236}">
                <a16:creationId xmlns:a16="http://schemas.microsoft.com/office/drawing/2014/main" id="{407EAC86-79D5-8D66-72AA-903D11DF10F7}"/>
              </a:ext>
            </a:extLst>
          </p:cNvPr>
          <p:cNvCxnSpPr>
            <a:cxnSpLocks/>
            <a:endCxn id="41" idx="3"/>
          </p:cNvCxnSpPr>
          <p:nvPr/>
        </p:nvCxnSpPr>
        <p:spPr>
          <a:xfrm rot="5400000">
            <a:off x="1459025" y="4026482"/>
            <a:ext cx="189498" cy="176272"/>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25">
            <a:extLst>
              <a:ext uri="{FF2B5EF4-FFF2-40B4-BE49-F238E27FC236}">
                <a16:creationId xmlns:a16="http://schemas.microsoft.com/office/drawing/2014/main" id="{6C503078-FA21-C295-AA58-8B6E31AF2DB1}"/>
              </a:ext>
            </a:extLst>
          </p:cNvPr>
          <p:cNvCxnSpPr>
            <a:cxnSpLocks/>
            <a:endCxn id="42" idx="3"/>
          </p:cNvCxnSpPr>
          <p:nvPr/>
        </p:nvCxnSpPr>
        <p:spPr>
          <a:xfrm rot="5400000">
            <a:off x="1452176" y="4220359"/>
            <a:ext cx="203197" cy="176272"/>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25">
            <a:extLst>
              <a:ext uri="{FF2B5EF4-FFF2-40B4-BE49-F238E27FC236}">
                <a16:creationId xmlns:a16="http://schemas.microsoft.com/office/drawing/2014/main" id="{596CB360-AB92-C24C-9C3B-A85B2ECEA989}"/>
              </a:ext>
            </a:extLst>
          </p:cNvPr>
          <p:cNvCxnSpPr>
            <a:cxnSpLocks/>
            <a:endCxn id="43" idx="3"/>
          </p:cNvCxnSpPr>
          <p:nvPr/>
        </p:nvCxnSpPr>
        <p:spPr>
          <a:xfrm rot="5400000">
            <a:off x="1464674" y="4427941"/>
            <a:ext cx="178198" cy="176272"/>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4712337-9510-1C0A-2357-2843D051BDED}"/>
              </a:ext>
            </a:extLst>
          </p:cNvPr>
          <p:cNvSpPr txBox="1"/>
          <p:nvPr/>
        </p:nvSpPr>
        <p:spPr>
          <a:xfrm>
            <a:off x="3346621" y="1952565"/>
            <a:ext cx="1485893" cy="135721"/>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CORP</a:t>
            </a:r>
            <a:endParaRPr lang="pl-PL" sz="844">
              <a:solidFill>
                <a:srgbClr val="616365"/>
              </a:solidFill>
              <a:latin typeface="Arial" panose="020B0604020202020204"/>
            </a:endParaRPr>
          </a:p>
        </p:txBody>
      </p:sp>
      <p:sp>
        <p:nvSpPr>
          <p:cNvPr id="53" name="TextBox 52">
            <a:extLst>
              <a:ext uri="{FF2B5EF4-FFF2-40B4-BE49-F238E27FC236}">
                <a16:creationId xmlns:a16="http://schemas.microsoft.com/office/drawing/2014/main" id="{84600DC4-BE6B-DD6D-26F2-58723A34E95E}"/>
              </a:ext>
            </a:extLst>
          </p:cNvPr>
          <p:cNvSpPr txBox="1"/>
          <p:nvPr/>
        </p:nvSpPr>
        <p:spPr>
          <a:xfrm>
            <a:off x="3346623" y="1832017"/>
            <a:ext cx="1485893" cy="116363"/>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CORP W/AK</a:t>
            </a:r>
          </a:p>
        </p:txBody>
      </p:sp>
      <p:cxnSp>
        <p:nvCxnSpPr>
          <p:cNvPr id="54" name="Straight Connector 25">
            <a:extLst>
              <a:ext uri="{FF2B5EF4-FFF2-40B4-BE49-F238E27FC236}">
                <a16:creationId xmlns:a16="http://schemas.microsoft.com/office/drawing/2014/main" id="{D9E921BF-2773-406F-3FDD-FB93284199FC}"/>
              </a:ext>
            </a:extLst>
          </p:cNvPr>
          <p:cNvCxnSpPr>
            <a:cxnSpLocks/>
            <a:stCxn id="11" idx="2"/>
            <a:endCxn id="35" idx="0"/>
          </p:cNvCxnSpPr>
          <p:nvPr/>
        </p:nvCxnSpPr>
        <p:spPr>
          <a:xfrm rot="5400000">
            <a:off x="1650742" y="1599523"/>
            <a:ext cx="1182344" cy="1200009"/>
          </a:xfrm>
          <a:prstGeom prst="bentConnector3">
            <a:avLst>
              <a:gd name="adj1" fmla="val 1091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Connector 25">
            <a:extLst>
              <a:ext uri="{FF2B5EF4-FFF2-40B4-BE49-F238E27FC236}">
                <a16:creationId xmlns:a16="http://schemas.microsoft.com/office/drawing/2014/main" id="{9DE20F08-1D38-AB42-ABE1-2409DFA898E3}"/>
              </a:ext>
            </a:extLst>
          </p:cNvPr>
          <p:cNvCxnSpPr>
            <a:cxnSpLocks/>
            <a:stCxn id="11" idx="2"/>
            <a:endCxn id="53" idx="0"/>
          </p:cNvCxnSpPr>
          <p:nvPr/>
        </p:nvCxnSpPr>
        <p:spPr>
          <a:xfrm rot="16200000" flipH="1">
            <a:off x="3353913" y="1096361"/>
            <a:ext cx="223661" cy="1247651"/>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1810938-4F4E-7AB1-32CC-627A55BC2401}"/>
              </a:ext>
            </a:extLst>
          </p:cNvPr>
          <p:cNvSpPr txBox="1"/>
          <p:nvPr/>
        </p:nvSpPr>
        <p:spPr>
          <a:xfrm>
            <a:off x="2404583" y="2790701"/>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SMITHS CORP</a:t>
            </a:r>
            <a:endParaRPr lang="pl-PL" sz="844">
              <a:solidFill>
                <a:srgbClr val="616365"/>
              </a:solidFill>
              <a:latin typeface="Arial" panose="020B0604020202020204"/>
            </a:endParaRPr>
          </a:p>
        </p:txBody>
      </p:sp>
      <p:sp>
        <p:nvSpPr>
          <p:cNvPr id="57" name="TextBox 56">
            <a:extLst>
              <a:ext uri="{FF2B5EF4-FFF2-40B4-BE49-F238E27FC236}">
                <a16:creationId xmlns:a16="http://schemas.microsoft.com/office/drawing/2014/main" id="{B2621EBB-DC49-ED51-8EDB-92391077EED4}"/>
              </a:ext>
            </a:extLst>
          </p:cNvPr>
          <p:cNvSpPr txBox="1"/>
          <p:nvPr/>
        </p:nvSpPr>
        <p:spPr>
          <a:xfrm>
            <a:off x="2479676" y="3181899"/>
            <a:ext cx="900504" cy="1641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SMITHS IM</a:t>
            </a:r>
            <a:endParaRPr lang="pl-PL" sz="844">
              <a:solidFill>
                <a:srgbClr val="616365"/>
              </a:solidFill>
              <a:latin typeface="Arial" panose="020B0604020202020204"/>
            </a:endParaRPr>
          </a:p>
        </p:txBody>
      </p:sp>
      <p:sp>
        <p:nvSpPr>
          <p:cNvPr id="58" name="TextBox 57">
            <a:extLst>
              <a:ext uri="{FF2B5EF4-FFF2-40B4-BE49-F238E27FC236}">
                <a16:creationId xmlns:a16="http://schemas.microsoft.com/office/drawing/2014/main" id="{42729DF0-5C22-729F-6043-A7D2E1CCAAE8}"/>
              </a:ext>
            </a:extLst>
          </p:cNvPr>
          <p:cNvSpPr txBox="1"/>
          <p:nvPr/>
        </p:nvSpPr>
        <p:spPr>
          <a:xfrm>
            <a:off x="2477535" y="3378858"/>
            <a:ext cx="900503" cy="14171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SMITHS LV</a:t>
            </a:r>
            <a:endParaRPr lang="pl-PL" sz="844">
              <a:solidFill>
                <a:srgbClr val="616365"/>
              </a:solidFill>
              <a:latin typeface="Arial" panose="020B0604020202020204"/>
            </a:endParaRPr>
          </a:p>
        </p:txBody>
      </p:sp>
      <p:sp>
        <p:nvSpPr>
          <p:cNvPr id="59" name="TextBox 58">
            <a:extLst>
              <a:ext uri="{FF2B5EF4-FFF2-40B4-BE49-F238E27FC236}">
                <a16:creationId xmlns:a16="http://schemas.microsoft.com/office/drawing/2014/main" id="{486A2298-27E3-D1F8-6710-BBE931E0FA93}"/>
              </a:ext>
            </a:extLst>
          </p:cNvPr>
          <p:cNvSpPr txBox="1"/>
          <p:nvPr/>
        </p:nvSpPr>
        <p:spPr>
          <a:xfrm>
            <a:off x="2479677" y="3578136"/>
            <a:ext cx="900505" cy="14711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SMITHS SW</a:t>
            </a:r>
            <a:endParaRPr lang="pl-PL" sz="844">
              <a:solidFill>
                <a:srgbClr val="616365"/>
              </a:solidFill>
              <a:latin typeface="Arial" panose="020B0604020202020204"/>
            </a:endParaRPr>
          </a:p>
        </p:txBody>
      </p:sp>
      <p:cxnSp>
        <p:nvCxnSpPr>
          <p:cNvPr id="60" name="Straight Connector 25">
            <a:extLst>
              <a:ext uri="{FF2B5EF4-FFF2-40B4-BE49-F238E27FC236}">
                <a16:creationId xmlns:a16="http://schemas.microsoft.com/office/drawing/2014/main" id="{788F8DB5-9CBE-7FAA-33DE-D4252E302449}"/>
              </a:ext>
            </a:extLst>
          </p:cNvPr>
          <p:cNvCxnSpPr>
            <a:cxnSpLocks/>
            <a:stCxn id="56" idx="2"/>
            <a:endCxn id="57" idx="1"/>
          </p:cNvCxnSpPr>
          <p:nvPr/>
        </p:nvCxnSpPr>
        <p:spPr>
          <a:xfrm rot="5400000">
            <a:off x="2512991" y="3032013"/>
            <a:ext cx="198664" cy="265293"/>
          </a:xfrm>
          <a:prstGeom prst="bentConnector4">
            <a:avLst>
              <a:gd name="adj1" fmla="val 29339"/>
              <a:gd name="adj2" fmla="val 18078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Connector 25">
            <a:extLst>
              <a:ext uri="{FF2B5EF4-FFF2-40B4-BE49-F238E27FC236}">
                <a16:creationId xmlns:a16="http://schemas.microsoft.com/office/drawing/2014/main" id="{6A6648CD-A37A-4C5C-935E-F928C51A2056}"/>
              </a:ext>
            </a:extLst>
          </p:cNvPr>
          <p:cNvCxnSpPr>
            <a:cxnSpLocks/>
            <a:stCxn id="56" idx="2"/>
            <a:endCxn id="58" idx="1"/>
          </p:cNvCxnSpPr>
          <p:nvPr/>
        </p:nvCxnSpPr>
        <p:spPr>
          <a:xfrm rot="5400000">
            <a:off x="2419058" y="3123803"/>
            <a:ext cx="384389" cy="267435"/>
          </a:xfrm>
          <a:prstGeom prst="bentConnector4">
            <a:avLst>
              <a:gd name="adj1" fmla="val 14632"/>
              <a:gd name="adj2" fmla="val 17909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25">
            <a:extLst>
              <a:ext uri="{FF2B5EF4-FFF2-40B4-BE49-F238E27FC236}">
                <a16:creationId xmlns:a16="http://schemas.microsoft.com/office/drawing/2014/main" id="{1BB40C5C-E55D-DD79-7424-7D0D7665D751}"/>
              </a:ext>
            </a:extLst>
          </p:cNvPr>
          <p:cNvCxnSpPr>
            <a:cxnSpLocks/>
            <a:stCxn id="56" idx="2"/>
            <a:endCxn id="59" idx="1"/>
          </p:cNvCxnSpPr>
          <p:nvPr/>
        </p:nvCxnSpPr>
        <p:spPr>
          <a:xfrm rot="5400000">
            <a:off x="2319139" y="3225866"/>
            <a:ext cx="586369" cy="265293"/>
          </a:xfrm>
          <a:prstGeom prst="bentConnector4">
            <a:avLst>
              <a:gd name="adj1" fmla="val 10393"/>
              <a:gd name="adj2" fmla="val 18078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Connector 25">
            <a:extLst>
              <a:ext uri="{FF2B5EF4-FFF2-40B4-BE49-F238E27FC236}">
                <a16:creationId xmlns:a16="http://schemas.microsoft.com/office/drawing/2014/main" id="{E85EACF4-AE71-0834-6FF5-C15AA8195800}"/>
              </a:ext>
            </a:extLst>
          </p:cNvPr>
          <p:cNvCxnSpPr>
            <a:cxnSpLocks/>
            <a:stCxn id="52" idx="2"/>
            <a:endCxn id="56" idx="0"/>
          </p:cNvCxnSpPr>
          <p:nvPr/>
        </p:nvCxnSpPr>
        <p:spPr>
          <a:xfrm rot="5400000">
            <a:off x="3066062" y="1767193"/>
            <a:ext cx="702415" cy="1344598"/>
          </a:xfrm>
          <a:prstGeom prst="bentConnector3">
            <a:avLst>
              <a:gd name="adj1" fmla="val 7759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BAB5DCA-376E-FCE0-834B-245F0BDE19EC}"/>
              </a:ext>
            </a:extLst>
          </p:cNvPr>
          <p:cNvSpPr txBox="1"/>
          <p:nvPr/>
        </p:nvSpPr>
        <p:spPr>
          <a:xfrm>
            <a:off x="3511877" y="2788857"/>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FRY’S</a:t>
            </a:r>
            <a:endParaRPr lang="pl-PL" sz="844">
              <a:solidFill>
                <a:srgbClr val="616365"/>
              </a:solidFill>
              <a:latin typeface="Arial" panose="020B0604020202020204"/>
            </a:endParaRPr>
          </a:p>
        </p:txBody>
      </p:sp>
      <p:sp>
        <p:nvSpPr>
          <p:cNvPr id="65" name="TextBox 64">
            <a:extLst>
              <a:ext uri="{FF2B5EF4-FFF2-40B4-BE49-F238E27FC236}">
                <a16:creationId xmlns:a16="http://schemas.microsoft.com/office/drawing/2014/main" id="{25406161-9573-FED3-1455-3E1CA3229FF5}"/>
              </a:ext>
            </a:extLst>
          </p:cNvPr>
          <p:cNvSpPr txBox="1"/>
          <p:nvPr/>
        </p:nvSpPr>
        <p:spPr>
          <a:xfrm>
            <a:off x="3596877" y="3153994"/>
            <a:ext cx="813896" cy="25358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FRY’S PHOENIX</a:t>
            </a:r>
            <a:endParaRPr lang="pl-PL" sz="844">
              <a:solidFill>
                <a:srgbClr val="616365"/>
              </a:solidFill>
              <a:latin typeface="Arial" panose="020B0604020202020204"/>
            </a:endParaRPr>
          </a:p>
        </p:txBody>
      </p:sp>
      <p:sp>
        <p:nvSpPr>
          <p:cNvPr id="66" name="TextBox 65">
            <a:extLst>
              <a:ext uri="{FF2B5EF4-FFF2-40B4-BE49-F238E27FC236}">
                <a16:creationId xmlns:a16="http://schemas.microsoft.com/office/drawing/2014/main" id="{5D6B1615-8C97-6423-DF61-725ABE95F198}"/>
              </a:ext>
            </a:extLst>
          </p:cNvPr>
          <p:cNvSpPr txBox="1"/>
          <p:nvPr/>
        </p:nvSpPr>
        <p:spPr>
          <a:xfrm>
            <a:off x="3596877" y="3463969"/>
            <a:ext cx="813896" cy="25358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FRY’S TUCSON</a:t>
            </a:r>
            <a:endParaRPr lang="pl-PL" sz="844">
              <a:solidFill>
                <a:srgbClr val="616365"/>
              </a:solidFill>
              <a:latin typeface="Arial" panose="020B0604020202020204"/>
            </a:endParaRPr>
          </a:p>
        </p:txBody>
      </p:sp>
      <p:cxnSp>
        <p:nvCxnSpPr>
          <p:cNvPr id="67" name="Straight Connector 25">
            <a:extLst>
              <a:ext uri="{FF2B5EF4-FFF2-40B4-BE49-F238E27FC236}">
                <a16:creationId xmlns:a16="http://schemas.microsoft.com/office/drawing/2014/main" id="{413CCE73-9262-4550-BF34-3F5E142B40C6}"/>
              </a:ext>
            </a:extLst>
          </p:cNvPr>
          <p:cNvCxnSpPr>
            <a:cxnSpLocks/>
            <a:stCxn id="64" idx="2"/>
            <a:endCxn id="65" idx="1"/>
          </p:cNvCxnSpPr>
          <p:nvPr/>
        </p:nvCxnSpPr>
        <p:spPr>
          <a:xfrm rot="5400000">
            <a:off x="3615918" y="3044442"/>
            <a:ext cx="217306" cy="255386"/>
          </a:xfrm>
          <a:prstGeom prst="bentConnector4">
            <a:avLst>
              <a:gd name="adj1" fmla="val 20825"/>
              <a:gd name="adj2" fmla="val 14158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25">
            <a:extLst>
              <a:ext uri="{FF2B5EF4-FFF2-40B4-BE49-F238E27FC236}">
                <a16:creationId xmlns:a16="http://schemas.microsoft.com/office/drawing/2014/main" id="{33A96565-4101-7817-E435-A99A31B52402}"/>
              </a:ext>
            </a:extLst>
          </p:cNvPr>
          <p:cNvCxnSpPr>
            <a:cxnSpLocks/>
            <a:stCxn id="65" idx="1"/>
            <a:endCxn id="66" idx="1"/>
          </p:cNvCxnSpPr>
          <p:nvPr/>
        </p:nvCxnSpPr>
        <p:spPr>
          <a:xfrm rot="10800000" flipV="1">
            <a:off x="3596877" y="3280789"/>
            <a:ext cx="11906" cy="309975"/>
          </a:xfrm>
          <a:prstGeom prst="bentConnector3">
            <a:avLst>
              <a:gd name="adj1" fmla="val 976118"/>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C17DA37-CF8C-3B6E-8AEF-0AFE1DE8A4CC}"/>
              </a:ext>
            </a:extLst>
          </p:cNvPr>
          <p:cNvSpPr txBox="1"/>
          <p:nvPr/>
        </p:nvSpPr>
        <p:spPr>
          <a:xfrm>
            <a:off x="4600600" y="2788582"/>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KING SPR/CTY M</a:t>
            </a:r>
            <a:endParaRPr lang="pl-PL" sz="844">
              <a:solidFill>
                <a:srgbClr val="616365"/>
              </a:solidFill>
              <a:latin typeface="Arial" panose="020B0604020202020204"/>
            </a:endParaRPr>
          </a:p>
        </p:txBody>
      </p:sp>
      <p:sp>
        <p:nvSpPr>
          <p:cNvPr id="70" name="TextBox 69">
            <a:extLst>
              <a:ext uri="{FF2B5EF4-FFF2-40B4-BE49-F238E27FC236}">
                <a16:creationId xmlns:a16="http://schemas.microsoft.com/office/drawing/2014/main" id="{D4082F64-2D2C-5295-1AC8-D52E027F2FB6}"/>
              </a:ext>
            </a:extLst>
          </p:cNvPr>
          <p:cNvSpPr txBox="1"/>
          <p:nvPr/>
        </p:nvSpPr>
        <p:spPr>
          <a:xfrm>
            <a:off x="4746500" y="3151306"/>
            <a:ext cx="813896" cy="25358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CITY MARKET</a:t>
            </a:r>
            <a:endParaRPr lang="pl-PL" sz="844">
              <a:solidFill>
                <a:srgbClr val="616365"/>
              </a:solidFill>
              <a:latin typeface="Arial" panose="020B0604020202020204"/>
            </a:endParaRPr>
          </a:p>
        </p:txBody>
      </p:sp>
      <p:sp>
        <p:nvSpPr>
          <p:cNvPr id="71" name="TextBox 70">
            <a:extLst>
              <a:ext uri="{FF2B5EF4-FFF2-40B4-BE49-F238E27FC236}">
                <a16:creationId xmlns:a16="http://schemas.microsoft.com/office/drawing/2014/main" id="{956E40C7-7CF7-5F73-47BC-30590149BC5F}"/>
              </a:ext>
            </a:extLst>
          </p:cNvPr>
          <p:cNvSpPr txBox="1"/>
          <p:nvPr/>
        </p:nvSpPr>
        <p:spPr>
          <a:xfrm>
            <a:off x="4746500" y="3460370"/>
            <a:ext cx="813896" cy="25358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KING SOOPERS</a:t>
            </a:r>
            <a:endParaRPr lang="pl-PL" sz="844">
              <a:solidFill>
                <a:srgbClr val="616365"/>
              </a:solidFill>
              <a:latin typeface="Arial" panose="020B0604020202020204"/>
            </a:endParaRPr>
          </a:p>
        </p:txBody>
      </p:sp>
      <p:cxnSp>
        <p:nvCxnSpPr>
          <p:cNvPr id="72" name="Straight Connector 25">
            <a:extLst>
              <a:ext uri="{FF2B5EF4-FFF2-40B4-BE49-F238E27FC236}">
                <a16:creationId xmlns:a16="http://schemas.microsoft.com/office/drawing/2014/main" id="{5CE744C4-F684-74C8-A386-D41E171F03F0}"/>
              </a:ext>
            </a:extLst>
          </p:cNvPr>
          <p:cNvCxnSpPr>
            <a:cxnSpLocks/>
            <a:stCxn id="69" idx="2"/>
            <a:endCxn id="70" idx="1"/>
          </p:cNvCxnSpPr>
          <p:nvPr/>
        </p:nvCxnSpPr>
        <p:spPr>
          <a:xfrm rot="5400000">
            <a:off x="4736298" y="3073412"/>
            <a:ext cx="214892" cy="194487"/>
          </a:xfrm>
          <a:prstGeom prst="bentConnector4">
            <a:avLst>
              <a:gd name="adj1" fmla="val 20498"/>
              <a:gd name="adj2" fmla="val 17072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Connector 25">
            <a:extLst>
              <a:ext uri="{FF2B5EF4-FFF2-40B4-BE49-F238E27FC236}">
                <a16:creationId xmlns:a16="http://schemas.microsoft.com/office/drawing/2014/main" id="{E941D5F2-77A3-4452-62C8-C900B293E78A}"/>
              </a:ext>
            </a:extLst>
          </p:cNvPr>
          <p:cNvCxnSpPr>
            <a:cxnSpLocks/>
            <a:stCxn id="70" idx="1"/>
            <a:endCxn id="71" idx="1"/>
          </p:cNvCxnSpPr>
          <p:nvPr/>
        </p:nvCxnSpPr>
        <p:spPr>
          <a:xfrm rot="10800000" flipV="1">
            <a:off x="4746500" y="3278099"/>
            <a:ext cx="11906" cy="309065"/>
          </a:xfrm>
          <a:prstGeom prst="bentConnector3">
            <a:avLst>
              <a:gd name="adj1" fmla="val 124478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6D16D54-578C-36F1-5847-F3201B15013D}"/>
              </a:ext>
            </a:extLst>
          </p:cNvPr>
          <p:cNvSpPr txBox="1"/>
          <p:nvPr/>
        </p:nvSpPr>
        <p:spPr>
          <a:xfrm>
            <a:off x="4029848" y="3860096"/>
            <a:ext cx="813896" cy="25358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K SPR/C MK AO</a:t>
            </a:r>
            <a:endParaRPr lang="pl-PL" sz="844">
              <a:solidFill>
                <a:srgbClr val="616365"/>
              </a:solidFill>
              <a:latin typeface="Arial" panose="020B0604020202020204"/>
            </a:endParaRPr>
          </a:p>
        </p:txBody>
      </p:sp>
      <p:sp>
        <p:nvSpPr>
          <p:cNvPr id="75" name="TextBox 74">
            <a:extLst>
              <a:ext uri="{FF2B5EF4-FFF2-40B4-BE49-F238E27FC236}">
                <a16:creationId xmlns:a16="http://schemas.microsoft.com/office/drawing/2014/main" id="{DA024A7A-A656-9D64-77A0-AB546026264F}"/>
              </a:ext>
            </a:extLst>
          </p:cNvPr>
          <p:cNvSpPr txBox="1"/>
          <p:nvPr/>
        </p:nvSpPr>
        <p:spPr>
          <a:xfrm>
            <a:off x="4029848" y="4200957"/>
            <a:ext cx="813896" cy="253589"/>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K SPR/C MK DEN</a:t>
            </a:r>
            <a:endParaRPr lang="pl-PL" sz="844">
              <a:solidFill>
                <a:srgbClr val="616365"/>
              </a:solidFill>
              <a:latin typeface="Arial" panose="020B0604020202020204"/>
            </a:endParaRPr>
          </a:p>
        </p:txBody>
      </p:sp>
      <p:cxnSp>
        <p:nvCxnSpPr>
          <p:cNvPr id="76" name="Straight Connector 25">
            <a:extLst>
              <a:ext uri="{FF2B5EF4-FFF2-40B4-BE49-F238E27FC236}">
                <a16:creationId xmlns:a16="http://schemas.microsoft.com/office/drawing/2014/main" id="{1949E310-50CF-9C6F-E813-FC72C97709F6}"/>
              </a:ext>
            </a:extLst>
          </p:cNvPr>
          <p:cNvCxnSpPr>
            <a:cxnSpLocks/>
            <a:stCxn id="69" idx="1"/>
            <a:endCxn id="74" idx="3"/>
          </p:cNvCxnSpPr>
          <p:nvPr/>
        </p:nvCxnSpPr>
        <p:spPr>
          <a:xfrm rot="10800000" flipH="1" flipV="1">
            <a:off x="4600600" y="2925895"/>
            <a:ext cx="243143" cy="1060995"/>
          </a:xfrm>
          <a:prstGeom prst="bentConnector5">
            <a:avLst>
              <a:gd name="adj1" fmla="val -35520"/>
              <a:gd name="adj2" fmla="val 81850"/>
              <a:gd name="adj3" fmla="val 18814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Connector 25">
            <a:extLst>
              <a:ext uri="{FF2B5EF4-FFF2-40B4-BE49-F238E27FC236}">
                <a16:creationId xmlns:a16="http://schemas.microsoft.com/office/drawing/2014/main" id="{6D518BB2-5866-831C-355A-1B941BED8EC2}"/>
              </a:ext>
            </a:extLst>
          </p:cNvPr>
          <p:cNvCxnSpPr>
            <a:cxnSpLocks/>
            <a:stCxn id="74" idx="3"/>
            <a:endCxn id="75" idx="3"/>
          </p:cNvCxnSpPr>
          <p:nvPr/>
        </p:nvCxnSpPr>
        <p:spPr>
          <a:xfrm>
            <a:off x="4843744" y="3986891"/>
            <a:ext cx="11906" cy="340861"/>
          </a:xfrm>
          <a:prstGeom prst="bentConnector3">
            <a:avLst>
              <a:gd name="adj1" fmla="val 180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25">
            <a:extLst>
              <a:ext uri="{FF2B5EF4-FFF2-40B4-BE49-F238E27FC236}">
                <a16:creationId xmlns:a16="http://schemas.microsoft.com/office/drawing/2014/main" id="{9CFECE5E-E280-B632-51C5-7BD883696C15}"/>
              </a:ext>
            </a:extLst>
          </p:cNvPr>
          <p:cNvCxnSpPr>
            <a:cxnSpLocks/>
            <a:stCxn id="52" idx="2"/>
            <a:endCxn id="69" idx="0"/>
          </p:cNvCxnSpPr>
          <p:nvPr/>
        </p:nvCxnSpPr>
        <p:spPr>
          <a:xfrm rot="16200000" flipH="1">
            <a:off x="4165129" y="2012723"/>
            <a:ext cx="700297" cy="851420"/>
          </a:xfrm>
          <a:prstGeom prst="bentConnector3">
            <a:avLst>
              <a:gd name="adj1" fmla="val 7767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49880398-B2DF-EA63-B188-83C08964888E}"/>
              </a:ext>
            </a:extLst>
          </p:cNvPr>
          <p:cNvSpPr txBox="1"/>
          <p:nvPr/>
        </p:nvSpPr>
        <p:spPr>
          <a:xfrm>
            <a:off x="5512502" y="2789035"/>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BANNER TOTAL</a:t>
            </a:r>
          </a:p>
        </p:txBody>
      </p:sp>
      <p:sp>
        <p:nvSpPr>
          <p:cNvPr id="80" name="TextBox 79">
            <a:extLst>
              <a:ext uri="{FF2B5EF4-FFF2-40B4-BE49-F238E27FC236}">
                <a16:creationId xmlns:a16="http://schemas.microsoft.com/office/drawing/2014/main" id="{F9EF044C-1628-F30D-306A-3BCE624B5312}"/>
              </a:ext>
            </a:extLst>
          </p:cNvPr>
          <p:cNvSpPr txBox="1"/>
          <p:nvPr/>
        </p:nvSpPr>
        <p:spPr>
          <a:xfrm>
            <a:off x="5822026" y="3853897"/>
            <a:ext cx="1194603" cy="14622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solidFill>
                  <a:srgbClr val="00B050"/>
                </a:solidFill>
                <a:latin typeface="+mj-lt"/>
              </a:defRPr>
            </a:lvl1pPr>
          </a:lstStyle>
          <a:p>
            <a:pPr defTabSz="857250"/>
            <a:r>
              <a:rPr lang="en-US" sz="844">
                <a:latin typeface="Arial" panose="020B0604020202020204"/>
              </a:rPr>
              <a:t>KR ATLANTA</a:t>
            </a:r>
            <a:endParaRPr lang="pl-PL" sz="844">
              <a:latin typeface="Arial" panose="020B0604020202020204"/>
            </a:endParaRPr>
          </a:p>
        </p:txBody>
      </p:sp>
      <p:sp>
        <p:nvSpPr>
          <p:cNvPr id="81" name="TextBox 80">
            <a:extLst>
              <a:ext uri="{FF2B5EF4-FFF2-40B4-BE49-F238E27FC236}">
                <a16:creationId xmlns:a16="http://schemas.microsoft.com/office/drawing/2014/main" id="{DCE96CB7-1A73-D753-D1E7-C091B318D9B7}"/>
              </a:ext>
            </a:extLst>
          </p:cNvPr>
          <p:cNvSpPr txBox="1"/>
          <p:nvPr/>
        </p:nvSpPr>
        <p:spPr>
          <a:xfrm>
            <a:off x="5822026" y="4032429"/>
            <a:ext cx="1194603" cy="14684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solidFill>
                  <a:srgbClr val="00B050"/>
                </a:solidFill>
                <a:latin typeface="+mj-lt"/>
              </a:defRPr>
            </a:lvl1pPr>
          </a:lstStyle>
          <a:p>
            <a:pPr defTabSz="857250"/>
            <a:r>
              <a:rPr lang="en-US" sz="844">
                <a:latin typeface="Arial" panose="020B0604020202020204"/>
              </a:rPr>
              <a:t>KR CENTRAL</a:t>
            </a:r>
            <a:endParaRPr lang="pl-PL" sz="844">
              <a:latin typeface="Arial" panose="020B0604020202020204"/>
            </a:endParaRPr>
          </a:p>
        </p:txBody>
      </p:sp>
      <p:sp>
        <p:nvSpPr>
          <p:cNvPr id="82" name="TextBox 81">
            <a:extLst>
              <a:ext uri="{FF2B5EF4-FFF2-40B4-BE49-F238E27FC236}">
                <a16:creationId xmlns:a16="http://schemas.microsoft.com/office/drawing/2014/main" id="{DFCEE9D9-551E-990A-1ADC-1C6DB01CF8C1}"/>
              </a:ext>
            </a:extLst>
          </p:cNvPr>
          <p:cNvSpPr txBox="1"/>
          <p:nvPr/>
        </p:nvSpPr>
        <p:spPr>
          <a:xfrm>
            <a:off x="5822026" y="4206679"/>
            <a:ext cx="1194603" cy="14684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solidFill>
                  <a:srgbClr val="00B050"/>
                </a:solidFill>
                <a:latin typeface="+mj-lt"/>
              </a:defRPr>
            </a:lvl1pPr>
          </a:lstStyle>
          <a:p>
            <a:pPr defTabSz="857250"/>
            <a:r>
              <a:rPr lang="en-US" sz="844">
                <a:latin typeface="Arial" panose="020B0604020202020204"/>
              </a:rPr>
              <a:t>KR CINCINNATI</a:t>
            </a:r>
            <a:endParaRPr lang="pl-PL" sz="844">
              <a:latin typeface="Arial" panose="020B0604020202020204"/>
            </a:endParaRPr>
          </a:p>
        </p:txBody>
      </p:sp>
      <p:sp>
        <p:nvSpPr>
          <p:cNvPr id="83" name="TextBox 82">
            <a:extLst>
              <a:ext uri="{FF2B5EF4-FFF2-40B4-BE49-F238E27FC236}">
                <a16:creationId xmlns:a16="http://schemas.microsoft.com/office/drawing/2014/main" id="{A7722CD2-6A2E-25D9-D7A4-EE378AAD2961}"/>
              </a:ext>
            </a:extLst>
          </p:cNvPr>
          <p:cNvSpPr txBox="1"/>
          <p:nvPr/>
        </p:nvSpPr>
        <p:spPr>
          <a:xfrm>
            <a:off x="5822025" y="4380927"/>
            <a:ext cx="1194604" cy="14712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solidFill>
                  <a:srgbClr val="00B050"/>
                </a:solidFill>
                <a:latin typeface="+mj-lt"/>
              </a:defRPr>
            </a:lvl1pPr>
          </a:lstStyle>
          <a:p>
            <a:pPr defTabSz="857250"/>
            <a:r>
              <a:rPr lang="en-US" sz="844">
                <a:latin typeface="Arial" panose="020B0604020202020204"/>
              </a:rPr>
              <a:t>KR COLUMBUS</a:t>
            </a:r>
            <a:endParaRPr lang="pl-PL" sz="844">
              <a:latin typeface="Arial" panose="020B0604020202020204"/>
            </a:endParaRPr>
          </a:p>
        </p:txBody>
      </p:sp>
      <p:sp>
        <p:nvSpPr>
          <p:cNvPr id="84" name="TextBox 83">
            <a:extLst>
              <a:ext uri="{FF2B5EF4-FFF2-40B4-BE49-F238E27FC236}">
                <a16:creationId xmlns:a16="http://schemas.microsoft.com/office/drawing/2014/main" id="{B19AA9A2-E666-2DCA-8398-70CDE1BC2DDD}"/>
              </a:ext>
            </a:extLst>
          </p:cNvPr>
          <p:cNvSpPr txBox="1"/>
          <p:nvPr/>
        </p:nvSpPr>
        <p:spPr>
          <a:xfrm>
            <a:off x="5822025" y="4555448"/>
            <a:ext cx="1194604" cy="13665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DALLAS/HOUSTON</a:t>
            </a:r>
            <a:endParaRPr lang="pl-PL" sz="844">
              <a:solidFill>
                <a:srgbClr val="616365"/>
              </a:solidFill>
              <a:latin typeface="Arial" panose="020B0604020202020204"/>
            </a:endParaRPr>
          </a:p>
        </p:txBody>
      </p:sp>
      <p:sp>
        <p:nvSpPr>
          <p:cNvPr id="85" name="TextBox 84">
            <a:extLst>
              <a:ext uri="{FF2B5EF4-FFF2-40B4-BE49-F238E27FC236}">
                <a16:creationId xmlns:a16="http://schemas.microsoft.com/office/drawing/2014/main" id="{0E03BD8E-9335-D483-E37F-0FC7E136BA8D}"/>
              </a:ext>
            </a:extLst>
          </p:cNvPr>
          <p:cNvSpPr txBox="1"/>
          <p:nvPr/>
        </p:nvSpPr>
        <p:spPr>
          <a:xfrm>
            <a:off x="5822025" y="4713740"/>
            <a:ext cx="1194604" cy="136656"/>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solidFill>
                  <a:srgbClr val="00B050"/>
                </a:solidFill>
                <a:latin typeface="+mj-lt"/>
              </a:defRPr>
            </a:lvl1pPr>
          </a:lstStyle>
          <a:p>
            <a:pPr defTabSz="857250"/>
            <a:r>
              <a:rPr lang="en-US" sz="844">
                <a:latin typeface="Arial" panose="020B0604020202020204"/>
              </a:rPr>
              <a:t>KR DELTA</a:t>
            </a:r>
            <a:endParaRPr lang="pl-PL" sz="844">
              <a:latin typeface="Arial" panose="020B0604020202020204"/>
            </a:endParaRPr>
          </a:p>
        </p:txBody>
      </p:sp>
      <p:sp>
        <p:nvSpPr>
          <p:cNvPr id="86" name="TextBox 85">
            <a:extLst>
              <a:ext uri="{FF2B5EF4-FFF2-40B4-BE49-F238E27FC236}">
                <a16:creationId xmlns:a16="http://schemas.microsoft.com/office/drawing/2014/main" id="{A377D4EF-8C2B-CF7A-8617-2E4A338E127F}"/>
              </a:ext>
            </a:extLst>
          </p:cNvPr>
          <p:cNvSpPr txBox="1"/>
          <p:nvPr/>
        </p:nvSpPr>
        <p:spPr>
          <a:xfrm>
            <a:off x="7210075" y="4432361"/>
            <a:ext cx="1194604" cy="14712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DALLAS</a:t>
            </a:r>
            <a:endParaRPr lang="pl-PL" sz="844">
              <a:solidFill>
                <a:srgbClr val="616365"/>
              </a:solidFill>
              <a:latin typeface="Arial" panose="020B0604020202020204"/>
            </a:endParaRPr>
          </a:p>
        </p:txBody>
      </p:sp>
      <p:sp>
        <p:nvSpPr>
          <p:cNvPr id="87" name="TextBox 86">
            <a:extLst>
              <a:ext uri="{FF2B5EF4-FFF2-40B4-BE49-F238E27FC236}">
                <a16:creationId xmlns:a16="http://schemas.microsoft.com/office/drawing/2014/main" id="{140B79F2-7F6E-A4B5-D2A4-348388E1F3DB}"/>
              </a:ext>
            </a:extLst>
          </p:cNvPr>
          <p:cNvSpPr txBox="1"/>
          <p:nvPr/>
        </p:nvSpPr>
        <p:spPr>
          <a:xfrm>
            <a:off x="7210075" y="4599663"/>
            <a:ext cx="1194604" cy="14712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HOUSTON</a:t>
            </a:r>
            <a:endParaRPr lang="pl-PL" sz="844">
              <a:solidFill>
                <a:srgbClr val="616365"/>
              </a:solidFill>
              <a:latin typeface="Arial" panose="020B0604020202020204"/>
            </a:endParaRPr>
          </a:p>
        </p:txBody>
      </p:sp>
      <p:sp>
        <p:nvSpPr>
          <p:cNvPr id="88" name="TextBox 87">
            <a:extLst>
              <a:ext uri="{FF2B5EF4-FFF2-40B4-BE49-F238E27FC236}">
                <a16:creationId xmlns:a16="http://schemas.microsoft.com/office/drawing/2014/main" id="{1F9A6402-F6DF-D8E6-2157-5A9AAF51339F}"/>
              </a:ext>
            </a:extLst>
          </p:cNvPr>
          <p:cNvSpPr txBox="1"/>
          <p:nvPr/>
        </p:nvSpPr>
        <p:spPr>
          <a:xfrm>
            <a:off x="5822025" y="4880954"/>
            <a:ext cx="1194604" cy="14712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LOUISVILLE</a:t>
            </a:r>
            <a:endParaRPr lang="pl-PL" sz="844">
              <a:solidFill>
                <a:srgbClr val="616365"/>
              </a:solidFill>
              <a:latin typeface="Arial" panose="020B0604020202020204"/>
            </a:endParaRPr>
          </a:p>
        </p:txBody>
      </p:sp>
      <p:sp>
        <p:nvSpPr>
          <p:cNvPr id="89" name="TextBox 88">
            <a:extLst>
              <a:ext uri="{FF2B5EF4-FFF2-40B4-BE49-F238E27FC236}">
                <a16:creationId xmlns:a16="http://schemas.microsoft.com/office/drawing/2014/main" id="{70081721-141C-6394-A0FE-B562585D9C9D}"/>
              </a:ext>
            </a:extLst>
          </p:cNvPr>
          <p:cNvSpPr txBox="1"/>
          <p:nvPr/>
        </p:nvSpPr>
        <p:spPr>
          <a:xfrm>
            <a:off x="5822025" y="5063513"/>
            <a:ext cx="1194604" cy="14712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solidFill>
                  <a:srgbClr val="00B050"/>
                </a:solidFill>
                <a:latin typeface="+mj-lt"/>
              </a:defRPr>
            </a:lvl1pPr>
          </a:lstStyle>
          <a:p>
            <a:pPr defTabSz="857250"/>
            <a:r>
              <a:rPr lang="en-US" sz="844">
                <a:latin typeface="Arial" panose="020B0604020202020204"/>
              </a:rPr>
              <a:t>KR MICHIGAN</a:t>
            </a:r>
            <a:endParaRPr lang="pl-PL" sz="844">
              <a:latin typeface="Arial" panose="020B0604020202020204"/>
            </a:endParaRPr>
          </a:p>
        </p:txBody>
      </p:sp>
      <p:sp>
        <p:nvSpPr>
          <p:cNvPr id="90" name="TextBox 89">
            <a:extLst>
              <a:ext uri="{FF2B5EF4-FFF2-40B4-BE49-F238E27FC236}">
                <a16:creationId xmlns:a16="http://schemas.microsoft.com/office/drawing/2014/main" id="{859D3BEA-A4E9-BFDB-27E1-FB803B5894C4}"/>
              </a:ext>
            </a:extLst>
          </p:cNvPr>
          <p:cNvSpPr txBox="1"/>
          <p:nvPr/>
        </p:nvSpPr>
        <p:spPr>
          <a:xfrm>
            <a:off x="5822025" y="5247636"/>
            <a:ext cx="1194604" cy="14712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solidFill>
                  <a:srgbClr val="00B050"/>
                </a:solidFill>
                <a:latin typeface="+mj-lt"/>
              </a:defRPr>
            </a:lvl1pPr>
          </a:lstStyle>
          <a:p>
            <a:pPr defTabSz="857250"/>
            <a:r>
              <a:rPr lang="en-US" sz="844">
                <a:latin typeface="Arial" panose="020B0604020202020204"/>
              </a:rPr>
              <a:t>KR MID-ATLANTIC</a:t>
            </a:r>
            <a:endParaRPr lang="pl-PL" sz="844">
              <a:latin typeface="Arial" panose="020B0604020202020204"/>
            </a:endParaRPr>
          </a:p>
        </p:txBody>
      </p:sp>
      <p:sp>
        <p:nvSpPr>
          <p:cNvPr id="91" name="TextBox 90">
            <a:extLst>
              <a:ext uri="{FF2B5EF4-FFF2-40B4-BE49-F238E27FC236}">
                <a16:creationId xmlns:a16="http://schemas.microsoft.com/office/drawing/2014/main" id="{364C5EC5-B6C3-C104-7C67-27E1DEFF5B3B}"/>
              </a:ext>
            </a:extLst>
          </p:cNvPr>
          <p:cNvSpPr txBox="1"/>
          <p:nvPr/>
        </p:nvSpPr>
        <p:spPr>
          <a:xfrm>
            <a:off x="5822025" y="5417693"/>
            <a:ext cx="1194604" cy="14712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00B050"/>
                </a:solidFill>
                <a:latin typeface="Arial" panose="020B0604020202020204"/>
              </a:rPr>
              <a:t>KR</a:t>
            </a:r>
            <a:r>
              <a:rPr lang="en-US" sz="844">
                <a:solidFill>
                  <a:srgbClr val="616365"/>
                </a:solidFill>
                <a:latin typeface="Arial" panose="020B0604020202020204"/>
              </a:rPr>
              <a:t> </a:t>
            </a:r>
            <a:r>
              <a:rPr lang="en-US" sz="844">
                <a:solidFill>
                  <a:srgbClr val="00B050"/>
                </a:solidFill>
                <a:latin typeface="Arial" panose="020B0604020202020204"/>
              </a:rPr>
              <a:t>NASHVILLE</a:t>
            </a:r>
            <a:endParaRPr lang="pl-PL" sz="844">
              <a:solidFill>
                <a:srgbClr val="00B050"/>
              </a:solidFill>
              <a:latin typeface="Arial" panose="020B0604020202020204"/>
            </a:endParaRPr>
          </a:p>
        </p:txBody>
      </p:sp>
      <p:sp>
        <p:nvSpPr>
          <p:cNvPr id="92" name="TextBox 91">
            <a:extLst>
              <a:ext uri="{FF2B5EF4-FFF2-40B4-BE49-F238E27FC236}">
                <a16:creationId xmlns:a16="http://schemas.microsoft.com/office/drawing/2014/main" id="{44E924BD-4F72-B5AF-32A1-CCCEB054F790}"/>
              </a:ext>
            </a:extLst>
          </p:cNvPr>
          <p:cNvSpPr txBox="1"/>
          <p:nvPr/>
        </p:nvSpPr>
        <p:spPr>
          <a:xfrm>
            <a:off x="7210075" y="4828636"/>
            <a:ext cx="1194604" cy="14712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dirty="0">
                <a:solidFill>
                  <a:srgbClr val="616365"/>
                </a:solidFill>
                <a:latin typeface="Arial" panose="020B0604020202020204"/>
              </a:rPr>
              <a:t>KR JAY C</a:t>
            </a:r>
            <a:endParaRPr lang="pl-PL" sz="844" dirty="0">
              <a:solidFill>
                <a:srgbClr val="616365"/>
              </a:solidFill>
              <a:latin typeface="Arial" panose="020B0604020202020204"/>
            </a:endParaRPr>
          </a:p>
        </p:txBody>
      </p:sp>
      <p:sp>
        <p:nvSpPr>
          <p:cNvPr id="93" name="TextBox 92">
            <a:extLst>
              <a:ext uri="{FF2B5EF4-FFF2-40B4-BE49-F238E27FC236}">
                <a16:creationId xmlns:a16="http://schemas.microsoft.com/office/drawing/2014/main" id="{EA6FB8CB-DF10-7A13-83E2-9DAE25E2E4F4}"/>
              </a:ext>
            </a:extLst>
          </p:cNvPr>
          <p:cNvSpPr txBox="1"/>
          <p:nvPr/>
        </p:nvSpPr>
        <p:spPr>
          <a:xfrm>
            <a:off x="7210075" y="4994274"/>
            <a:ext cx="1194604" cy="147120"/>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solidFill>
                  <a:srgbClr val="00B050"/>
                </a:solidFill>
                <a:latin typeface="+mj-lt"/>
              </a:defRPr>
            </a:lvl1pPr>
          </a:lstStyle>
          <a:p>
            <a:pPr defTabSz="857250"/>
            <a:r>
              <a:rPr lang="en-US" sz="844">
                <a:latin typeface="Arial" panose="020B0604020202020204"/>
              </a:rPr>
              <a:t>KR LOUIS W/O JC</a:t>
            </a:r>
            <a:endParaRPr lang="pl-PL" sz="844">
              <a:latin typeface="Arial" panose="020B0604020202020204"/>
            </a:endParaRPr>
          </a:p>
        </p:txBody>
      </p:sp>
      <p:cxnSp>
        <p:nvCxnSpPr>
          <p:cNvPr id="94" name="Straight Connector 25">
            <a:extLst>
              <a:ext uri="{FF2B5EF4-FFF2-40B4-BE49-F238E27FC236}">
                <a16:creationId xmlns:a16="http://schemas.microsoft.com/office/drawing/2014/main" id="{5808DC61-5A4D-25CB-5DF3-94B82D207F6B}"/>
              </a:ext>
            </a:extLst>
          </p:cNvPr>
          <p:cNvCxnSpPr>
            <a:cxnSpLocks/>
            <a:stCxn id="79" idx="2"/>
            <a:endCxn id="80" idx="1"/>
          </p:cNvCxnSpPr>
          <p:nvPr/>
        </p:nvCxnSpPr>
        <p:spPr>
          <a:xfrm rot="5400000">
            <a:off x="5405783" y="3479904"/>
            <a:ext cx="863350" cy="30863"/>
          </a:xfrm>
          <a:prstGeom prst="bentConnector4">
            <a:avLst>
              <a:gd name="adj1" fmla="val 45766"/>
              <a:gd name="adj2" fmla="val 57702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Connector 25">
            <a:extLst>
              <a:ext uri="{FF2B5EF4-FFF2-40B4-BE49-F238E27FC236}">
                <a16:creationId xmlns:a16="http://schemas.microsoft.com/office/drawing/2014/main" id="{A351A73E-1857-D754-5533-57518FAF5416}"/>
              </a:ext>
            </a:extLst>
          </p:cNvPr>
          <p:cNvCxnSpPr>
            <a:cxnSpLocks/>
            <a:stCxn id="80" idx="1"/>
            <a:endCxn id="81" idx="1"/>
          </p:cNvCxnSpPr>
          <p:nvPr/>
        </p:nvCxnSpPr>
        <p:spPr>
          <a:xfrm rot="10800000" flipV="1">
            <a:off x="5822026" y="3927011"/>
            <a:ext cx="11906" cy="178842"/>
          </a:xfrm>
          <a:prstGeom prst="bentConnector3">
            <a:avLst>
              <a:gd name="adj1" fmla="val 136174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Connector 25">
            <a:extLst>
              <a:ext uri="{FF2B5EF4-FFF2-40B4-BE49-F238E27FC236}">
                <a16:creationId xmlns:a16="http://schemas.microsoft.com/office/drawing/2014/main" id="{020B9058-6101-257E-66EA-C2D3363D5C23}"/>
              </a:ext>
            </a:extLst>
          </p:cNvPr>
          <p:cNvCxnSpPr>
            <a:cxnSpLocks/>
            <a:stCxn id="81" idx="1"/>
            <a:endCxn id="82" idx="1"/>
          </p:cNvCxnSpPr>
          <p:nvPr/>
        </p:nvCxnSpPr>
        <p:spPr>
          <a:xfrm rot="10800000" flipV="1">
            <a:off x="5822026" y="4105854"/>
            <a:ext cx="11906" cy="174249"/>
          </a:xfrm>
          <a:prstGeom prst="bentConnector3">
            <a:avLst>
              <a:gd name="adj1" fmla="val 136174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Connector 25">
            <a:extLst>
              <a:ext uri="{FF2B5EF4-FFF2-40B4-BE49-F238E27FC236}">
                <a16:creationId xmlns:a16="http://schemas.microsoft.com/office/drawing/2014/main" id="{22057B95-548C-F97C-EE1C-1DFEA9C0CA56}"/>
              </a:ext>
            </a:extLst>
          </p:cNvPr>
          <p:cNvCxnSpPr>
            <a:cxnSpLocks/>
            <a:stCxn id="84" idx="3"/>
            <a:endCxn id="86" idx="1"/>
          </p:cNvCxnSpPr>
          <p:nvPr/>
        </p:nvCxnSpPr>
        <p:spPr>
          <a:xfrm flipV="1">
            <a:off x="7016629" y="4505921"/>
            <a:ext cx="193447" cy="117855"/>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25">
            <a:extLst>
              <a:ext uri="{FF2B5EF4-FFF2-40B4-BE49-F238E27FC236}">
                <a16:creationId xmlns:a16="http://schemas.microsoft.com/office/drawing/2014/main" id="{9BDB30A7-E725-B4F8-B4DC-9D50F379AB02}"/>
              </a:ext>
            </a:extLst>
          </p:cNvPr>
          <p:cNvCxnSpPr>
            <a:cxnSpLocks/>
            <a:stCxn id="84" idx="3"/>
            <a:endCxn id="87" idx="1"/>
          </p:cNvCxnSpPr>
          <p:nvPr/>
        </p:nvCxnSpPr>
        <p:spPr>
          <a:xfrm>
            <a:off x="7016629" y="4623777"/>
            <a:ext cx="193447" cy="49447"/>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Connector 25">
            <a:extLst>
              <a:ext uri="{FF2B5EF4-FFF2-40B4-BE49-F238E27FC236}">
                <a16:creationId xmlns:a16="http://schemas.microsoft.com/office/drawing/2014/main" id="{EBD4707C-D519-EB16-1189-3A9BEFB49558}"/>
              </a:ext>
            </a:extLst>
          </p:cNvPr>
          <p:cNvCxnSpPr>
            <a:cxnSpLocks/>
            <a:stCxn id="88" idx="3"/>
            <a:endCxn id="92" idx="1"/>
          </p:cNvCxnSpPr>
          <p:nvPr/>
        </p:nvCxnSpPr>
        <p:spPr>
          <a:xfrm flipV="1">
            <a:off x="7016629" y="4902196"/>
            <a:ext cx="193447" cy="52318"/>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0A9CAEBA-04C0-C815-D574-5D1F44B368E7}"/>
              </a:ext>
            </a:extLst>
          </p:cNvPr>
          <p:cNvCxnSpPr>
            <a:cxnSpLocks/>
            <a:stCxn id="88" idx="3"/>
            <a:endCxn id="93" idx="1"/>
          </p:cNvCxnSpPr>
          <p:nvPr/>
        </p:nvCxnSpPr>
        <p:spPr>
          <a:xfrm>
            <a:off x="7016629" y="4954515"/>
            <a:ext cx="193447" cy="11332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Connector 25">
            <a:extLst>
              <a:ext uri="{FF2B5EF4-FFF2-40B4-BE49-F238E27FC236}">
                <a16:creationId xmlns:a16="http://schemas.microsoft.com/office/drawing/2014/main" id="{2AEFE883-05BB-AA3B-BE37-CE253441269F}"/>
              </a:ext>
            </a:extLst>
          </p:cNvPr>
          <p:cNvCxnSpPr>
            <a:cxnSpLocks/>
            <a:stCxn id="69" idx="0"/>
            <a:endCxn id="79" idx="0"/>
          </p:cNvCxnSpPr>
          <p:nvPr/>
        </p:nvCxnSpPr>
        <p:spPr>
          <a:xfrm rot="16200000" flipH="1">
            <a:off x="5396711" y="2332857"/>
            <a:ext cx="453" cy="911902"/>
          </a:xfrm>
          <a:prstGeom prst="bentConnector3">
            <a:avLst>
              <a:gd name="adj1" fmla="val -32187578"/>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FB137DEC-3750-FCEE-DF85-08218C0BB2A1}"/>
              </a:ext>
            </a:extLst>
          </p:cNvPr>
          <p:cNvSpPr txBox="1"/>
          <p:nvPr/>
        </p:nvSpPr>
        <p:spPr>
          <a:xfrm>
            <a:off x="6362864" y="2782327"/>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DILLON CORP</a:t>
            </a:r>
          </a:p>
        </p:txBody>
      </p:sp>
      <p:sp>
        <p:nvSpPr>
          <p:cNvPr id="103" name="TextBox 102">
            <a:extLst>
              <a:ext uri="{FF2B5EF4-FFF2-40B4-BE49-F238E27FC236}">
                <a16:creationId xmlns:a16="http://schemas.microsoft.com/office/drawing/2014/main" id="{654FCA1F-D2B1-4AB8-A346-28C8507C0774}"/>
              </a:ext>
            </a:extLst>
          </p:cNvPr>
          <p:cNvSpPr txBox="1"/>
          <p:nvPr/>
        </p:nvSpPr>
        <p:spPr>
          <a:xfrm>
            <a:off x="2774331" y="4736721"/>
            <a:ext cx="1285875" cy="202296"/>
          </a:xfrm>
          <a:prstGeom prst="rect">
            <a:avLst/>
          </a:prstGeom>
          <a:gradFill>
            <a:gsLst>
              <a:gs pos="0">
                <a:srgbClr val="F0F0F0"/>
              </a:gs>
              <a:gs pos="100000">
                <a:schemeClr val="bg1"/>
              </a:gs>
            </a:gsLst>
            <a:lin ang="16200000" scaled="0"/>
          </a:gradFill>
          <a:ln w="28575" cap="rnd">
            <a:solidFill>
              <a:srgbClr val="9900FF"/>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MID-ATLNTC+HT</a:t>
            </a:r>
            <a:endParaRPr lang="pl-PL" sz="844">
              <a:solidFill>
                <a:srgbClr val="616365"/>
              </a:solidFill>
              <a:latin typeface="Arial" panose="020B0604020202020204"/>
            </a:endParaRPr>
          </a:p>
        </p:txBody>
      </p:sp>
      <p:cxnSp>
        <p:nvCxnSpPr>
          <p:cNvPr id="104" name="Straight Connector 25">
            <a:extLst>
              <a:ext uri="{FF2B5EF4-FFF2-40B4-BE49-F238E27FC236}">
                <a16:creationId xmlns:a16="http://schemas.microsoft.com/office/drawing/2014/main" id="{5454561C-F426-836F-AC77-AE3071E26C07}"/>
              </a:ext>
            </a:extLst>
          </p:cNvPr>
          <p:cNvCxnSpPr>
            <a:cxnSpLocks/>
            <a:stCxn id="103" idx="2"/>
            <a:endCxn id="35" idx="3"/>
          </p:cNvCxnSpPr>
          <p:nvPr/>
        </p:nvCxnSpPr>
        <p:spPr>
          <a:xfrm rot="5400000" flipH="1">
            <a:off x="1694280" y="3216029"/>
            <a:ext cx="2011003" cy="1434973"/>
          </a:xfrm>
          <a:prstGeom prst="bentConnector4">
            <a:avLst>
              <a:gd name="adj1" fmla="val -10657"/>
              <a:gd name="adj2" fmla="val 84848"/>
            </a:avLst>
          </a:prstGeom>
          <a:ln w="28575">
            <a:solidFill>
              <a:srgbClr val="99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Connector 25">
            <a:extLst>
              <a:ext uri="{FF2B5EF4-FFF2-40B4-BE49-F238E27FC236}">
                <a16:creationId xmlns:a16="http://schemas.microsoft.com/office/drawing/2014/main" id="{DAA16348-EA6E-562E-2750-EACE5F87BE07}"/>
              </a:ext>
            </a:extLst>
          </p:cNvPr>
          <p:cNvCxnSpPr>
            <a:cxnSpLocks/>
            <a:stCxn id="103" idx="2"/>
          </p:cNvCxnSpPr>
          <p:nvPr/>
        </p:nvCxnSpPr>
        <p:spPr>
          <a:xfrm rot="16200000" flipH="1">
            <a:off x="4399073" y="3957213"/>
            <a:ext cx="441148" cy="2404757"/>
          </a:xfrm>
          <a:prstGeom prst="bentConnector2">
            <a:avLst/>
          </a:prstGeom>
          <a:ln w="28575">
            <a:solidFill>
              <a:srgbClr val="99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Connector 25">
            <a:extLst>
              <a:ext uri="{FF2B5EF4-FFF2-40B4-BE49-F238E27FC236}">
                <a16:creationId xmlns:a16="http://schemas.microsoft.com/office/drawing/2014/main" id="{FDCB3649-F412-82B7-11F5-3B95EE1D2FED}"/>
              </a:ext>
            </a:extLst>
          </p:cNvPr>
          <p:cNvCxnSpPr>
            <a:cxnSpLocks/>
            <a:endCxn id="83" idx="1"/>
          </p:cNvCxnSpPr>
          <p:nvPr/>
        </p:nvCxnSpPr>
        <p:spPr>
          <a:xfrm rot="16200000" flipH="1">
            <a:off x="5647472" y="4279933"/>
            <a:ext cx="194457" cy="15465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Connector 25">
            <a:extLst>
              <a:ext uri="{FF2B5EF4-FFF2-40B4-BE49-F238E27FC236}">
                <a16:creationId xmlns:a16="http://schemas.microsoft.com/office/drawing/2014/main" id="{0726DFF4-D9BC-ED08-9B28-268A1966943E}"/>
              </a:ext>
            </a:extLst>
          </p:cNvPr>
          <p:cNvCxnSpPr>
            <a:cxnSpLocks/>
            <a:stCxn id="83" idx="1"/>
            <a:endCxn id="84" idx="1"/>
          </p:cNvCxnSpPr>
          <p:nvPr/>
        </p:nvCxnSpPr>
        <p:spPr>
          <a:xfrm rot="10800000" flipV="1">
            <a:off x="5822025" y="4454487"/>
            <a:ext cx="11906" cy="169289"/>
          </a:xfrm>
          <a:prstGeom prst="bentConnector3">
            <a:avLst>
              <a:gd name="adj1" fmla="val 1349354"/>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Connector 25">
            <a:extLst>
              <a:ext uri="{FF2B5EF4-FFF2-40B4-BE49-F238E27FC236}">
                <a16:creationId xmlns:a16="http://schemas.microsoft.com/office/drawing/2014/main" id="{68D6866E-69CF-6A0A-D86A-2A18EC11C79A}"/>
              </a:ext>
            </a:extLst>
          </p:cNvPr>
          <p:cNvCxnSpPr>
            <a:cxnSpLocks/>
            <a:stCxn id="84" idx="1"/>
            <a:endCxn id="85" idx="1"/>
          </p:cNvCxnSpPr>
          <p:nvPr/>
        </p:nvCxnSpPr>
        <p:spPr>
          <a:xfrm rot="10800000" flipV="1">
            <a:off x="5822025" y="4623776"/>
            <a:ext cx="11906" cy="158292"/>
          </a:xfrm>
          <a:prstGeom prst="bentConnector3">
            <a:avLst>
              <a:gd name="adj1" fmla="val 1349354"/>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Connector 25">
            <a:extLst>
              <a:ext uri="{FF2B5EF4-FFF2-40B4-BE49-F238E27FC236}">
                <a16:creationId xmlns:a16="http://schemas.microsoft.com/office/drawing/2014/main" id="{53387EFA-04E6-AD8C-0A7A-D2BBA8E72E19}"/>
              </a:ext>
            </a:extLst>
          </p:cNvPr>
          <p:cNvCxnSpPr>
            <a:cxnSpLocks/>
            <a:stCxn id="85" idx="1"/>
            <a:endCxn id="88" idx="1"/>
          </p:cNvCxnSpPr>
          <p:nvPr/>
        </p:nvCxnSpPr>
        <p:spPr>
          <a:xfrm rot="10800000" flipV="1">
            <a:off x="5822025" y="4782068"/>
            <a:ext cx="11906" cy="172446"/>
          </a:xfrm>
          <a:prstGeom prst="bentConnector3">
            <a:avLst>
              <a:gd name="adj1" fmla="val 1349354"/>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Connector 25">
            <a:extLst>
              <a:ext uri="{FF2B5EF4-FFF2-40B4-BE49-F238E27FC236}">
                <a16:creationId xmlns:a16="http://schemas.microsoft.com/office/drawing/2014/main" id="{606033EA-D208-92CE-146C-AA76E695C67D}"/>
              </a:ext>
            </a:extLst>
          </p:cNvPr>
          <p:cNvCxnSpPr>
            <a:cxnSpLocks/>
            <a:stCxn id="88" idx="1"/>
            <a:endCxn id="89" idx="1"/>
          </p:cNvCxnSpPr>
          <p:nvPr/>
        </p:nvCxnSpPr>
        <p:spPr>
          <a:xfrm rot="10800000" flipV="1">
            <a:off x="5822025" y="4954514"/>
            <a:ext cx="11906" cy="182558"/>
          </a:xfrm>
          <a:prstGeom prst="bentConnector3">
            <a:avLst>
              <a:gd name="adj1" fmla="val 134934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Connector 25">
            <a:extLst>
              <a:ext uri="{FF2B5EF4-FFF2-40B4-BE49-F238E27FC236}">
                <a16:creationId xmlns:a16="http://schemas.microsoft.com/office/drawing/2014/main" id="{18F662EB-99CB-AAEC-48E0-DE458112FA3F}"/>
              </a:ext>
            </a:extLst>
          </p:cNvPr>
          <p:cNvCxnSpPr>
            <a:cxnSpLocks/>
            <a:stCxn id="89" idx="1"/>
            <a:endCxn id="90" idx="1"/>
          </p:cNvCxnSpPr>
          <p:nvPr/>
        </p:nvCxnSpPr>
        <p:spPr>
          <a:xfrm rot="10800000" flipV="1">
            <a:off x="5822025" y="5137073"/>
            <a:ext cx="11906" cy="184123"/>
          </a:xfrm>
          <a:prstGeom prst="bentConnector3">
            <a:avLst>
              <a:gd name="adj1" fmla="val 134934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Connector 25">
            <a:extLst>
              <a:ext uri="{FF2B5EF4-FFF2-40B4-BE49-F238E27FC236}">
                <a16:creationId xmlns:a16="http://schemas.microsoft.com/office/drawing/2014/main" id="{0772B5C4-6C45-99A4-0688-CC71DB97FDD5}"/>
              </a:ext>
            </a:extLst>
          </p:cNvPr>
          <p:cNvCxnSpPr>
            <a:cxnSpLocks/>
            <a:stCxn id="90" idx="1"/>
            <a:endCxn id="91" idx="1"/>
          </p:cNvCxnSpPr>
          <p:nvPr/>
        </p:nvCxnSpPr>
        <p:spPr>
          <a:xfrm rot="10800000" flipV="1">
            <a:off x="5822025" y="5321196"/>
            <a:ext cx="11906" cy="170057"/>
          </a:xfrm>
          <a:prstGeom prst="bentConnector3">
            <a:avLst>
              <a:gd name="adj1" fmla="val 1349354"/>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D5EC7D7C-7941-DD8E-1A5A-12B820E70D00}"/>
              </a:ext>
            </a:extLst>
          </p:cNvPr>
          <p:cNvSpPr txBox="1"/>
          <p:nvPr/>
        </p:nvSpPr>
        <p:spPr>
          <a:xfrm>
            <a:off x="6358851" y="3241873"/>
            <a:ext cx="900504" cy="1641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BAKERS</a:t>
            </a:r>
            <a:endParaRPr lang="pl-PL" sz="844">
              <a:solidFill>
                <a:srgbClr val="616365"/>
              </a:solidFill>
              <a:latin typeface="Arial" panose="020B0604020202020204"/>
            </a:endParaRPr>
          </a:p>
        </p:txBody>
      </p:sp>
      <p:sp>
        <p:nvSpPr>
          <p:cNvPr id="114" name="TextBox 113">
            <a:extLst>
              <a:ext uri="{FF2B5EF4-FFF2-40B4-BE49-F238E27FC236}">
                <a16:creationId xmlns:a16="http://schemas.microsoft.com/office/drawing/2014/main" id="{CFBF423B-5525-3CEB-FD7F-AC67AF4AAF73}"/>
              </a:ext>
            </a:extLst>
          </p:cNvPr>
          <p:cNvSpPr txBox="1"/>
          <p:nvPr/>
        </p:nvSpPr>
        <p:spPr>
          <a:xfrm>
            <a:off x="6358851" y="3473555"/>
            <a:ext cx="900504" cy="16418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DILLON</a:t>
            </a:r>
            <a:endParaRPr lang="pl-PL" sz="844">
              <a:solidFill>
                <a:srgbClr val="616365"/>
              </a:solidFill>
              <a:latin typeface="Arial" panose="020B0604020202020204"/>
            </a:endParaRPr>
          </a:p>
        </p:txBody>
      </p:sp>
      <p:cxnSp>
        <p:nvCxnSpPr>
          <p:cNvPr id="115" name="Straight Connector 25">
            <a:extLst>
              <a:ext uri="{FF2B5EF4-FFF2-40B4-BE49-F238E27FC236}">
                <a16:creationId xmlns:a16="http://schemas.microsoft.com/office/drawing/2014/main" id="{AF8775FC-0017-0ACC-3836-5F3E3D90FF27}"/>
              </a:ext>
            </a:extLst>
          </p:cNvPr>
          <p:cNvCxnSpPr>
            <a:cxnSpLocks/>
            <a:stCxn id="102" idx="2"/>
            <a:endCxn id="113" idx="1"/>
          </p:cNvCxnSpPr>
          <p:nvPr/>
        </p:nvCxnSpPr>
        <p:spPr>
          <a:xfrm rot="5400000">
            <a:off x="6397545" y="3018259"/>
            <a:ext cx="267011" cy="344400"/>
          </a:xfrm>
          <a:prstGeom prst="bentConnector4">
            <a:avLst>
              <a:gd name="adj1" fmla="val 34627"/>
              <a:gd name="adj2" fmla="val 162228"/>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Connector 25">
            <a:extLst>
              <a:ext uri="{FF2B5EF4-FFF2-40B4-BE49-F238E27FC236}">
                <a16:creationId xmlns:a16="http://schemas.microsoft.com/office/drawing/2014/main" id="{C100A36D-5AF8-1C3A-D152-98E2D35A3E6F}"/>
              </a:ext>
            </a:extLst>
          </p:cNvPr>
          <p:cNvCxnSpPr>
            <a:cxnSpLocks/>
            <a:stCxn id="113" idx="1"/>
            <a:endCxn id="114" idx="1"/>
          </p:cNvCxnSpPr>
          <p:nvPr/>
        </p:nvCxnSpPr>
        <p:spPr>
          <a:xfrm rot="10800000" flipV="1">
            <a:off x="6358851" y="3323964"/>
            <a:ext cx="11906" cy="231683"/>
          </a:xfrm>
          <a:prstGeom prst="bentConnector3">
            <a:avLst>
              <a:gd name="adj1" fmla="val 192521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42EFB033-B005-929B-01F5-581F67E246B7}"/>
              </a:ext>
            </a:extLst>
          </p:cNvPr>
          <p:cNvSpPr txBox="1"/>
          <p:nvPr/>
        </p:nvSpPr>
        <p:spPr>
          <a:xfrm>
            <a:off x="7326153" y="3771543"/>
            <a:ext cx="680773" cy="255560"/>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DILLON AO</a:t>
            </a:r>
          </a:p>
        </p:txBody>
      </p:sp>
      <p:sp>
        <p:nvSpPr>
          <p:cNvPr id="118" name="TextBox 117">
            <a:extLst>
              <a:ext uri="{FF2B5EF4-FFF2-40B4-BE49-F238E27FC236}">
                <a16:creationId xmlns:a16="http://schemas.microsoft.com/office/drawing/2014/main" id="{DCDD6F8A-4511-2AFE-6FCA-3780355883E8}"/>
              </a:ext>
            </a:extLst>
          </p:cNvPr>
          <p:cNvSpPr txBox="1"/>
          <p:nvPr/>
        </p:nvSpPr>
        <p:spPr>
          <a:xfrm>
            <a:off x="7326153" y="4077551"/>
            <a:ext cx="680773" cy="249823"/>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DILLON WITCHITA</a:t>
            </a:r>
          </a:p>
        </p:txBody>
      </p:sp>
      <p:cxnSp>
        <p:nvCxnSpPr>
          <p:cNvPr id="119" name="Straight Connector 25">
            <a:extLst>
              <a:ext uri="{FF2B5EF4-FFF2-40B4-BE49-F238E27FC236}">
                <a16:creationId xmlns:a16="http://schemas.microsoft.com/office/drawing/2014/main" id="{6F527A98-5E0F-41E3-C967-EC1C8C2107C3}"/>
              </a:ext>
            </a:extLst>
          </p:cNvPr>
          <p:cNvCxnSpPr>
            <a:cxnSpLocks/>
            <a:stCxn id="79" idx="0"/>
            <a:endCxn id="102" idx="0"/>
          </p:cNvCxnSpPr>
          <p:nvPr/>
        </p:nvCxnSpPr>
        <p:spPr>
          <a:xfrm rot="5400000" flipH="1" flipV="1">
            <a:off x="6274716" y="2360501"/>
            <a:ext cx="6708" cy="850362"/>
          </a:xfrm>
          <a:prstGeom prst="bentConnector3">
            <a:avLst>
              <a:gd name="adj1" fmla="val 229480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73584E4E-3ECD-9D20-1D81-5C57A76890A0}"/>
              </a:ext>
            </a:extLst>
          </p:cNvPr>
          <p:cNvSpPr txBox="1"/>
          <p:nvPr/>
        </p:nvSpPr>
        <p:spPr>
          <a:xfrm>
            <a:off x="7213226" y="2767436"/>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QFC CORP</a:t>
            </a:r>
          </a:p>
        </p:txBody>
      </p:sp>
      <p:cxnSp>
        <p:nvCxnSpPr>
          <p:cNvPr id="121" name="Straight Connector 25">
            <a:extLst>
              <a:ext uri="{FF2B5EF4-FFF2-40B4-BE49-F238E27FC236}">
                <a16:creationId xmlns:a16="http://schemas.microsoft.com/office/drawing/2014/main" id="{2C0299C7-C3D1-21FC-1B67-9E8B63161874}"/>
              </a:ext>
            </a:extLst>
          </p:cNvPr>
          <p:cNvCxnSpPr>
            <a:cxnSpLocks/>
            <a:stCxn id="102" idx="0"/>
            <a:endCxn id="120" idx="0"/>
          </p:cNvCxnSpPr>
          <p:nvPr/>
        </p:nvCxnSpPr>
        <p:spPr>
          <a:xfrm rot="5400000" flipH="1" flipV="1">
            <a:off x="7120986" y="2349701"/>
            <a:ext cx="14891" cy="850362"/>
          </a:xfrm>
          <a:prstGeom prst="bentConnector3">
            <a:avLst>
              <a:gd name="adj1" fmla="val 98851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0205D289-1FEC-B47A-77D7-D05FD12E46AC}"/>
              </a:ext>
            </a:extLst>
          </p:cNvPr>
          <p:cNvSpPr txBox="1"/>
          <p:nvPr/>
        </p:nvSpPr>
        <p:spPr>
          <a:xfrm>
            <a:off x="6446336" y="2153207"/>
            <a:ext cx="1194603" cy="207758"/>
          </a:xfrm>
          <a:prstGeom prst="rect">
            <a:avLst/>
          </a:prstGeom>
          <a:gradFill>
            <a:gsLst>
              <a:gs pos="0">
                <a:srgbClr val="F0F0F0"/>
              </a:gs>
              <a:gs pos="100000">
                <a:schemeClr val="bg1"/>
              </a:gs>
            </a:gsLst>
            <a:lin ang="16200000" scaled="0"/>
          </a:gradFill>
          <a:ln w="28575" cap="rnd">
            <a:solidFill>
              <a:srgbClr val="00FFFF"/>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QFC + FM W/O AK</a:t>
            </a:r>
            <a:endParaRPr lang="pl-PL" sz="844">
              <a:solidFill>
                <a:srgbClr val="616365"/>
              </a:solidFill>
              <a:latin typeface="Arial" panose="020B0604020202020204"/>
            </a:endParaRPr>
          </a:p>
        </p:txBody>
      </p:sp>
      <p:cxnSp>
        <p:nvCxnSpPr>
          <p:cNvPr id="123" name="Straight Connector 25">
            <a:extLst>
              <a:ext uri="{FF2B5EF4-FFF2-40B4-BE49-F238E27FC236}">
                <a16:creationId xmlns:a16="http://schemas.microsoft.com/office/drawing/2014/main" id="{D73957AB-222A-1476-5B0D-D7A43D088CE7}"/>
              </a:ext>
            </a:extLst>
          </p:cNvPr>
          <p:cNvCxnSpPr>
            <a:cxnSpLocks/>
            <a:stCxn id="122" idx="2"/>
          </p:cNvCxnSpPr>
          <p:nvPr/>
        </p:nvCxnSpPr>
        <p:spPr>
          <a:xfrm rot="16200000" flipH="1">
            <a:off x="7006866" y="2397735"/>
            <a:ext cx="410856" cy="337314"/>
          </a:xfrm>
          <a:prstGeom prst="bentConnector3">
            <a:avLst>
              <a:gd name="adj1" fmla="val 50000"/>
            </a:avLst>
          </a:prstGeom>
          <a:ln w="28575">
            <a:solidFill>
              <a:srgbClr val="00FF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BAF6F02C-3662-E483-5065-1F3F6AB72033}"/>
              </a:ext>
            </a:extLst>
          </p:cNvPr>
          <p:cNvSpPr txBox="1"/>
          <p:nvPr/>
        </p:nvSpPr>
        <p:spPr>
          <a:xfrm>
            <a:off x="8108312" y="2887614"/>
            <a:ext cx="917245" cy="258625"/>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FM CORP W/O AK</a:t>
            </a:r>
            <a:endParaRPr lang="pl-PL" sz="844">
              <a:solidFill>
                <a:srgbClr val="616365"/>
              </a:solidFill>
              <a:latin typeface="Arial" panose="020B0604020202020204"/>
            </a:endParaRPr>
          </a:p>
        </p:txBody>
      </p:sp>
      <p:sp>
        <p:nvSpPr>
          <p:cNvPr id="125" name="TextBox 124">
            <a:extLst>
              <a:ext uri="{FF2B5EF4-FFF2-40B4-BE49-F238E27FC236}">
                <a16:creationId xmlns:a16="http://schemas.microsoft.com/office/drawing/2014/main" id="{0A337F29-D869-C1A7-0B96-8EB4FDED1986}"/>
              </a:ext>
            </a:extLst>
          </p:cNvPr>
          <p:cNvSpPr txBox="1"/>
          <p:nvPr/>
        </p:nvSpPr>
        <p:spPr>
          <a:xfrm>
            <a:off x="8108314" y="2767066"/>
            <a:ext cx="917244" cy="120547"/>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p>
            <a:pPr algn="ctr" defTabSz="857250"/>
            <a:r>
              <a:rPr lang="en-US" sz="844">
                <a:solidFill>
                  <a:srgbClr val="616365"/>
                </a:solidFill>
                <a:latin typeface="Arial" panose="020B0604020202020204"/>
              </a:rPr>
              <a:t>KR FM CORP</a:t>
            </a:r>
          </a:p>
        </p:txBody>
      </p:sp>
      <p:cxnSp>
        <p:nvCxnSpPr>
          <p:cNvPr id="126" name="Straight Connector 25">
            <a:extLst>
              <a:ext uri="{FF2B5EF4-FFF2-40B4-BE49-F238E27FC236}">
                <a16:creationId xmlns:a16="http://schemas.microsoft.com/office/drawing/2014/main" id="{BD4B5E24-565A-7E5D-73AC-57E204606F98}"/>
              </a:ext>
            </a:extLst>
          </p:cNvPr>
          <p:cNvCxnSpPr>
            <a:cxnSpLocks/>
            <a:endCxn id="124" idx="1"/>
          </p:cNvCxnSpPr>
          <p:nvPr/>
        </p:nvCxnSpPr>
        <p:spPr>
          <a:xfrm>
            <a:off x="7380953" y="2560731"/>
            <a:ext cx="727358" cy="456196"/>
          </a:xfrm>
          <a:prstGeom prst="bentConnector3">
            <a:avLst>
              <a:gd name="adj1" fmla="val 81770"/>
            </a:avLst>
          </a:prstGeom>
          <a:ln w="28575">
            <a:solidFill>
              <a:srgbClr val="00FF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Connector 25">
            <a:extLst>
              <a:ext uri="{FF2B5EF4-FFF2-40B4-BE49-F238E27FC236}">
                <a16:creationId xmlns:a16="http://schemas.microsoft.com/office/drawing/2014/main" id="{20EBAF04-1646-03DF-0626-30238DB22A95}"/>
              </a:ext>
            </a:extLst>
          </p:cNvPr>
          <p:cNvCxnSpPr>
            <a:cxnSpLocks/>
            <a:stCxn id="114" idx="2"/>
          </p:cNvCxnSpPr>
          <p:nvPr/>
        </p:nvCxnSpPr>
        <p:spPr>
          <a:xfrm rot="16200000" flipH="1">
            <a:off x="6937440" y="3509402"/>
            <a:ext cx="144301" cy="400973"/>
          </a:xfrm>
          <a:prstGeom prst="bentConnector2">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25">
            <a:extLst>
              <a:ext uri="{FF2B5EF4-FFF2-40B4-BE49-F238E27FC236}">
                <a16:creationId xmlns:a16="http://schemas.microsoft.com/office/drawing/2014/main" id="{2C1CA33B-9D1E-E351-FDF8-A89ACD031F1D}"/>
              </a:ext>
            </a:extLst>
          </p:cNvPr>
          <p:cNvCxnSpPr>
            <a:cxnSpLocks/>
            <a:endCxn id="118" idx="1"/>
          </p:cNvCxnSpPr>
          <p:nvPr/>
        </p:nvCxnSpPr>
        <p:spPr>
          <a:xfrm rot="16200000" flipH="1">
            <a:off x="7060830" y="3937138"/>
            <a:ext cx="414571" cy="116078"/>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Connector 25">
            <a:extLst>
              <a:ext uri="{FF2B5EF4-FFF2-40B4-BE49-F238E27FC236}">
                <a16:creationId xmlns:a16="http://schemas.microsoft.com/office/drawing/2014/main" id="{6304A5FA-4282-85CB-B1A3-9E2EAB7B70E8}"/>
              </a:ext>
            </a:extLst>
          </p:cNvPr>
          <p:cNvCxnSpPr>
            <a:cxnSpLocks/>
            <a:endCxn id="117" idx="1"/>
          </p:cNvCxnSpPr>
          <p:nvPr/>
        </p:nvCxnSpPr>
        <p:spPr>
          <a:xfrm>
            <a:off x="7210075" y="3899323"/>
            <a:ext cx="116078"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Connector 25">
            <a:extLst>
              <a:ext uri="{FF2B5EF4-FFF2-40B4-BE49-F238E27FC236}">
                <a16:creationId xmlns:a16="http://schemas.microsoft.com/office/drawing/2014/main" id="{20814613-727D-8C4E-D9C4-A336C2F12EBA}"/>
              </a:ext>
            </a:extLst>
          </p:cNvPr>
          <p:cNvCxnSpPr>
            <a:cxnSpLocks/>
            <a:stCxn id="120" idx="0"/>
            <a:endCxn id="125" idx="0"/>
          </p:cNvCxnSpPr>
          <p:nvPr/>
        </p:nvCxnSpPr>
        <p:spPr>
          <a:xfrm rot="5400000" flipH="1" flipV="1">
            <a:off x="8060090" y="2260589"/>
            <a:ext cx="369" cy="1013323"/>
          </a:xfrm>
          <a:prstGeom prst="bentConnector3">
            <a:avLst>
              <a:gd name="adj1" fmla="val 35921574"/>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15C576A5-28BF-664A-B2C9-F9CAA053255B}"/>
              </a:ext>
            </a:extLst>
          </p:cNvPr>
          <p:cNvSpPr txBox="1"/>
          <p:nvPr/>
        </p:nvSpPr>
        <p:spPr>
          <a:xfrm>
            <a:off x="7433429" y="3183152"/>
            <a:ext cx="680773" cy="25101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QFC PORT/VANC</a:t>
            </a:r>
          </a:p>
        </p:txBody>
      </p:sp>
      <p:sp>
        <p:nvSpPr>
          <p:cNvPr id="132" name="TextBox 131">
            <a:extLst>
              <a:ext uri="{FF2B5EF4-FFF2-40B4-BE49-F238E27FC236}">
                <a16:creationId xmlns:a16="http://schemas.microsoft.com/office/drawing/2014/main" id="{E2D58BC3-5F2C-F80E-B9EE-0A8D430C5B00}"/>
              </a:ext>
            </a:extLst>
          </p:cNvPr>
          <p:cNvSpPr txBox="1"/>
          <p:nvPr/>
        </p:nvSpPr>
        <p:spPr>
          <a:xfrm>
            <a:off x="7426958" y="3482886"/>
            <a:ext cx="680773" cy="22897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QFC SEATTLE</a:t>
            </a:r>
          </a:p>
        </p:txBody>
      </p:sp>
      <p:cxnSp>
        <p:nvCxnSpPr>
          <p:cNvPr id="133" name="Straight Connector 25">
            <a:extLst>
              <a:ext uri="{FF2B5EF4-FFF2-40B4-BE49-F238E27FC236}">
                <a16:creationId xmlns:a16="http://schemas.microsoft.com/office/drawing/2014/main" id="{D399FFE0-28FE-3E55-AB73-7F9A37EFD6E7}"/>
              </a:ext>
            </a:extLst>
          </p:cNvPr>
          <p:cNvCxnSpPr>
            <a:cxnSpLocks/>
            <a:stCxn id="120" idx="2"/>
            <a:endCxn id="131" idx="1"/>
          </p:cNvCxnSpPr>
          <p:nvPr/>
        </p:nvCxnSpPr>
        <p:spPr>
          <a:xfrm rot="5400000">
            <a:off x="7360221" y="3115269"/>
            <a:ext cx="266599" cy="120184"/>
          </a:xfrm>
          <a:prstGeom prst="bentConnector4">
            <a:avLst>
              <a:gd name="adj1" fmla="val 26461"/>
              <a:gd name="adj2" fmla="val 20389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Connector 25">
            <a:extLst>
              <a:ext uri="{FF2B5EF4-FFF2-40B4-BE49-F238E27FC236}">
                <a16:creationId xmlns:a16="http://schemas.microsoft.com/office/drawing/2014/main" id="{2EFAE6D2-46EB-5DE0-6570-D6C00400BCB3}"/>
              </a:ext>
            </a:extLst>
          </p:cNvPr>
          <p:cNvCxnSpPr>
            <a:cxnSpLocks/>
            <a:stCxn id="131" idx="1"/>
            <a:endCxn id="132" idx="1"/>
          </p:cNvCxnSpPr>
          <p:nvPr/>
        </p:nvCxnSpPr>
        <p:spPr>
          <a:xfrm rot="10800000" flipV="1">
            <a:off x="7426959" y="3308661"/>
            <a:ext cx="6472" cy="288714"/>
          </a:xfrm>
          <a:prstGeom prst="bentConnector3">
            <a:avLst>
              <a:gd name="adj1" fmla="val 189138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F3D00684-0D7E-4383-1999-42A9701E413C}"/>
              </a:ext>
            </a:extLst>
          </p:cNvPr>
          <p:cNvSpPr txBox="1"/>
          <p:nvPr/>
        </p:nvSpPr>
        <p:spPr>
          <a:xfrm>
            <a:off x="8334405" y="3281305"/>
            <a:ext cx="1194603" cy="146228"/>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FM ALASKA</a:t>
            </a:r>
            <a:endParaRPr lang="pl-PL" sz="844">
              <a:solidFill>
                <a:srgbClr val="616365"/>
              </a:solidFill>
              <a:latin typeface="Arial" panose="020B0604020202020204"/>
            </a:endParaRPr>
          </a:p>
        </p:txBody>
      </p:sp>
      <p:sp>
        <p:nvSpPr>
          <p:cNvPr id="136" name="TextBox 135">
            <a:extLst>
              <a:ext uri="{FF2B5EF4-FFF2-40B4-BE49-F238E27FC236}">
                <a16:creationId xmlns:a16="http://schemas.microsoft.com/office/drawing/2014/main" id="{6E67A768-E231-A998-8345-A80DAB83861B}"/>
              </a:ext>
            </a:extLst>
          </p:cNvPr>
          <p:cNvSpPr txBox="1"/>
          <p:nvPr/>
        </p:nvSpPr>
        <p:spPr>
          <a:xfrm>
            <a:off x="8334405" y="3478384"/>
            <a:ext cx="1194603" cy="14622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FM WA/ID</a:t>
            </a:r>
            <a:endParaRPr lang="pl-PL" sz="844">
              <a:solidFill>
                <a:srgbClr val="616365"/>
              </a:solidFill>
              <a:latin typeface="Arial" panose="020B0604020202020204"/>
            </a:endParaRPr>
          </a:p>
        </p:txBody>
      </p:sp>
      <p:sp>
        <p:nvSpPr>
          <p:cNvPr id="137" name="TextBox 136">
            <a:extLst>
              <a:ext uri="{FF2B5EF4-FFF2-40B4-BE49-F238E27FC236}">
                <a16:creationId xmlns:a16="http://schemas.microsoft.com/office/drawing/2014/main" id="{1231E683-6950-AAA1-7A3B-A5F0EE7EEA8C}"/>
              </a:ext>
            </a:extLst>
          </p:cNvPr>
          <p:cNvSpPr txBox="1"/>
          <p:nvPr/>
        </p:nvSpPr>
        <p:spPr>
          <a:xfrm>
            <a:off x="8334405" y="3684242"/>
            <a:ext cx="1194603" cy="14622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FM A/O-OR</a:t>
            </a:r>
            <a:endParaRPr lang="pl-PL" sz="844">
              <a:solidFill>
                <a:srgbClr val="616365"/>
              </a:solidFill>
              <a:latin typeface="Arial" panose="020B0604020202020204"/>
            </a:endParaRPr>
          </a:p>
        </p:txBody>
      </p:sp>
      <p:sp>
        <p:nvSpPr>
          <p:cNvPr id="138" name="TextBox 137">
            <a:extLst>
              <a:ext uri="{FF2B5EF4-FFF2-40B4-BE49-F238E27FC236}">
                <a16:creationId xmlns:a16="http://schemas.microsoft.com/office/drawing/2014/main" id="{CC43B0B4-5B9A-1CFE-B304-C6E950B8DA95}"/>
              </a:ext>
            </a:extLst>
          </p:cNvPr>
          <p:cNvSpPr txBox="1"/>
          <p:nvPr/>
        </p:nvSpPr>
        <p:spPr>
          <a:xfrm>
            <a:off x="8334405" y="3902207"/>
            <a:ext cx="1194603" cy="14622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FM PUGET SOUND</a:t>
            </a:r>
            <a:endParaRPr lang="pl-PL" sz="844">
              <a:solidFill>
                <a:srgbClr val="616365"/>
              </a:solidFill>
              <a:latin typeface="Arial" panose="020B0604020202020204"/>
            </a:endParaRPr>
          </a:p>
        </p:txBody>
      </p:sp>
      <p:sp>
        <p:nvSpPr>
          <p:cNvPr id="139" name="TextBox 138">
            <a:extLst>
              <a:ext uri="{FF2B5EF4-FFF2-40B4-BE49-F238E27FC236}">
                <a16:creationId xmlns:a16="http://schemas.microsoft.com/office/drawing/2014/main" id="{6C3225B8-DF15-DEBB-2451-F609AE482F7C}"/>
              </a:ext>
            </a:extLst>
          </p:cNvPr>
          <p:cNvSpPr txBox="1"/>
          <p:nvPr/>
        </p:nvSpPr>
        <p:spPr>
          <a:xfrm>
            <a:off x="8334405" y="4102993"/>
            <a:ext cx="1194603" cy="146228"/>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FM PORT/VANC</a:t>
            </a:r>
            <a:endParaRPr lang="pl-PL" sz="844">
              <a:solidFill>
                <a:srgbClr val="616365"/>
              </a:solidFill>
              <a:latin typeface="Arial" panose="020B0604020202020204"/>
            </a:endParaRPr>
          </a:p>
        </p:txBody>
      </p:sp>
      <p:cxnSp>
        <p:nvCxnSpPr>
          <p:cNvPr id="140" name="Straight Connector 25">
            <a:extLst>
              <a:ext uri="{FF2B5EF4-FFF2-40B4-BE49-F238E27FC236}">
                <a16:creationId xmlns:a16="http://schemas.microsoft.com/office/drawing/2014/main" id="{994B2F63-EC5E-9BE3-1E68-A82D147B6500}"/>
              </a:ext>
            </a:extLst>
          </p:cNvPr>
          <p:cNvCxnSpPr>
            <a:cxnSpLocks/>
            <a:stCxn id="124" idx="2"/>
            <a:endCxn id="135" idx="1"/>
          </p:cNvCxnSpPr>
          <p:nvPr/>
        </p:nvCxnSpPr>
        <p:spPr>
          <a:xfrm rot="5400000">
            <a:off x="8346581" y="3134065"/>
            <a:ext cx="208180" cy="232529"/>
          </a:xfrm>
          <a:prstGeom prst="bentConnector4">
            <a:avLst>
              <a:gd name="adj1" fmla="val 32440"/>
              <a:gd name="adj2" fmla="val 160108"/>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Connector 25">
            <a:extLst>
              <a:ext uri="{FF2B5EF4-FFF2-40B4-BE49-F238E27FC236}">
                <a16:creationId xmlns:a16="http://schemas.microsoft.com/office/drawing/2014/main" id="{AB09D20C-7ED7-5435-D238-ED31F843063E}"/>
              </a:ext>
            </a:extLst>
          </p:cNvPr>
          <p:cNvCxnSpPr>
            <a:cxnSpLocks/>
            <a:stCxn id="135" idx="1"/>
            <a:endCxn id="136" idx="1"/>
          </p:cNvCxnSpPr>
          <p:nvPr/>
        </p:nvCxnSpPr>
        <p:spPr>
          <a:xfrm rot="10800000" flipV="1">
            <a:off x="8334405" y="3354419"/>
            <a:ext cx="11906" cy="197078"/>
          </a:xfrm>
          <a:prstGeom prst="bentConnector3">
            <a:avLst>
              <a:gd name="adj1" fmla="val 129912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Connector 25">
            <a:extLst>
              <a:ext uri="{FF2B5EF4-FFF2-40B4-BE49-F238E27FC236}">
                <a16:creationId xmlns:a16="http://schemas.microsoft.com/office/drawing/2014/main" id="{949776D7-F9BE-4CC4-567C-5862DE691D77}"/>
              </a:ext>
            </a:extLst>
          </p:cNvPr>
          <p:cNvCxnSpPr>
            <a:cxnSpLocks/>
            <a:stCxn id="136" idx="1"/>
            <a:endCxn id="137" idx="1"/>
          </p:cNvCxnSpPr>
          <p:nvPr/>
        </p:nvCxnSpPr>
        <p:spPr>
          <a:xfrm rot="10800000" flipV="1">
            <a:off x="8334405" y="3551498"/>
            <a:ext cx="11906" cy="205858"/>
          </a:xfrm>
          <a:prstGeom prst="bentConnector3">
            <a:avLst>
              <a:gd name="adj1" fmla="val 1299134"/>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Connector 25">
            <a:extLst>
              <a:ext uri="{FF2B5EF4-FFF2-40B4-BE49-F238E27FC236}">
                <a16:creationId xmlns:a16="http://schemas.microsoft.com/office/drawing/2014/main" id="{6A347EC3-95C9-EA4B-DA94-16240939F56B}"/>
              </a:ext>
            </a:extLst>
          </p:cNvPr>
          <p:cNvCxnSpPr>
            <a:cxnSpLocks/>
            <a:stCxn id="137" idx="1"/>
            <a:endCxn id="138" idx="1"/>
          </p:cNvCxnSpPr>
          <p:nvPr/>
        </p:nvCxnSpPr>
        <p:spPr>
          <a:xfrm rot="10800000" flipV="1">
            <a:off x="8334405" y="3757356"/>
            <a:ext cx="11906" cy="217965"/>
          </a:xfrm>
          <a:prstGeom prst="bentConnector3">
            <a:avLst>
              <a:gd name="adj1" fmla="val 129912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Connector 25">
            <a:extLst>
              <a:ext uri="{FF2B5EF4-FFF2-40B4-BE49-F238E27FC236}">
                <a16:creationId xmlns:a16="http://schemas.microsoft.com/office/drawing/2014/main" id="{BC6228FB-93FB-E89D-EC8C-70A252741022}"/>
              </a:ext>
            </a:extLst>
          </p:cNvPr>
          <p:cNvCxnSpPr>
            <a:cxnSpLocks/>
            <a:stCxn id="138" idx="1"/>
            <a:endCxn id="139" idx="1"/>
          </p:cNvCxnSpPr>
          <p:nvPr/>
        </p:nvCxnSpPr>
        <p:spPr>
          <a:xfrm rot="10800000" flipV="1">
            <a:off x="8334405" y="3975321"/>
            <a:ext cx="11906" cy="200786"/>
          </a:xfrm>
          <a:prstGeom prst="bentConnector3">
            <a:avLst>
              <a:gd name="adj1" fmla="val 129912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98C1ACE4-EFD6-25B1-5500-495CEC67BD87}"/>
              </a:ext>
            </a:extLst>
          </p:cNvPr>
          <p:cNvSpPr txBox="1"/>
          <p:nvPr/>
        </p:nvSpPr>
        <p:spPr>
          <a:xfrm>
            <a:off x="9681824" y="2782327"/>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RALPH/ F4L CORP</a:t>
            </a:r>
          </a:p>
        </p:txBody>
      </p:sp>
      <p:cxnSp>
        <p:nvCxnSpPr>
          <p:cNvPr id="146" name="Straight Connector 25">
            <a:extLst>
              <a:ext uri="{FF2B5EF4-FFF2-40B4-BE49-F238E27FC236}">
                <a16:creationId xmlns:a16="http://schemas.microsoft.com/office/drawing/2014/main" id="{6A4A220B-EE5E-38A4-FF70-C58A97437954}"/>
              </a:ext>
            </a:extLst>
          </p:cNvPr>
          <p:cNvCxnSpPr>
            <a:cxnSpLocks/>
            <a:stCxn id="125" idx="0"/>
            <a:endCxn id="145" idx="0"/>
          </p:cNvCxnSpPr>
          <p:nvPr/>
        </p:nvCxnSpPr>
        <p:spPr>
          <a:xfrm rot="16200000" flipH="1">
            <a:off x="9286942" y="2047060"/>
            <a:ext cx="15261" cy="1455275"/>
          </a:xfrm>
          <a:prstGeom prst="bentConnector3">
            <a:avLst>
              <a:gd name="adj1" fmla="val -867035"/>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B576111B-9DBD-5EAE-DC9D-13D7990F0F2A}"/>
              </a:ext>
            </a:extLst>
          </p:cNvPr>
          <p:cNvSpPr txBox="1"/>
          <p:nvPr/>
        </p:nvSpPr>
        <p:spPr>
          <a:xfrm>
            <a:off x="9796889" y="3216847"/>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RALPHS</a:t>
            </a:r>
          </a:p>
        </p:txBody>
      </p:sp>
      <p:sp>
        <p:nvSpPr>
          <p:cNvPr id="148" name="TextBox 147">
            <a:extLst>
              <a:ext uri="{FF2B5EF4-FFF2-40B4-BE49-F238E27FC236}">
                <a16:creationId xmlns:a16="http://schemas.microsoft.com/office/drawing/2014/main" id="{22231E3A-DD56-409D-73D6-B0373130F54A}"/>
              </a:ext>
            </a:extLst>
          </p:cNvPr>
          <p:cNvSpPr txBox="1"/>
          <p:nvPr/>
        </p:nvSpPr>
        <p:spPr>
          <a:xfrm>
            <a:off x="9796889" y="3527410"/>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F4L CORP*</a:t>
            </a:r>
          </a:p>
        </p:txBody>
      </p:sp>
      <p:cxnSp>
        <p:nvCxnSpPr>
          <p:cNvPr id="149" name="Straight Connector 25">
            <a:extLst>
              <a:ext uri="{FF2B5EF4-FFF2-40B4-BE49-F238E27FC236}">
                <a16:creationId xmlns:a16="http://schemas.microsoft.com/office/drawing/2014/main" id="{CA5236CE-E86F-6A68-339D-58C756EC9FD5}"/>
              </a:ext>
            </a:extLst>
          </p:cNvPr>
          <p:cNvCxnSpPr>
            <a:cxnSpLocks/>
            <a:stCxn id="145" idx="2"/>
            <a:endCxn id="147" idx="1"/>
          </p:cNvCxnSpPr>
          <p:nvPr/>
        </p:nvCxnSpPr>
        <p:spPr>
          <a:xfrm rot="5400000">
            <a:off x="9760948" y="3092896"/>
            <a:ext cx="297207" cy="225322"/>
          </a:xfrm>
          <a:prstGeom prst="bentConnector4">
            <a:avLst>
              <a:gd name="adj1" fmla="val 26899"/>
              <a:gd name="adj2" fmla="val 16864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Connector 25">
            <a:extLst>
              <a:ext uri="{FF2B5EF4-FFF2-40B4-BE49-F238E27FC236}">
                <a16:creationId xmlns:a16="http://schemas.microsoft.com/office/drawing/2014/main" id="{ABF9BF3A-CB8A-3AA3-03CF-918D9A467ED2}"/>
              </a:ext>
            </a:extLst>
          </p:cNvPr>
          <p:cNvCxnSpPr>
            <a:cxnSpLocks/>
            <a:stCxn id="147" idx="1"/>
            <a:endCxn id="148" idx="1"/>
          </p:cNvCxnSpPr>
          <p:nvPr/>
        </p:nvCxnSpPr>
        <p:spPr>
          <a:xfrm rot="10800000" flipV="1">
            <a:off x="9796889" y="3354160"/>
            <a:ext cx="11906" cy="310563"/>
          </a:xfrm>
          <a:prstGeom prst="bentConnector3">
            <a:avLst>
              <a:gd name="adj1" fmla="val 142434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E59EDE83-AC9C-998E-ED97-230D3FB2B708}"/>
              </a:ext>
            </a:extLst>
          </p:cNvPr>
          <p:cNvSpPr txBox="1"/>
          <p:nvPr/>
        </p:nvSpPr>
        <p:spPr>
          <a:xfrm>
            <a:off x="9943128" y="3923513"/>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FOOD 4 LESS MW</a:t>
            </a:r>
          </a:p>
        </p:txBody>
      </p:sp>
      <p:sp>
        <p:nvSpPr>
          <p:cNvPr id="152" name="TextBox 151">
            <a:extLst>
              <a:ext uri="{FF2B5EF4-FFF2-40B4-BE49-F238E27FC236}">
                <a16:creationId xmlns:a16="http://schemas.microsoft.com/office/drawing/2014/main" id="{3B138996-3CC4-48B3-DF57-F1FBE581ECEE}"/>
              </a:ext>
            </a:extLst>
          </p:cNvPr>
          <p:cNvSpPr txBox="1"/>
          <p:nvPr/>
        </p:nvSpPr>
        <p:spPr>
          <a:xfrm>
            <a:off x="9953292" y="4311439"/>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FOOD 4 LESS W</a:t>
            </a:r>
          </a:p>
        </p:txBody>
      </p:sp>
      <p:cxnSp>
        <p:nvCxnSpPr>
          <p:cNvPr id="153" name="Straight Connector 25">
            <a:extLst>
              <a:ext uri="{FF2B5EF4-FFF2-40B4-BE49-F238E27FC236}">
                <a16:creationId xmlns:a16="http://schemas.microsoft.com/office/drawing/2014/main" id="{C9365CE5-6C1A-B697-8975-1A43210524AC}"/>
              </a:ext>
            </a:extLst>
          </p:cNvPr>
          <p:cNvCxnSpPr>
            <a:cxnSpLocks/>
            <a:stCxn id="148" idx="2"/>
            <a:endCxn id="151" idx="1"/>
          </p:cNvCxnSpPr>
          <p:nvPr/>
        </p:nvCxnSpPr>
        <p:spPr>
          <a:xfrm rot="5400000">
            <a:off x="9910808" y="3834358"/>
            <a:ext cx="258790" cy="194148"/>
          </a:xfrm>
          <a:prstGeom prst="bentConnector4">
            <a:avLst>
              <a:gd name="adj1" fmla="val 23470"/>
              <a:gd name="adj2" fmla="val 17199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Connector 25">
            <a:extLst>
              <a:ext uri="{FF2B5EF4-FFF2-40B4-BE49-F238E27FC236}">
                <a16:creationId xmlns:a16="http://schemas.microsoft.com/office/drawing/2014/main" id="{29E3A73E-E1A8-7504-20ED-4C79D7A2DCC1}"/>
              </a:ext>
            </a:extLst>
          </p:cNvPr>
          <p:cNvCxnSpPr>
            <a:cxnSpLocks/>
            <a:stCxn id="151" idx="1"/>
            <a:endCxn id="152" idx="1"/>
          </p:cNvCxnSpPr>
          <p:nvPr/>
        </p:nvCxnSpPr>
        <p:spPr>
          <a:xfrm rot="10800000" flipH="1" flipV="1">
            <a:off x="9943128" y="4060826"/>
            <a:ext cx="10164" cy="387926"/>
          </a:xfrm>
          <a:prstGeom prst="bentConnector3">
            <a:avLst>
              <a:gd name="adj1" fmla="val -1375088"/>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Straight Connector 25">
            <a:extLst>
              <a:ext uri="{FF2B5EF4-FFF2-40B4-BE49-F238E27FC236}">
                <a16:creationId xmlns:a16="http://schemas.microsoft.com/office/drawing/2014/main" id="{287C4B64-FF8F-347C-5265-93D2B07A9F78}"/>
              </a:ext>
            </a:extLst>
          </p:cNvPr>
          <p:cNvCxnSpPr>
            <a:stCxn id="25" idx="2"/>
          </p:cNvCxnSpPr>
          <p:nvPr/>
        </p:nvCxnSpPr>
        <p:spPr>
          <a:xfrm rot="16200000" flipH="1">
            <a:off x="9187601" y="1687443"/>
            <a:ext cx="339497" cy="188995"/>
          </a:xfrm>
          <a:prstGeom prst="bentConnector3">
            <a:avLst>
              <a:gd name="adj1" fmla="val 50000"/>
            </a:avLst>
          </a:prstGeom>
          <a:ln w="28575">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Connector 25">
            <a:extLst>
              <a:ext uri="{FF2B5EF4-FFF2-40B4-BE49-F238E27FC236}">
                <a16:creationId xmlns:a16="http://schemas.microsoft.com/office/drawing/2014/main" id="{FA89ACBA-D34D-D7F6-328F-A7FE3A75E1E3}"/>
              </a:ext>
            </a:extLst>
          </p:cNvPr>
          <p:cNvCxnSpPr/>
          <p:nvPr/>
        </p:nvCxnSpPr>
        <p:spPr>
          <a:xfrm rot="16200000" flipH="1">
            <a:off x="8395894" y="2933675"/>
            <a:ext cx="2259777" cy="143290"/>
          </a:xfrm>
          <a:prstGeom prst="bentConnector3">
            <a:avLst>
              <a:gd name="adj1" fmla="val 50000"/>
            </a:avLst>
          </a:prstGeom>
          <a:ln w="28575">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25">
            <a:extLst>
              <a:ext uri="{FF2B5EF4-FFF2-40B4-BE49-F238E27FC236}">
                <a16:creationId xmlns:a16="http://schemas.microsoft.com/office/drawing/2014/main" id="{60781FE5-3AF1-74A7-3487-9884967F6FED}"/>
              </a:ext>
            </a:extLst>
          </p:cNvPr>
          <p:cNvCxnSpPr>
            <a:cxnSpLocks/>
          </p:cNvCxnSpPr>
          <p:nvPr/>
        </p:nvCxnSpPr>
        <p:spPr>
          <a:xfrm>
            <a:off x="9597428" y="4132425"/>
            <a:ext cx="345699" cy="42698"/>
          </a:xfrm>
          <a:prstGeom prst="bentConnector3">
            <a:avLst>
              <a:gd name="adj1" fmla="val 832"/>
            </a:avLst>
          </a:prstGeom>
          <a:ln w="28575">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AE3D2409-2E41-A26C-1F7C-AC641B92AA57}"/>
              </a:ext>
            </a:extLst>
          </p:cNvPr>
          <p:cNvSpPr txBox="1"/>
          <p:nvPr/>
        </p:nvSpPr>
        <p:spPr>
          <a:xfrm>
            <a:off x="10559334" y="2700634"/>
            <a:ext cx="1194603" cy="210218"/>
          </a:xfrm>
          <a:prstGeom prst="rect">
            <a:avLst/>
          </a:prstGeom>
          <a:gradFill>
            <a:gsLst>
              <a:gs pos="0">
                <a:srgbClr val="F0F0F0"/>
              </a:gs>
              <a:gs pos="100000">
                <a:schemeClr val="bg1"/>
              </a:gs>
            </a:gsLst>
            <a:lin ang="16200000" scaled="0"/>
          </a:gradFill>
          <a:ln w="28575" cap="rnd">
            <a:solidFill>
              <a:srgbClr val="EA700E"/>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RALPH/F4L W</a:t>
            </a:r>
            <a:endParaRPr lang="pl-PL" sz="844">
              <a:solidFill>
                <a:srgbClr val="616365"/>
              </a:solidFill>
              <a:latin typeface="Arial" panose="020B0604020202020204"/>
            </a:endParaRPr>
          </a:p>
        </p:txBody>
      </p:sp>
      <p:sp>
        <p:nvSpPr>
          <p:cNvPr id="159" name="TextBox 158">
            <a:extLst>
              <a:ext uri="{FF2B5EF4-FFF2-40B4-BE49-F238E27FC236}">
                <a16:creationId xmlns:a16="http://schemas.microsoft.com/office/drawing/2014/main" id="{7E422574-ED96-4B16-A6D5-8F304EE67D66}"/>
              </a:ext>
            </a:extLst>
          </p:cNvPr>
          <p:cNvSpPr txBox="1"/>
          <p:nvPr/>
        </p:nvSpPr>
        <p:spPr>
          <a:xfrm>
            <a:off x="10701612" y="3068243"/>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RALPHS LA/LB</a:t>
            </a:r>
          </a:p>
        </p:txBody>
      </p:sp>
      <p:sp>
        <p:nvSpPr>
          <p:cNvPr id="160" name="TextBox 159">
            <a:extLst>
              <a:ext uri="{FF2B5EF4-FFF2-40B4-BE49-F238E27FC236}">
                <a16:creationId xmlns:a16="http://schemas.microsoft.com/office/drawing/2014/main" id="{A1B32A2D-28C9-96CF-E211-E7BA2F6E7633}"/>
              </a:ext>
            </a:extLst>
          </p:cNvPr>
          <p:cNvSpPr txBox="1"/>
          <p:nvPr/>
        </p:nvSpPr>
        <p:spPr>
          <a:xfrm>
            <a:off x="10705426" y="3383260"/>
            <a:ext cx="680773" cy="274627"/>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1000">
                <a:solidFill>
                  <a:srgbClr val="7030A0"/>
                </a:solidFill>
                <a:latin typeface="+mj-lt"/>
              </a:defRPr>
            </a:lvl1pPr>
          </a:lstStyle>
          <a:p>
            <a:pPr defTabSz="857250"/>
            <a:r>
              <a:rPr lang="en-US" sz="844">
                <a:latin typeface="Arial" panose="020B0604020202020204"/>
              </a:rPr>
              <a:t>KR RALPHS SN DIEG</a:t>
            </a:r>
          </a:p>
        </p:txBody>
      </p:sp>
      <p:cxnSp>
        <p:nvCxnSpPr>
          <p:cNvPr id="161" name="Straight Connector 25">
            <a:extLst>
              <a:ext uri="{FF2B5EF4-FFF2-40B4-BE49-F238E27FC236}">
                <a16:creationId xmlns:a16="http://schemas.microsoft.com/office/drawing/2014/main" id="{C29E8A27-351E-6D3E-D455-9B3A2BCFC292}"/>
              </a:ext>
            </a:extLst>
          </p:cNvPr>
          <p:cNvCxnSpPr>
            <a:cxnSpLocks/>
            <a:stCxn id="147" idx="3"/>
            <a:endCxn id="159" idx="1"/>
          </p:cNvCxnSpPr>
          <p:nvPr/>
        </p:nvCxnSpPr>
        <p:spPr>
          <a:xfrm flipV="1">
            <a:off x="10477662" y="3205557"/>
            <a:ext cx="223950" cy="148604"/>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Connector 25">
            <a:extLst>
              <a:ext uri="{FF2B5EF4-FFF2-40B4-BE49-F238E27FC236}">
                <a16:creationId xmlns:a16="http://schemas.microsoft.com/office/drawing/2014/main" id="{1D96F4F0-F77D-1BD2-581E-2386DC65C913}"/>
              </a:ext>
            </a:extLst>
          </p:cNvPr>
          <p:cNvCxnSpPr>
            <a:cxnSpLocks/>
            <a:stCxn id="147" idx="3"/>
            <a:endCxn id="160" idx="1"/>
          </p:cNvCxnSpPr>
          <p:nvPr/>
        </p:nvCxnSpPr>
        <p:spPr>
          <a:xfrm>
            <a:off x="10477662" y="3354161"/>
            <a:ext cx="227764" cy="166413"/>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Connector 25">
            <a:extLst>
              <a:ext uri="{FF2B5EF4-FFF2-40B4-BE49-F238E27FC236}">
                <a16:creationId xmlns:a16="http://schemas.microsoft.com/office/drawing/2014/main" id="{4E2144A6-9DF2-EC34-3BD6-8D55BB885593}"/>
              </a:ext>
            </a:extLst>
          </p:cNvPr>
          <p:cNvCxnSpPr>
            <a:cxnSpLocks/>
          </p:cNvCxnSpPr>
          <p:nvPr/>
        </p:nvCxnSpPr>
        <p:spPr>
          <a:xfrm rot="10800000" flipV="1">
            <a:off x="10402750" y="2997159"/>
            <a:ext cx="979637" cy="230324"/>
          </a:xfrm>
          <a:prstGeom prst="bentConnector3">
            <a:avLst>
              <a:gd name="adj1" fmla="val 99460"/>
            </a:avLst>
          </a:prstGeom>
          <a:ln w="28575">
            <a:solidFill>
              <a:srgbClr val="EA700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Connector 25">
            <a:extLst>
              <a:ext uri="{FF2B5EF4-FFF2-40B4-BE49-F238E27FC236}">
                <a16:creationId xmlns:a16="http://schemas.microsoft.com/office/drawing/2014/main" id="{31F4890F-B0F8-EA4F-2DFF-3838ED8280B0}"/>
              </a:ext>
            </a:extLst>
          </p:cNvPr>
          <p:cNvCxnSpPr>
            <a:cxnSpLocks/>
          </p:cNvCxnSpPr>
          <p:nvPr/>
        </p:nvCxnSpPr>
        <p:spPr>
          <a:xfrm rot="10800000" flipV="1">
            <a:off x="11370481" y="2913676"/>
            <a:ext cx="231715" cy="90428"/>
          </a:xfrm>
          <a:prstGeom prst="bentConnector3">
            <a:avLst>
              <a:gd name="adj1" fmla="val 50000"/>
            </a:avLst>
          </a:prstGeom>
          <a:ln w="28575">
            <a:solidFill>
              <a:srgbClr val="EA700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DBED2E6A-9446-95FB-0DAD-1A5688C70499}"/>
              </a:ext>
            </a:extLst>
          </p:cNvPr>
          <p:cNvSpPr txBox="1"/>
          <p:nvPr/>
        </p:nvSpPr>
        <p:spPr>
          <a:xfrm>
            <a:off x="11156634" y="3972220"/>
            <a:ext cx="680773" cy="274627"/>
          </a:xfrm>
          <a:prstGeom prst="rect">
            <a:avLst/>
          </a:prstGeom>
          <a:gradFill>
            <a:gsLst>
              <a:gs pos="0">
                <a:srgbClr val="F0F0F0"/>
              </a:gs>
              <a:gs pos="100000">
                <a:schemeClr val="bg1"/>
              </a:gs>
            </a:gsLst>
            <a:lin ang="16200000" scaled="0"/>
          </a:gra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F4L W LA/LB</a:t>
            </a:r>
          </a:p>
        </p:txBody>
      </p:sp>
      <p:sp>
        <p:nvSpPr>
          <p:cNvPr id="166" name="TextBox 165">
            <a:extLst>
              <a:ext uri="{FF2B5EF4-FFF2-40B4-BE49-F238E27FC236}">
                <a16:creationId xmlns:a16="http://schemas.microsoft.com/office/drawing/2014/main" id="{25D0E229-EF7A-DC28-6056-7CF6601319CD}"/>
              </a:ext>
            </a:extLst>
          </p:cNvPr>
          <p:cNvSpPr txBox="1"/>
          <p:nvPr/>
        </p:nvSpPr>
        <p:spPr>
          <a:xfrm>
            <a:off x="11156634" y="4311438"/>
            <a:ext cx="680773" cy="274627"/>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solidFill>
                  <a:srgbClr val="7030A0"/>
                </a:solidFill>
                <a:latin typeface="+mj-lt"/>
              </a:defRPr>
            </a:lvl1pPr>
          </a:lstStyle>
          <a:p>
            <a:pPr defTabSz="857250"/>
            <a:r>
              <a:rPr lang="en-US" sz="844">
                <a:latin typeface="Arial" panose="020B0604020202020204"/>
              </a:rPr>
              <a:t>KR F4L W SAN DIEG</a:t>
            </a:r>
          </a:p>
        </p:txBody>
      </p:sp>
      <p:sp>
        <p:nvSpPr>
          <p:cNvPr id="167" name="TextBox 166">
            <a:extLst>
              <a:ext uri="{FF2B5EF4-FFF2-40B4-BE49-F238E27FC236}">
                <a16:creationId xmlns:a16="http://schemas.microsoft.com/office/drawing/2014/main" id="{6F5F1DD3-E755-C806-3497-BE83C459FBDA}"/>
              </a:ext>
            </a:extLst>
          </p:cNvPr>
          <p:cNvSpPr txBox="1"/>
          <p:nvPr/>
        </p:nvSpPr>
        <p:spPr>
          <a:xfrm>
            <a:off x="11156634" y="4644755"/>
            <a:ext cx="680773" cy="274627"/>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a:solidFill>
                  <a:srgbClr val="616365"/>
                </a:solidFill>
                <a:latin typeface="Arial" panose="020B0604020202020204"/>
              </a:rPr>
              <a:t>KR F4L W SAN FRAN</a:t>
            </a:r>
          </a:p>
        </p:txBody>
      </p:sp>
      <p:cxnSp>
        <p:nvCxnSpPr>
          <p:cNvPr id="168" name="Straight Connector 25">
            <a:extLst>
              <a:ext uri="{FF2B5EF4-FFF2-40B4-BE49-F238E27FC236}">
                <a16:creationId xmlns:a16="http://schemas.microsoft.com/office/drawing/2014/main" id="{5CCB1C4D-2CCF-9316-FEB8-2F478A32434D}"/>
              </a:ext>
            </a:extLst>
          </p:cNvPr>
          <p:cNvCxnSpPr>
            <a:cxnSpLocks/>
            <a:stCxn id="152" idx="3"/>
            <a:endCxn id="165" idx="1"/>
          </p:cNvCxnSpPr>
          <p:nvPr/>
        </p:nvCxnSpPr>
        <p:spPr>
          <a:xfrm flipV="1">
            <a:off x="10634066" y="4109533"/>
            <a:ext cx="522569" cy="339219"/>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Connector 25">
            <a:extLst>
              <a:ext uri="{FF2B5EF4-FFF2-40B4-BE49-F238E27FC236}">
                <a16:creationId xmlns:a16="http://schemas.microsoft.com/office/drawing/2014/main" id="{0D36F0A2-2B3A-81EC-9028-1E20976A4454}"/>
              </a:ext>
            </a:extLst>
          </p:cNvPr>
          <p:cNvCxnSpPr>
            <a:cxnSpLocks/>
            <a:stCxn id="152" idx="3"/>
            <a:endCxn id="167" idx="1"/>
          </p:cNvCxnSpPr>
          <p:nvPr/>
        </p:nvCxnSpPr>
        <p:spPr>
          <a:xfrm>
            <a:off x="10634066" y="4448753"/>
            <a:ext cx="522569" cy="333316"/>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Connector 25">
            <a:extLst>
              <a:ext uri="{FF2B5EF4-FFF2-40B4-BE49-F238E27FC236}">
                <a16:creationId xmlns:a16="http://schemas.microsoft.com/office/drawing/2014/main" id="{106F1DB7-A231-A368-43B7-78BCF865D700}"/>
              </a:ext>
            </a:extLst>
          </p:cNvPr>
          <p:cNvCxnSpPr>
            <a:cxnSpLocks/>
            <a:stCxn id="152" idx="3"/>
            <a:endCxn id="166" idx="1"/>
          </p:cNvCxnSpPr>
          <p:nvPr/>
        </p:nvCxnSpPr>
        <p:spPr>
          <a:xfrm flipV="1">
            <a:off x="10634066" y="4448752"/>
            <a:ext cx="522569" cy="1"/>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traight Connector 25">
            <a:extLst>
              <a:ext uri="{FF2B5EF4-FFF2-40B4-BE49-F238E27FC236}">
                <a16:creationId xmlns:a16="http://schemas.microsoft.com/office/drawing/2014/main" id="{5E9285A9-92B8-A1A1-37F4-01B82E3B13E6}"/>
              </a:ext>
            </a:extLst>
          </p:cNvPr>
          <p:cNvCxnSpPr>
            <a:cxnSpLocks/>
          </p:cNvCxnSpPr>
          <p:nvPr/>
        </p:nvCxnSpPr>
        <p:spPr>
          <a:xfrm rot="5400000">
            <a:off x="10349384" y="3432560"/>
            <a:ext cx="1572361" cy="701557"/>
          </a:xfrm>
          <a:prstGeom prst="bentConnector3">
            <a:avLst>
              <a:gd name="adj1" fmla="val 50000"/>
            </a:avLst>
          </a:prstGeom>
          <a:ln w="28575">
            <a:solidFill>
              <a:srgbClr val="EA700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Connector 25">
            <a:extLst>
              <a:ext uri="{FF2B5EF4-FFF2-40B4-BE49-F238E27FC236}">
                <a16:creationId xmlns:a16="http://schemas.microsoft.com/office/drawing/2014/main" id="{7B271679-DD6F-0838-ADDC-83F125342B77}"/>
              </a:ext>
            </a:extLst>
          </p:cNvPr>
          <p:cNvCxnSpPr>
            <a:cxnSpLocks/>
          </p:cNvCxnSpPr>
          <p:nvPr/>
        </p:nvCxnSpPr>
        <p:spPr>
          <a:xfrm flipH="1" flipV="1">
            <a:off x="10641873" y="4560721"/>
            <a:ext cx="153077" cy="10849"/>
          </a:xfrm>
          <a:prstGeom prst="straightConnector1">
            <a:avLst/>
          </a:prstGeom>
          <a:ln w="28575">
            <a:solidFill>
              <a:srgbClr val="EA700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Straight Connector 25">
            <a:extLst>
              <a:ext uri="{FF2B5EF4-FFF2-40B4-BE49-F238E27FC236}">
                <a16:creationId xmlns:a16="http://schemas.microsoft.com/office/drawing/2014/main" id="{184C5C0C-6408-B453-B0B9-902EE5CCDA5F}"/>
              </a:ext>
            </a:extLst>
          </p:cNvPr>
          <p:cNvCxnSpPr>
            <a:cxnSpLocks/>
            <a:stCxn id="15" idx="2"/>
            <a:endCxn id="24" idx="1"/>
          </p:cNvCxnSpPr>
          <p:nvPr/>
        </p:nvCxnSpPr>
        <p:spPr>
          <a:xfrm rot="16200000" flipH="1">
            <a:off x="6576001" y="1194319"/>
            <a:ext cx="138592" cy="971165"/>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Connector 25">
            <a:extLst>
              <a:ext uri="{FF2B5EF4-FFF2-40B4-BE49-F238E27FC236}">
                <a16:creationId xmlns:a16="http://schemas.microsoft.com/office/drawing/2014/main" id="{13A8EEA2-8A63-C073-2986-2AFCD6959F57}"/>
              </a:ext>
            </a:extLst>
          </p:cNvPr>
          <p:cNvCxnSpPr>
            <a:cxnSpLocks/>
            <a:stCxn id="15" idx="2"/>
            <a:endCxn id="52" idx="3"/>
          </p:cNvCxnSpPr>
          <p:nvPr/>
        </p:nvCxnSpPr>
        <p:spPr>
          <a:xfrm rot="5400000">
            <a:off x="5291205" y="1151916"/>
            <a:ext cx="409819" cy="1327201"/>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Straight Connector 25">
            <a:extLst>
              <a:ext uri="{FF2B5EF4-FFF2-40B4-BE49-F238E27FC236}">
                <a16:creationId xmlns:a16="http://schemas.microsoft.com/office/drawing/2014/main" id="{6F410759-6354-0C95-2631-DE6616E38640}"/>
              </a:ext>
            </a:extLst>
          </p:cNvPr>
          <p:cNvCxnSpPr>
            <a:cxnSpLocks/>
            <a:endCxn id="64" idx="0"/>
          </p:cNvCxnSpPr>
          <p:nvPr/>
        </p:nvCxnSpPr>
        <p:spPr>
          <a:xfrm rot="10800000" flipV="1">
            <a:off x="3852264" y="2635756"/>
            <a:ext cx="244408" cy="1531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E1DCFBD-0E2E-2B4D-BFAD-C6ED5E3BF8C5}"/>
              </a:ext>
            </a:extLst>
          </p:cNvPr>
          <p:cNvSpPr txBox="1"/>
          <p:nvPr/>
        </p:nvSpPr>
        <p:spPr>
          <a:xfrm>
            <a:off x="5453063" y="1"/>
            <a:ext cx="1285875" cy="202043"/>
          </a:xfrm>
          <a:prstGeom prst="rect">
            <a:avLst/>
          </a:prstGeom>
          <a:solidFill>
            <a:srgbClr val="4E106F"/>
          </a:solidFill>
        </p:spPr>
        <p:txBody>
          <a:bodyPr wrap="square" lIns="0" tIns="0" rIns="0" bIns="0" rtlCol="0">
            <a:spAutoFit/>
          </a:bodyPr>
          <a:lstStyle/>
          <a:p>
            <a:pPr algn="ctr" defTabSz="857250"/>
            <a:r>
              <a:rPr lang="en-US" sz="1313">
                <a:solidFill>
                  <a:srgbClr val="FFFFFF"/>
                </a:solidFill>
                <a:latin typeface="Roboto Condensed" panose="02000000000000000000" pitchFamily="2" charset="0"/>
                <a:ea typeface="Roboto Condensed" panose="02000000000000000000" pitchFamily="2" charset="0"/>
                <a:cs typeface="Poppins" panose="00000500000000000000" pitchFamily="2" charset="0"/>
              </a:rPr>
              <a:t>Redefined in 37.0</a:t>
            </a:r>
          </a:p>
        </p:txBody>
      </p:sp>
      <p:grpSp>
        <p:nvGrpSpPr>
          <p:cNvPr id="179" name="Group 178">
            <a:extLst>
              <a:ext uri="{FF2B5EF4-FFF2-40B4-BE49-F238E27FC236}">
                <a16:creationId xmlns:a16="http://schemas.microsoft.com/office/drawing/2014/main" id="{48A782DB-3909-045C-7527-529B3539B9FC}"/>
              </a:ext>
            </a:extLst>
          </p:cNvPr>
          <p:cNvGrpSpPr/>
          <p:nvPr/>
        </p:nvGrpSpPr>
        <p:grpSpPr>
          <a:xfrm>
            <a:off x="7730049" y="5313223"/>
            <a:ext cx="1446777" cy="735814"/>
            <a:chOff x="8159340" y="5653311"/>
            <a:chExt cx="1543229" cy="784869"/>
          </a:xfrm>
        </p:grpSpPr>
        <p:sp>
          <p:nvSpPr>
            <p:cNvPr id="176" name="TextBox 175">
              <a:extLst>
                <a:ext uri="{FF2B5EF4-FFF2-40B4-BE49-F238E27FC236}">
                  <a16:creationId xmlns:a16="http://schemas.microsoft.com/office/drawing/2014/main" id="{99D319CD-E9AC-0170-DF97-702C3526796A}"/>
                </a:ext>
              </a:extLst>
            </p:cNvPr>
            <p:cNvSpPr txBox="1"/>
            <p:nvPr/>
          </p:nvSpPr>
          <p:spPr>
            <a:xfrm>
              <a:off x="8553549" y="5738843"/>
              <a:ext cx="726158" cy="292935"/>
            </a:xfrm>
            <a:prstGeom prst="rect">
              <a:avLst/>
            </a:prstGeom>
            <a:solidFill>
              <a:srgbClr val="00CCFF"/>
            </a:solidFill>
            <a:ln w="6350" cap="rnd">
              <a:solidFill>
                <a:schemeClr val="tx1"/>
              </a:solidFill>
            </a:ln>
            <a:effectLst>
              <a:outerShdw dist="25400" dir="2700000" algn="ctr" rotWithShape="0">
                <a:srgbClr val="CDCDCD">
                  <a:alpha val="49804"/>
                </a:srgbClr>
              </a:outerShdw>
            </a:effectLst>
          </p:spPr>
          <p:txBody>
            <a:bodyPr wrap="square" lIns="17145" tIns="17145" rIns="17145" bIns="17145" rtlCol="0" anchor="ctr">
              <a:noAutofit/>
            </a:bodyPr>
            <a:lstStyle>
              <a:defPPr>
                <a:defRPr lang="en-US"/>
              </a:defPPr>
              <a:lvl1pPr algn="ctr">
                <a:defRPr sz="900">
                  <a:latin typeface="+mj-lt"/>
                </a:defRPr>
              </a:lvl1pPr>
            </a:lstStyle>
            <a:p>
              <a:pPr defTabSz="857250"/>
              <a:r>
                <a:rPr lang="en-US" sz="844" dirty="0">
                  <a:solidFill>
                    <a:srgbClr val="616365"/>
                  </a:solidFill>
                  <a:latin typeface="Arial" panose="020B0604020202020204"/>
                </a:rPr>
                <a:t>KR RULER</a:t>
              </a:r>
            </a:p>
          </p:txBody>
        </p:sp>
        <p:sp>
          <p:nvSpPr>
            <p:cNvPr id="177" name="Rectangle 176">
              <a:extLst>
                <a:ext uri="{FF2B5EF4-FFF2-40B4-BE49-F238E27FC236}">
                  <a16:creationId xmlns:a16="http://schemas.microsoft.com/office/drawing/2014/main" id="{46B45DBD-AD6A-ECD3-9922-EB750B55937B}"/>
                </a:ext>
              </a:extLst>
            </p:cNvPr>
            <p:cNvSpPr/>
            <p:nvPr/>
          </p:nvSpPr>
          <p:spPr>
            <a:xfrm>
              <a:off x="8331367" y="5653311"/>
              <a:ext cx="1194293" cy="774971"/>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endParaRPr lang="en-US" sz="1688">
                <a:solidFill>
                  <a:srgbClr val="FFFFFF"/>
                </a:solidFill>
                <a:latin typeface="Arial" panose="020B0604020202020204"/>
              </a:endParaRPr>
            </a:p>
          </p:txBody>
        </p:sp>
        <p:sp>
          <p:nvSpPr>
            <p:cNvPr id="178" name="TextBox 177">
              <a:extLst>
                <a:ext uri="{FF2B5EF4-FFF2-40B4-BE49-F238E27FC236}">
                  <a16:creationId xmlns:a16="http://schemas.microsoft.com/office/drawing/2014/main" id="{865EF37B-F784-A6F5-F75C-BCABF0F1612C}"/>
                </a:ext>
              </a:extLst>
            </p:cNvPr>
            <p:cNvSpPr txBox="1"/>
            <p:nvPr/>
          </p:nvSpPr>
          <p:spPr>
            <a:xfrm>
              <a:off x="8159340" y="6031778"/>
              <a:ext cx="1543229" cy="406402"/>
            </a:xfrm>
            <a:prstGeom prst="rect">
              <a:avLst/>
            </a:prstGeom>
            <a:noFill/>
          </p:spPr>
          <p:txBody>
            <a:bodyPr wrap="square" rtlCol="0">
              <a:spAutoFit/>
            </a:bodyPr>
            <a:lstStyle/>
            <a:p>
              <a:pPr algn="ctr" defTabSz="857250"/>
              <a:r>
                <a:rPr lang="en-US" sz="938" i="1" dirty="0">
                  <a:solidFill>
                    <a:srgbClr val="616365"/>
                  </a:solidFill>
                  <a:latin typeface="Arial" panose="020B0604020202020204"/>
                </a:rPr>
                <a:t>Not included in any aggregate RMAs</a:t>
              </a:r>
            </a:p>
          </p:txBody>
        </p:sp>
      </p:grpSp>
    </p:spTree>
    <p:extLst>
      <p:ext uri="{BB962C8B-B14F-4D97-AF65-F5344CB8AC3E}">
        <p14:creationId xmlns:p14="http://schemas.microsoft.com/office/powerpoint/2010/main" val="1230367648"/>
      </p:ext>
    </p:extLst>
  </p:cSld>
  <p:clrMapOvr>
    <a:masterClrMapping/>
  </p:clrMapOvr>
</p:sld>
</file>

<file path=ppt/theme/theme1.xml><?xml version="1.0" encoding="utf-8"?>
<a:theme xmlns:a="http://schemas.openxmlformats.org/drawingml/2006/main" name="IRI Directly Usable Templates">
  <a:themeElements>
    <a:clrScheme name="IRI">
      <a:dk1>
        <a:srgbClr val="616365"/>
      </a:dk1>
      <a:lt1>
        <a:srgbClr val="FFFFFF"/>
      </a:lt1>
      <a:dk2>
        <a:srgbClr val="303132"/>
      </a:dk2>
      <a:lt2>
        <a:srgbClr val="E0E1DD"/>
      </a:lt2>
      <a:accent1>
        <a:srgbClr val="002776"/>
      </a:accent1>
      <a:accent2>
        <a:srgbClr val="D2492A"/>
      </a:accent2>
      <a:accent3>
        <a:srgbClr val="009FDA"/>
      </a:accent3>
      <a:accent4>
        <a:srgbClr val="616365"/>
      </a:accent4>
      <a:accent5>
        <a:srgbClr val="E0E1DD"/>
      </a:accent5>
      <a:accent6>
        <a:srgbClr val="FFFFFF"/>
      </a:accent6>
      <a:hlink>
        <a:srgbClr val="009FDA"/>
      </a:hlink>
      <a:folHlink>
        <a:srgbClr val="0027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RI PowerPoint Template" id="{9FF6814C-1E28-4856-B15F-F67270251F56}" vid="{FFB74D43-2D9F-48C0-B6E1-585C2DA418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18004</Words>
  <Application>Microsoft Office PowerPoint</Application>
  <PresentationFormat>Widescreen</PresentationFormat>
  <Paragraphs>1452</Paragraphs>
  <Slides>25</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Arial</vt:lpstr>
      <vt:lpstr>Calibri</vt:lpstr>
      <vt:lpstr>Courier New</vt:lpstr>
      <vt:lpstr>Poppins</vt:lpstr>
      <vt:lpstr>Roboto Condensed</vt:lpstr>
      <vt:lpstr>Symbol</vt:lpstr>
      <vt:lpstr>Times New Roman</vt:lpstr>
      <vt:lpstr>Verdana</vt:lpstr>
      <vt:lpstr>Wingdings</vt:lpstr>
      <vt:lpstr>IRI Directly Usable Templates</vt:lpstr>
      <vt:lpstr>Visio</vt:lpstr>
      <vt:lpstr>Food</vt:lpstr>
      <vt:lpstr>Ahold Delhaize (ADUSA)</vt:lpstr>
      <vt:lpstr>AlbertsonsCo</vt:lpstr>
      <vt:lpstr>Bashas’</vt:lpstr>
      <vt:lpstr>Brookshire Grocery</vt:lpstr>
      <vt:lpstr>Coborn’s</vt:lpstr>
      <vt:lpstr>Hy-Vee</vt:lpstr>
      <vt:lpstr>Krasdale</vt:lpstr>
      <vt:lpstr>Kroger</vt:lpstr>
      <vt:lpstr>Kroger</vt:lpstr>
      <vt:lpstr>Kroger</vt:lpstr>
      <vt:lpstr>K-VA-T</vt:lpstr>
      <vt:lpstr>Meijer</vt:lpstr>
      <vt:lpstr>Meijer</vt:lpstr>
      <vt:lpstr>Niemann Foods</vt:lpstr>
      <vt:lpstr>Northeast Grocery</vt:lpstr>
      <vt:lpstr>Rouse's</vt:lpstr>
      <vt:lpstr>Publix</vt:lpstr>
      <vt:lpstr>Raley’s</vt:lpstr>
      <vt:lpstr>The Save Mart Companies</vt:lpstr>
      <vt:lpstr>Schnucks</vt:lpstr>
      <vt:lpstr>Stater Brothers</vt:lpstr>
      <vt:lpstr>Southeastern Grocers (SEG)</vt:lpstr>
      <vt:lpstr>Wegmans</vt:lpstr>
      <vt:lpstr>Weis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dc:title>
  <dc:creator>Brian Dillon</dc:creator>
  <cp:lastModifiedBy>Brian Dillon</cp:lastModifiedBy>
  <cp:revision>1</cp:revision>
  <dcterms:created xsi:type="dcterms:W3CDTF">2024-01-02T17:59:33Z</dcterms:created>
  <dcterms:modified xsi:type="dcterms:W3CDTF">2024-01-02T18:07:44Z</dcterms:modified>
</cp:coreProperties>
</file>