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sdx" ContentType="application/vnd.ms-visio.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613" r:id="rId2"/>
    <p:sldId id="614" r:id="rId3"/>
    <p:sldId id="615" r:id="rId4"/>
    <p:sldId id="447" r:id="rId5"/>
    <p:sldId id="617" r:id="rId6"/>
    <p:sldId id="621" r:id="rId7"/>
    <p:sldId id="623" r:id="rId8"/>
    <p:sldId id="624" r:id="rId9"/>
    <p:sldId id="625" r:id="rId10"/>
    <p:sldId id="627" r:id="rId11"/>
    <p:sldId id="628" r:id="rId12"/>
    <p:sldId id="632" r:id="rId13"/>
    <p:sldId id="468" r:id="rId14"/>
    <p:sldId id="633" r:id="rId15"/>
    <p:sldId id="634" r:id="rId16"/>
    <p:sldId id="557" r:id="rId17"/>
    <p:sldId id="635" r:id="rId18"/>
    <p:sldId id="636" r:id="rId19"/>
    <p:sldId id="637" r:id="rId20"/>
    <p:sldId id="638" r:id="rId21"/>
    <p:sldId id="639" r:id="rId22"/>
    <p:sldId id="640" r:id="rId23"/>
    <p:sldId id="555" r:id="rId24"/>
    <p:sldId id="556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2" autoAdjust="0"/>
    <p:restoredTop sz="94660"/>
  </p:normalViewPr>
  <p:slideViewPr>
    <p:cSldViewPr snapToGrid="0">
      <p:cViewPr varScale="1">
        <p:scale>
          <a:sx n="54" d="100"/>
          <a:sy n="54" d="100"/>
        </p:scale>
        <p:origin x="102" y="7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ian Dillon" userId="2c29d116-e8bd-482a-a59a-3a1257c7914e" providerId="ADAL" clId="{0DBEFF45-54BD-4602-A0C4-A1AFA1569FCA}"/>
    <pc:docChg chg="delSld">
      <pc:chgData name="Brian Dillon" userId="2c29d116-e8bd-482a-a59a-3a1257c7914e" providerId="ADAL" clId="{0DBEFF45-54BD-4602-A0C4-A1AFA1569FCA}" dt="2024-01-02T18:13:07.838" v="20" actId="47"/>
      <pc:docMkLst>
        <pc:docMk/>
      </pc:docMkLst>
      <pc:sldChg chg="del">
        <pc:chgData name="Brian Dillon" userId="2c29d116-e8bd-482a-a59a-3a1257c7914e" providerId="ADAL" clId="{0DBEFF45-54BD-4602-A0C4-A1AFA1569FCA}" dt="2024-01-02T18:10:08.129" v="0" actId="47"/>
        <pc:sldMkLst>
          <pc:docMk/>
          <pc:sldMk cId="2724082510" sldId="442"/>
        </pc:sldMkLst>
      </pc:sldChg>
      <pc:sldChg chg="del">
        <pc:chgData name="Brian Dillon" userId="2c29d116-e8bd-482a-a59a-3a1257c7914e" providerId="ADAL" clId="{0DBEFF45-54BD-4602-A0C4-A1AFA1569FCA}" dt="2024-01-02T18:10:12.425" v="1" actId="47"/>
        <pc:sldMkLst>
          <pc:docMk/>
          <pc:sldMk cId="2249628213" sldId="443"/>
        </pc:sldMkLst>
      </pc:sldChg>
      <pc:sldChg chg="del">
        <pc:chgData name="Brian Dillon" userId="2c29d116-e8bd-482a-a59a-3a1257c7914e" providerId="ADAL" clId="{0DBEFF45-54BD-4602-A0C4-A1AFA1569FCA}" dt="2024-01-02T18:10:18.560" v="2" actId="47"/>
        <pc:sldMkLst>
          <pc:docMk/>
          <pc:sldMk cId="2034900012" sldId="444"/>
        </pc:sldMkLst>
      </pc:sldChg>
      <pc:sldChg chg="del">
        <pc:chgData name="Brian Dillon" userId="2c29d116-e8bd-482a-a59a-3a1257c7914e" providerId="ADAL" clId="{0DBEFF45-54BD-4602-A0C4-A1AFA1569FCA}" dt="2024-01-02T18:10:29.696" v="4" actId="47"/>
        <pc:sldMkLst>
          <pc:docMk/>
          <pc:sldMk cId="1431430083" sldId="448"/>
        </pc:sldMkLst>
      </pc:sldChg>
      <pc:sldChg chg="del">
        <pc:chgData name="Brian Dillon" userId="2c29d116-e8bd-482a-a59a-3a1257c7914e" providerId="ADAL" clId="{0DBEFF45-54BD-4602-A0C4-A1AFA1569FCA}" dt="2024-01-02T18:10:39.855" v="6" actId="47"/>
        <pc:sldMkLst>
          <pc:docMk/>
          <pc:sldMk cId="3346740453" sldId="451"/>
        </pc:sldMkLst>
      </pc:sldChg>
      <pc:sldChg chg="del">
        <pc:chgData name="Brian Dillon" userId="2c29d116-e8bd-482a-a59a-3a1257c7914e" providerId="ADAL" clId="{0DBEFF45-54BD-4602-A0C4-A1AFA1569FCA}" dt="2024-01-02T18:11:23.215" v="11" actId="47"/>
        <pc:sldMkLst>
          <pc:docMk/>
          <pc:sldMk cId="1228553006" sldId="459"/>
        </pc:sldMkLst>
      </pc:sldChg>
      <pc:sldChg chg="del">
        <pc:chgData name="Brian Dillon" userId="2c29d116-e8bd-482a-a59a-3a1257c7914e" providerId="ADAL" clId="{0DBEFF45-54BD-4602-A0C4-A1AFA1569FCA}" dt="2024-01-02T18:11:26.999" v="12" actId="47"/>
        <pc:sldMkLst>
          <pc:docMk/>
          <pc:sldMk cId="364642618" sldId="460"/>
        </pc:sldMkLst>
      </pc:sldChg>
      <pc:sldChg chg="del">
        <pc:chgData name="Brian Dillon" userId="2c29d116-e8bd-482a-a59a-3a1257c7914e" providerId="ADAL" clId="{0DBEFF45-54BD-4602-A0C4-A1AFA1569FCA}" dt="2024-01-02T18:11:45.661" v="14" actId="47"/>
        <pc:sldMkLst>
          <pc:docMk/>
          <pc:sldMk cId="3578352713" sldId="463"/>
        </pc:sldMkLst>
      </pc:sldChg>
      <pc:sldChg chg="del">
        <pc:chgData name="Brian Dillon" userId="2c29d116-e8bd-482a-a59a-3a1257c7914e" providerId="ADAL" clId="{0DBEFF45-54BD-4602-A0C4-A1AFA1569FCA}" dt="2024-01-02T18:11:58.397" v="17" actId="47"/>
        <pc:sldMkLst>
          <pc:docMk/>
          <pc:sldMk cId="2449829540" sldId="465"/>
        </pc:sldMkLst>
      </pc:sldChg>
      <pc:sldChg chg="del">
        <pc:chgData name="Brian Dillon" userId="2c29d116-e8bd-482a-a59a-3a1257c7914e" providerId="ADAL" clId="{0DBEFF45-54BD-4602-A0C4-A1AFA1569FCA}" dt="2024-01-02T18:12:04.877" v="18" actId="47"/>
        <pc:sldMkLst>
          <pc:docMk/>
          <pc:sldMk cId="4100168116" sldId="480"/>
        </pc:sldMkLst>
      </pc:sldChg>
      <pc:sldChg chg="del">
        <pc:chgData name="Brian Dillon" userId="2c29d116-e8bd-482a-a59a-3a1257c7914e" providerId="ADAL" clId="{0DBEFF45-54BD-4602-A0C4-A1AFA1569FCA}" dt="2024-01-02T18:11:49.414" v="15" actId="47"/>
        <pc:sldMkLst>
          <pc:docMk/>
          <pc:sldMk cId="4134317328" sldId="483"/>
        </pc:sldMkLst>
      </pc:sldChg>
      <pc:sldChg chg="del">
        <pc:chgData name="Brian Dillon" userId="2c29d116-e8bd-482a-a59a-3a1257c7914e" providerId="ADAL" clId="{0DBEFF45-54BD-4602-A0C4-A1AFA1569FCA}" dt="2024-01-02T18:10:23.204" v="3" actId="47"/>
        <pc:sldMkLst>
          <pc:docMk/>
          <pc:sldMk cId="2138284644" sldId="616"/>
        </pc:sldMkLst>
      </pc:sldChg>
      <pc:sldChg chg="del">
        <pc:chgData name="Brian Dillon" userId="2c29d116-e8bd-482a-a59a-3a1257c7914e" providerId="ADAL" clId="{0DBEFF45-54BD-4602-A0C4-A1AFA1569FCA}" dt="2024-01-02T18:10:36.640" v="5" actId="47"/>
        <pc:sldMkLst>
          <pc:docMk/>
          <pc:sldMk cId="1288900659" sldId="618"/>
        </pc:sldMkLst>
      </pc:sldChg>
      <pc:sldChg chg="del">
        <pc:chgData name="Brian Dillon" userId="2c29d116-e8bd-482a-a59a-3a1257c7914e" providerId="ADAL" clId="{0DBEFF45-54BD-4602-A0C4-A1AFA1569FCA}" dt="2024-01-02T18:10:43.397" v="7" actId="47"/>
        <pc:sldMkLst>
          <pc:docMk/>
          <pc:sldMk cId="1816776443" sldId="619"/>
        </pc:sldMkLst>
      </pc:sldChg>
      <pc:sldChg chg="del">
        <pc:chgData name="Brian Dillon" userId="2c29d116-e8bd-482a-a59a-3a1257c7914e" providerId="ADAL" clId="{0DBEFF45-54BD-4602-A0C4-A1AFA1569FCA}" dt="2024-01-02T18:10:47.094" v="8" actId="47"/>
        <pc:sldMkLst>
          <pc:docMk/>
          <pc:sldMk cId="2565575693" sldId="620"/>
        </pc:sldMkLst>
      </pc:sldChg>
      <pc:sldChg chg="del">
        <pc:chgData name="Brian Dillon" userId="2c29d116-e8bd-482a-a59a-3a1257c7914e" providerId="ADAL" clId="{0DBEFF45-54BD-4602-A0C4-A1AFA1569FCA}" dt="2024-01-02T18:10:53.919" v="9" actId="47"/>
        <pc:sldMkLst>
          <pc:docMk/>
          <pc:sldMk cId="3179567612" sldId="622"/>
        </pc:sldMkLst>
      </pc:sldChg>
      <pc:sldChg chg="del">
        <pc:chgData name="Brian Dillon" userId="2c29d116-e8bd-482a-a59a-3a1257c7914e" providerId="ADAL" clId="{0DBEFF45-54BD-4602-A0C4-A1AFA1569FCA}" dt="2024-01-02T18:11:07.865" v="10" actId="47"/>
        <pc:sldMkLst>
          <pc:docMk/>
          <pc:sldMk cId="3107547356" sldId="626"/>
        </pc:sldMkLst>
      </pc:sldChg>
      <pc:sldChg chg="del">
        <pc:chgData name="Brian Dillon" userId="2c29d116-e8bd-482a-a59a-3a1257c7914e" providerId="ADAL" clId="{0DBEFF45-54BD-4602-A0C4-A1AFA1569FCA}" dt="2024-01-02T18:11:39.753" v="13" actId="47"/>
        <pc:sldMkLst>
          <pc:docMk/>
          <pc:sldMk cId="4260386311" sldId="629"/>
        </pc:sldMkLst>
      </pc:sldChg>
      <pc:sldChg chg="del">
        <pc:chgData name="Brian Dillon" userId="2c29d116-e8bd-482a-a59a-3a1257c7914e" providerId="ADAL" clId="{0DBEFF45-54BD-4602-A0C4-A1AFA1569FCA}" dt="2024-01-02T18:11:54.696" v="16" actId="47"/>
        <pc:sldMkLst>
          <pc:docMk/>
          <pc:sldMk cId="4121652270" sldId="630"/>
        </pc:sldMkLst>
      </pc:sldChg>
      <pc:sldChg chg="del">
        <pc:chgData name="Brian Dillon" userId="2c29d116-e8bd-482a-a59a-3a1257c7914e" providerId="ADAL" clId="{0DBEFF45-54BD-4602-A0C4-A1AFA1569FCA}" dt="2024-01-02T18:12:07.492" v="19" actId="47"/>
        <pc:sldMkLst>
          <pc:docMk/>
          <pc:sldMk cId="1282538449" sldId="631"/>
        </pc:sldMkLst>
      </pc:sldChg>
      <pc:sldChg chg="del">
        <pc:chgData name="Brian Dillon" userId="2c29d116-e8bd-482a-a59a-3a1257c7914e" providerId="ADAL" clId="{0DBEFF45-54BD-4602-A0C4-A1AFA1569FCA}" dt="2024-01-02T18:13:07.838" v="20" actId="47"/>
        <pc:sldMkLst>
          <pc:docMk/>
          <pc:sldMk cId="1694937940" sldId="64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66B417-E6C6-4752-9BEA-900FADB7F2EA}" type="datetimeFigureOut">
              <a:rPr lang="en-US" smtClean="0"/>
              <a:t>1/2/2024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E5AA57-0317-4315-8F3F-86180A2608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002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8625" y="685800"/>
            <a:ext cx="60007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1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ABC Fine Wine &amp; Spirits</a:t>
            </a:r>
          </a:p>
          <a:p>
            <a:pPr marL="171450" lvl="0" indent="-171450">
              <a:buFont typeface="Wingdings" panose="05000000000000000000" pitchFamily="2" charset="2"/>
              <a:buChar char="Ø"/>
            </a:pPr>
            <a:r>
              <a:rPr lang="en-US" sz="1600" b="0">
                <a:solidFill>
                  <a:srgbClr val="D47600"/>
                </a:solidFill>
              </a:rPr>
              <a:t>The last time this retailer had RMA changes was prior to 19.0.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9F83D9-D3A0-400E-BC17-0E11C93BCE4D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50739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8625" y="685800"/>
            <a:ext cx="60007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50" b="1" i="1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MGM</a:t>
            </a:r>
          </a:p>
          <a:p>
            <a:pPr marL="171450" marR="0" lvl="0" indent="-17145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n-US" sz="1200" b="0" kern="1200" noProof="0">
                <a:solidFill>
                  <a:srgbClr val="D47600"/>
                </a:solidFill>
                <a:latin typeface="+mn-lt"/>
                <a:ea typeface="+mn-ea"/>
                <a:cs typeface="+mn-cs"/>
              </a:rPr>
              <a:t>The last time this retailer had RMA changes was in 23.0.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0" i="0" u="none" strike="noStrike" kern="1200" baseline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9F83D9-D3A0-400E-BC17-0E11C93BCE4D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696980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1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Total Wine &amp; More</a:t>
            </a:r>
          </a:p>
          <a:p>
            <a:pPr marL="171450" marR="0" lvl="0" indent="-17145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n-US" sz="1600" b="0" kern="1200" noProof="0">
                <a:solidFill>
                  <a:srgbClr val="D47600"/>
                </a:solidFill>
                <a:latin typeface="+mn-lt"/>
                <a:ea typeface="+mn-ea"/>
                <a:cs typeface="+mn-cs"/>
              </a:rPr>
              <a:t>The last time this retailer had RMA changes was prior to 19.0.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9F83D9-D3A0-400E-BC17-0E11C93BCE4D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695883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8625" y="685800"/>
            <a:ext cx="60007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1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Twin Liquors</a:t>
            </a:r>
          </a:p>
          <a:p>
            <a:pPr marL="171450" marR="0" lvl="0" indent="-17145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n-US" sz="1600" b="0" kern="1200" noProof="0">
                <a:solidFill>
                  <a:srgbClr val="D47600"/>
                </a:solidFill>
                <a:latin typeface="+mn-lt"/>
                <a:ea typeface="+mn-ea"/>
                <a:cs typeface="+mn-cs"/>
              </a:rPr>
              <a:t>The last time this retailer had RMA changes was prior to 19.0.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9F83D9-D3A0-400E-BC17-0E11C93BCE4D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2432208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62500" lnSpcReduction="20000"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i="1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UNFI (SUPERVALU) 34.0</a:t>
            </a:r>
          </a:p>
          <a:p>
            <a:pPr marL="285750" marR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n-US" sz="1600" b="0" i="0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Geography raw name has been updated to reflect the retailer name change from SV CUB DISCOUNT LIQUORS-RMA to UNFI CUB DISCOUNT LIQUORS-RMA.</a:t>
            </a:r>
            <a:endParaRPr lang="en-US" sz="1600" b="1" i="1" u="none" strike="noStrike" kern="1200" baseline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600" b="1" i="1" u="none" strike="noStrike" kern="1200" baseline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i="1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UNFI (SUPERVALU) 32.0</a:t>
            </a:r>
          </a:p>
          <a:p>
            <a:pPr marL="285750" marR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n-US" sz="1600" b="0" i="0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Standard description has been updated to reflect the retailer name change from SUPERVALU to UNFI (SUPERVALU).</a:t>
            </a:r>
          </a:p>
          <a:p>
            <a:pPr marL="285750" marR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lang="en-US" sz="1600" b="0" i="0" u="none" strike="noStrike" kern="1200" baseline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i="1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SUPERVALU 31.0</a:t>
            </a:r>
          </a:p>
          <a:p>
            <a:pPr marL="171450" lvl="0" indent="-171450">
              <a:buFont typeface="Wingdings" panose="05000000000000000000" pitchFamily="2" charset="2"/>
              <a:buChar char="Ø"/>
            </a:pPr>
            <a:r>
              <a:rPr lang="en-US"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New census data – IRI is now receiving census data for the Cub liquor franchise locations in addition to the corporately-owned Cub liquor stores.  Accordingly, release for the Cub liquor RMA now reflects the new census history, back to week ending August 24, 2014 (IRI week 1825).</a:t>
            </a:r>
          </a:p>
          <a:p>
            <a:pPr marL="171450" lvl="0" indent="-171450">
              <a:buFont typeface="Wingdings" panose="05000000000000000000" pitchFamily="2" charset="2"/>
              <a:buChar char="Ø"/>
            </a:pPr>
            <a:r>
              <a:rPr lang="en-US"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Closed and sold stores will continue to be </a:t>
            </a:r>
            <a:r>
              <a:rPr lang="en-US" sz="2000" b="1" i="1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included</a:t>
            </a:r>
            <a:r>
              <a:rPr lang="en-US"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RMA back data. </a:t>
            </a:r>
            <a:endParaRPr lang="en-US" sz="1600" b="1" i="1" u="none" strike="noStrike" kern="1200" baseline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600" b="1" i="1" u="none" strike="noStrike" kern="1200" baseline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i="1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SUPERVALU 29.0</a:t>
            </a:r>
          </a:p>
          <a:p>
            <a:pPr marL="171450" lvl="0" indent="-171450">
              <a:buFont typeface="Wingdings" panose="05000000000000000000" pitchFamily="2" charset="2"/>
              <a:buChar char="Ø"/>
            </a:pPr>
            <a:r>
              <a:rPr lang="en-US"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 be consistent with the Retailer Name used elsewhere, for the Cub Discount Liquor RMA, the Retailer Name has been updated from Cub Discount Liquor to SUPERVALU.</a:t>
            </a:r>
          </a:p>
          <a:p>
            <a:pPr marL="171450" lvl="0" indent="-171450">
              <a:buFont typeface="Wingdings" panose="05000000000000000000" pitchFamily="2" charset="2"/>
              <a:buChar char="Ø"/>
            </a:pPr>
            <a:r>
              <a:rPr lang="en-US"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 other changes were made, including that the RMA name is unchanged.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9F83D9-D3A0-400E-BC17-0E11C93BCE4D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0464509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1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Sum of Total Liquor Stores 37.0</a:t>
            </a:r>
          </a:p>
          <a:p>
            <a:pPr marL="171450" lvl="0" indent="-171450">
              <a:buFont typeface="Wingdings" panose="05000000000000000000" pitchFamily="2" charset="2"/>
              <a:buChar char="Ø"/>
            </a:pPr>
            <a:r>
              <a:rPr lang="en-US"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Added geography:</a:t>
            </a:r>
          </a:p>
          <a:p>
            <a:pPr marL="781035" lvl="1" indent="-171450">
              <a:buFont typeface="Wingdings" panose="05000000000000000000" pitchFamily="2" charset="2"/>
              <a:buChar char="Ø"/>
            </a:pPr>
            <a:r>
              <a:rPr lang="en-US"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BIG RED CORP (this is a combination of two former entries: BIG RED and CAP N' CORK)</a:t>
            </a:r>
          </a:p>
          <a:p>
            <a:pPr marL="781035" lvl="1" indent="-171450">
              <a:buFont typeface="Wingdings" panose="05000000000000000000" pitchFamily="2" charset="2"/>
              <a:buChar char="Ø"/>
            </a:pPr>
            <a:r>
              <a:rPr lang="en-US"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FAREWAY FOODS LIQUOR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1" i="1" u="none" strike="noStrike" kern="1200" baseline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1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Sum of Total Liquor Stores 36.0</a:t>
            </a:r>
          </a:p>
          <a:p>
            <a:pPr marL="171450" lvl="0" indent="-171450">
              <a:buFont typeface="Wingdings" panose="05000000000000000000" pitchFamily="2" charset="2"/>
              <a:buChar char="Ø"/>
            </a:pPr>
            <a:r>
              <a:rPr lang="en-US"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following geographies were added to Sum of Total Liquor Stores:</a:t>
            </a:r>
          </a:p>
          <a:p>
            <a:pPr marL="781035" lvl="1" indent="-171450">
              <a:buFont typeface="Wingdings" panose="05000000000000000000" pitchFamily="2" charset="2"/>
              <a:buChar char="Ø"/>
            </a:pPr>
            <a:r>
              <a:rPr lang="en-US"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HY-VEE LIQUOR</a:t>
            </a:r>
          </a:p>
          <a:p>
            <a:pPr marL="781035" lvl="1" indent="-171450">
              <a:buFont typeface="Wingdings" panose="05000000000000000000" pitchFamily="2" charset="2"/>
              <a:buChar char="Ø"/>
            </a:pPr>
            <a:r>
              <a:rPr lang="en-US"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MEGA WINE &amp; SPIRITS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1" i="1" u="none" strike="noStrike" kern="1200" baseline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1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Sum of Total Liquor Stores 35.0</a:t>
            </a:r>
          </a:p>
          <a:p>
            <a:pPr marL="171450" lvl="0" indent="-171450">
              <a:buFont typeface="Wingdings" panose="05000000000000000000" pitchFamily="2" charset="2"/>
              <a:buChar char="Ø"/>
            </a:pPr>
            <a:r>
              <a:rPr lang="en-US"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following geographies were added to Sum of Total Liquor Stores:</a:t>
            </a:r>
          </a:p>
          <a:p>
            <a:pPr marL="781035" lvl="1" indent="-171450">
              <a:buFont typeface="Wingdings" panose="05000000000000000000" pitchFamily="2" charset="2"/>
              <a:buChar char="Ø"/>
            </a:pPr>
            <a:r>
              <a:rPr lang="en-US"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HY-VEE LIQUOR</a:t>
            </a:r>
          </a:p>
          <a:p>
            <a:pPr marL="781035" lvl="1" indent="-171450">
              <a:buFont typeface="Wingdings" panose="05000000000000000000" pitchFamily="2" charset="2"/>
              <a:buChar char="Ø"/>
            </a:pPr>
            <a:r>
              <a:rPr lang="en-US"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MEGA WINE &amp; SPIRITS</a:t>
            </a:r>
          </a:p>
          <a:p>
            <a:pPr marL="609585" lvl="1" indent="0">
              <a:buFont typeface="Wingdings" panose="05000000000000000000" pitchFamily="2" charset="2"/>
              <a:buNone/>
            </a:pPr>
            <a:endParaRPr lang="en-US" sz="1600" kern="120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1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Sum of Total Liquor Stores 34.0</a:t>
            </a:r>
          </a:p>
          <a:p>
            <a:pPr marL="171450" lvl="0" indent="-171450">
              <a:buFont typeface="Wingdings" panose="05000000000000000000" pitchFamily="2" charset="2"/>
              <a:buChar char="Ø"/>
            </a:pPr>
            <a:r>
              <a:rPr lang="en-US"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following geographies were added to Sum of Total Liquor Stores:</a:t>
            </a:r>
          </a:p>
          <a:p>
            <a:pPr marL="781035" lvl="1" indent="-171450">
              <a:buFont typeface="Wingdings" panose="05000000000000000000" pitchFamily="2" charset="2"/>
              <a:buChar char="Ø"/>
            </a:pPr>
            <a:r>
              <a:rPr lang="en-US"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CAP N’ CORK</a:t>
            </a:r>
          </a:p>
          <a:p>
            <a:pPr marL="781035" lvl="1" indent="-171450">
              <a:buFont typeface="Wingdings" panose="05000000000000000000" pitchFamily="2" charset="2"/>
              <a:buChar char="Ø"/>
            </a:pPr>
            <a:r>
              <a:rPr lang="en-US"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ROTHSCHILD</a:t>
            </a:r>
          </a:p>
          <a:p>
            <a:pPr marL="0" lvl="0" indent="0">
              <a:buFont typeface="Courier New" panose="02070309020205020404" pitchFamily="49" charset="0"/>
              <a:buNone/>
            </a:pPr>
            <a:endParaRPr lang="en-US" sz="1200" b="1" i="1" u="none" strike="noStrike" kern="1200" baseline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lvl="0" indent="0">
              <a:buFont typeface="Courier New" panose="02070309020205020404" pitchFamily="49" charset="0"/>
              <a:buNone/>
            </a:pPr>
            <a:r>
              <a:rPr lang="en-US" sz="1200" b="1" i="1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Sum of Total Liquor Stores 29.0</a:t>
            </a:r>
          </a:p>
          <a:p>
            <a:pPr marL="171450" lvl="0" indent="-171450">
              <a:buFont typeface="Wingdings" panose="05000000000000000000" pitchFamily="2" charset="2"/>
              <a:buChar char="Ø"/>
            </a:pPr>
            <a:r>
              <a:rPr lang="en-US"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following geographies were added to Sum of Total Liquor Stores:</a:t>
            </a:r>
          </a:p>
          <a:p>
            <a:pPr marL="781035" lvl="1" indent="-171450">
              <a:buFont typeface="Wingdings" panose="05000000000000000000" pitchFamily="2" charset="2"/>
              <a:buChar char="Ø"/>
            </a:pPr>
            <a:r>
              <a:rPr lang="en-US"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BEVMO CORP</a:t>
            </a:r>
          </a:p>
          <a:p>
            <a:pPr marL="781035" lvl="1" indent="-171450">
              <a:buFont typeface="Wingdings" panose="05000000000000000000" pitchFamily="2" charset="2"/>
              <a:buChar char="Ø"/>
            </a:pPr>
            <a:r>
              <a:rPr lang="en-US"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COBORN'S LIQUOR</a:t>
            </a:r>
          </a:p>
          <a:p>
            <a:pPr marL="781035" lvl="1" indent="-171450">
              <a:buFont typeface="Wingdings" panose="05000000000000000000" pitchFamily="2" charset="2"/>
              <a:buChar char="Ø"/>
            </a:pPr>
            <a:r>
              <a:rPr lang="en-US"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GAY'S HOPS-N-SCHNAPPS</a:t>
            </a:r>
          </a:p>
          <a:p>
            <a:pPr marL="781035" lvl="1" indent="-171450">
              <a:buFont typeface="Wingdings" panose="05000000000000000000" pitchFamily="2" charset="2"/>
              <a:buChar char="Ø"/>
            </a:pPr>
            <a:r>
              <a:rPr lang="en-US"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BEVMAX</a:t>
            </a:r>
          </a:p>
          <a:p>
            <a:pPr marL="781035" lvl="1" indent="-171450">
              <a:buFont typeface="Wingdings" panose="05000000000000000000" pitchFamily="2" charset="2"/>
              <a:buChar char="Ø"/>
            </a:pPr>
            <a:r>
              <a:rPr lang="en-US"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SPIRITS UNLIMITED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9F83D9-D3A0-400E-BC17-0E11C93BCE4D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5521876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1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Sum of Texas 29.0</a:t>
            </a:r>
          </a:p>
          <a:p>
            <a:pPr marL="171450" lvl="0" indent="-171450">
              <a:buFont typeface="Wingdings" panose="05000000000000000000" pitchFamily="2" charset="2"/>
              <a:buChar char="Ø"/>
            </a:pPr>
            <a:r>
              <a:rPr lang="en-US"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following geography was added to Sum of Texas:</a:t>
            </a:r>
          </a:p>
          <a:p>
            <a:pPr marL="781035" lvl="1" indent="-171450">
              <a:buFont typeface="Wingdings" panose="05000000000000000000" pitchFamily="2" charset="2"/>
              <a:buChar char="Ø"/>
            </a:pPr>
            <a:r>
              <a:rPr lang="en-US"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TOTAL WINE &amp; MORE TX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9F83D9-D3A0-400E-BC17-0E11C93BCE4D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156814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1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Sum of Chains - Florida 37.0</a:t>
            </a:r>
          </a:p>
          <a:p>
            <a:pPr marL="171450" lvl="0" indent="-171450">
              <a:buFont typeface="Wingdings" panose="05000000000000000000" pitchFamily="2" charset="2"/>
              <a:buChar char="Ø"/>
            </a:pPr>
            <a:r>
              <a:rPr lang="en-US"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Added geography:</a:t>
            </a:r>
          </a:p>
          <a:p>
            <a:pPr marL="781035" lvl="1" indent="-171450">
              <a:buFont typeface="Wingdings" panose="05000000000000000000" pitchFamily="2" charset="2"/>
              <a:buChar char="Ø"/>
            </a:pPr>
            <a:r>
              <a:rPr lang="en-US"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MEGA WINE &amp; SPIRITS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1" i="1" u="none" strike="noStrike" kern="1200" baseline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1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Sum of Florida</a:t>
            </a:r>
          </a:p>
          <a:p>
            <a:pPr marL="171450" lvl="0" indent="-171450">
              <a:buFont typeface="Wingdings" panose="05000000000000000000" pitchFamily="2" charset="2"/>
              <a:buChar char="Ø"/>
            </a:pPr>
            <a:r>
              <a:rPr lang="en-US"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last time this retailer had RMA changes was in 23.0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9F83D9-D3A0-400E-BC17-0E11C93BCE4D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0477545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1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Sum of Illinois 37.0 </a:t>
            </a:r>
          </a:p>
          <a:p>
            <a:pPr marL="171450" lvl="0" indent="-171450">
              <a:buFont typeface="Wingdings" panose="05000000000000000000" pitchFamily="2" charset="2"/>
              <a:buChar char="Ø"/>
            </a:pPr>
            <a:r>
              <a:rPr lang="en-US"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Added geography:</a:t>
            </a:r>
          </a:p>
          <a:p>
            <a:pPr marL="781035" lvl="1" indent="-171450">
              <a:buFont typeface="Wingdings" panose="05000000000000000000" pitchFamily="2" charset="2"/>
              <a:buChar char="Ø"/>
            </a:pPr>
            <a:r>
              <a:rPr lang="en-US"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TOTAL WINE &amp; MORE IL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1" i="1" u="none" strike="noStrike" kern="1200" baseline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1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Sum of Illinois 34.0 </a:t>
            </a:r>
          </a:p>
          <a:p>
            <a:pPr marL="171450" lvl="0" indent="-171450">
              <a:buFont typeface="Wingdings" panose="05000000000000000000" pitchFamily="2" charset="2"/>
              <a:buChar char="Ø"/>
            </a:pPr>
            <a:r>
              <a:rPr lang="en-US"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following geographies were added to Sum of Illinois:</a:t>
            </a:r>
          </a:p>
          <a:p>
            <a:pPr marL="781035" lvl="1" indent="-171450">
              <a:buFont typeface="Wingdings" panose="05000000000000000000" pitchFamily="2" charset="2"/>
              <a:buChar char="Ø"/>
            </a:pPr>
            <a:r>
              <a:rPr lang="en-US"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MALLOY’S FINEST WINE &amp; SPIRITS</a:t>
            </a:r>
          </a:p>
          <a:p>
            <a:pPr marL="781035" lvl="1" indent="-171450">
              <a:buFont typeface="Wingdings" panose="05000000000000000000" pitchFamily="2" charset="2"/>
              <a:buChar char="Ø"/>
            </a:pPr>
            <a:r>
              <a:rPr lang="en-US"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ROTHSCHILD</a:t>
            </a:r>
          </a:p>
          <a:p>
            <a:pPr marL="781035" lvl="1" indent="-171450">
              <a:buFont typeface="Wingdings" panose="05000000000000000000" pitchFamily="2" charset="2"/>
              <a:buChar char="Ø"/>
            </a:pPr>
            <a:r>
              <a:rPr lang="en-US"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SAVWAY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9F83D9-D3A0-400E-BC17-0E11C93BCE4D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0575214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1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Sum of Indiana 37.0</a:t>
            </a:r>
          </a:p>
          <a:p>
            <a:pPr marL="171450" lvl="0" indent="-171450">
              <a:buFont typeface="Wingdings" panose="05000000000000000000" pitchFamily="2" charset="2"/>
              <a:buChar char="Ø"/>
            </a:pPr>
            <a:r>
              <a:rPr lang="en-US"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Added geography:</a:t>
            </a:r>
          </a:p>
          <a:p>
            <a:pPr marL="781035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n-US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BIG RED CORP (this is a combination of two former entries: BIG RED and CAP N' CORK)</a:t>
            </a:r>
            <a:endParaRPr lang="en-US" sz="1200" b="0" i="0" u="none" strike="noStrike" kern="1200" baseline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781035" lvl="1" indent="-171450">
              <a:buFont typeface="Wingdings" panose="05000000000000000000" pitchFamily="2" charset="2"/>
              <a:buChar char="Ø"/>
            </a:pPr>
            <a:r>
              <a:rPr lang="en-US" sz="1200" b="0" i="0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TOTAL WINE &amp; MORE IN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1" i="1" u="none" strike="noStrike" kern="1200" baseline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1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Sum of Indiana 29.0</a:t>
            </a:r>
          </a:p>
          <a:p>
            <a:pPr marL="171450" lvl="0" indent="-171450">
              <a:buFont typeface="Wingdings" panose="05000000000000000000" pitchFamily="2" charset="2"/>
              <a:buChar char="Ø"/>
            </a:pPr>
            <a:r>
              <a:rPr lang="en-US"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following geography was added to Sum of Indiana:</a:t>
            </a:r>
          </a:p>
          <a:p>
            <a:pPr marL="781035" lvl="1" indent="-171450">
              <a:buFont typeface="Wingdings" panose="05000000000000000000" pitchFamily="2" charset="2"/>
              <a:buChar char="Ø"/>
            </a:pPr>
            <a:r>
              <a:rPr lang="en-US"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GAY'S HOPS-N-SCHNAPPS</a:t>
            </a:r>
            <a:endParaRPr lang="en-US" sz="1200" b="1" i="1" u="none" strike="noStrike" kern="1200" baseline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1" i="1" u="none" strike="noStrike" kern="1200" baseline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1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Sum of Indiana 34.0</a:t>
            </a:r>
          </a:p>
          <a:p>
            <a:pPr marL="171450" lvl="0" indent="-171450">
              <a:buFont typeface="Wingdings" panose="05000000000000000000" pitchFamily="2" charset="2"/>
              <a:buChar char="Ø"/>
            </a:pPr>
            <a:r>
              <a:rPr lang="en-US"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following geography was added to Sum of Indiana:</a:t>
            </a:r>
          </a:p>
          <a:p>
            <a:pPr marL="781035" lvl="1" indent="-171450">
              <a:buFont typeface="Wingdings" panose="05000000000000000000" pitchFamily="2" charset="2"/>
              <a:buChar char="Ø"/>
            </a:pPr>
            <a:r>
              <a:rPr lang="en-US" sz="1200" b="0" i="0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CAP N’ CORK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1" i="1" u="none" strike="noStrike" kern="1200" baseline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1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Sum of Indiana 29.0</a:t>
            </a:r>
          </a:p>
          <a:p>
            <a:pPr marL="171450" lvl="0" indent="-171450">
              <a:buFont typeface="Wingdings" panose="05000000000000000000" pitchFamily="2" charset="2"/>
              <a:buChar char="Ø"/>
            </a:pPr>
            <a:r>
              <a:rPr lang="en-US"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following geography was added to Sum of Indiana:</a:t>
            </a:r>
          </a:p>
          <a:p>
            <a:pPr marL="781035" lvl="1" indent="-171450">
              <a:buFont typeface="Wingdings" panose="05000000000000000000" pitchFamily="2" charset="2"/>
              <a:buChar char="Ø"/>
            </a:pPr>
            <a:r>
              <a:rPr lang="en-US"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GAY'S HOPS-N-SCHNAPPS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9F83D9-D3A0-400E-BC17-0E11C93BCE4D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1933237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1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Sum of Massachusetts 34.0</a:t>
            </a:r>
          </a:p>
          <a:p>
            <a:pPr marL="171450" lvl="0" indent="-171450">
              <a:buFont typeface="Wingdings" panose="05000000000000000000" pitchFamily="2" charset="2"/>
              <a:buChar char="Ø"/>
            </a:pPr>
            <a:r>
              <a:rPr lang="en-US"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following geography was added to Sum of Massachusetts:</a:t>
            </a:r>
          </a:p>
          <a:p>
            <a:pPr marL="781035" lvl="1" indent="-171450">
              <a:buFont typeface="Wingdings" panose="05000000000000000000" pitchFamily="2" charset="2"/>
              <a:buChar char="Ø"/>
            </a:pPr>
            <a:r>
              <a:rPr lang="en-US"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TOTAL WINE &amp; MORE MA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9F83D9-D3A0-400E-BC17-0E11C93BCE4D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184279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1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Big Red 37.0</a:t>
            </a:r>
          </a:p>
          <a:p>
            <a:pPr marL="285750" marR="0" lvl="0" indent="-28575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n-US" sz="1200" kern="1200" noProof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Big Red acquired Cap n' Cork</a:t>
            </a:r>
          </a:p>
          <a:p>
            <a:pPr marL="285750" marR="0" lvl="0" indent="-28575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n-US" sz="1200" kern="1200" noProof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Geographies changed to reflect acquisition (this is a replacement for existing Cap n' Cork geographies)</a:t>
            </a:r>
          </a:p>
          <a:p>
            <a:pPr marL="285750" marR="0" lvl="0" indent="-28575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n-US" sz="1200" kern="1200" noProof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Closed/Sold stores are included.</a:t>
            </a:r>
          </a:p>
          <a:p>
            <a:pPr marL="285750" marR="0" lvl="0" indent="-28575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lang="en-US" sz="1200" kern="1200" noProof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50" b="1" i="1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Cap n’ Cork 29.0</a:t>
            </a:r>
          </a:p>
          <a:p>
            <a:pPr marL="171450" lvl="0" indent="-171450">
              <a:buFont typeface="Wingdings" panose="05000000000000000000" pitchFamily="2" charset="2"/>
              <a:buChar char="Ø"/>
            </a:pPr>
            <a:r>
              <a:rPr lang="en-US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Additional volumetric history (back to December 2017) is available for the Cap n’ Cork RMA.</a:t>
            </a:r>
          </a:p>
          <a:p>
            <a:pPr marL="171450" lvl="0" indent="-171450">
              <a:buFont typeface="Wingdings" panose="05000000000000000000" pitchFamily="2" charset="2"/>
              <a:buChar char="Ø"/>
            </a:pPr>
            <a:r>
              <a:rPr lang="en-US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Closed and sold stores will be </a:t>
            </a:r>
            <a:r>
              <a:rPr lang="en-US" sz="1200" b="1" i="1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included</a:t>
            </a:r>
            <a:r>
              <a:rPr lang="en-US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RMA back data, though Cap n’ Cork does not have any closed or sold stores in the 29.0 RMA back data.</a:t>
            </a:r>
          </a:p>
          <a:p>
            <a:pPr marL="285750" marR="0" lvl="0" indent="-28575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lang="en-US" sz="1200" kern="1200" noProof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i="1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Big Red</a:t>
            </a:r>
          </a:p>
          <a:p>
            <a:pPr marL="171450" lvl="0" indent="-171450">
              <a:buFont typeface="Wingdings" panose="05000000000000000000" pitchFamily="2" charset="2"/>
              <a:buChar char="Ø"/>
            </a:pPr>
            <a:r>
              <a:rPr lang="en-US" sz="2000" b="0">
                <a:solidFill>
                  <a:srgbClr val="D47600"/>
                </a:solidFill>
              </a:rPr>
              <a:t>The last time this retailer had RMA changes was in 23.0.</a:t>
            </a:r>
          </a:p>
          <a:p>
            <a:pPr marL="285750" marR="0" lvl="0" indent="-28575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lang="en-US" sz="2000" kern="1200" noProof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9F83D9-D3A0-400E-BC17-0E11C93BCE4D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8462143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1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Sum of Minnesota 37.0</a:t>
            </a:r>
          </a:p>
          <a:p>
            <a:pPr marL="171450" lvl="0" indent="-171450">
              <a:buFont typeface="Wingdings" panose="05000000000000000000" pitchFamily="2" charset="2"/>
              <a:buChar char="Ø"/>
            </a:pPr>
            <a:r>
              <a:rPr lang="en-US"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Added geography:</a:t>
            </a:r>
          </a:p>
          <a:p>
            <a:pPr marL="781035" lvl="1" indent="-171450">
              <a:buFont typeface="Wingdings" panose="05000000000000000000" pitchFamily="2" charset="2"/>
              <a:buChar char="Ø"/>
            </a:pPr>
            <a:r>
              <a:rPr lang="en-US"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FAREWAY FOODS LIQUOR</a:t>
            </a:r>
            <a:endParaRPr lang="en-US" sz="1200" b="1" i="1" u="none" strike="noStrike" kern="1200" baseline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1" i="1" u="none" strike="noStrike" kern="1200" baseline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1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Sum of Minnesota 29.0</a:t>
            </a:r>
          </a:p>
          <a:p>
            <a:pPr marL="171450" lvl="0" indent="-171450">
              <a:buFont typeface="Wingdings" panose="05000000000000000000" pitchFamily="2" charset="2"/>
              <a:buChar char="Ø"/>
            </a:pPr>
            <a:r>
              <a:rPr lang="en-US"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following geographies were added to Sum of Minnesota:</a:t>
            </a:r>
          </a:p>
          <a:p>
            <a:pPr marL="781035" lvl="1" indent="-171450">
              <a:buFont typeface="Wingdings" panose="05000000000000000000" pitchFamily="2" charset="2"/>
              <a:buChar char="Ø"/>
            </a:pPr>
            <a:r>
              <a:rPr lang="en-US"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COBORN'S LIQUOR</a:t>
            </a:r>
          </a:p>
          <a:p>
            <a:pPr marL="781035" lvl="1" indent="-171450">
              <a:buFont typeface="Wingdings" panose="05000000000000000000" pitchFamily="2" charset="2"/>
              <a:buChar char="Ø"/>
            </a:pPr>
            <a:r>
              <a:rPr lang="en-US"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TOTAL WINE &amp; MORE MN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9F83D9-D3A0-400E-BC17-0E11C93BCE4D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1009321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1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Sum of Northeast Region 29.0</a:t>
            </a:r>
          </a:p>
          <a:p>
            <a:pPr marL="171450" lvl="0" indent="-171450">
              <a:buFont typeface="Wingdings" panose="05000000000000000000" pitchFamily="2" charset="2"/>
              <a:buChar char="Ø"/>
            </a:pPr>
            <a:r>
              <a:rPr lang="en-US"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following geographies were added to Sum of Northeast Region:</a:t>
            </a:r>
          </a:p>
          <a:p>
            <a:pPr marL="781035" lvl="1" indent="-171450">
              <a:buFont typeface="Wingdings" panose="05000000000000000000" pitchFamily="2" charset="2"/>
              <a:buChar char="Ø"/>
            </a:pPr>
            <a:r>
              <a:rPr lang="en-US"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BUSA</a:t>
            </a:r>
          </a:p>
          <a:p>
            <a:pPr marL="781035" lvl="1" indent="-171450">
              <a:buFont typeface="Wingdings" panose="05000000000000000000" pitchFamily="2" charset="2"/>
              <a:buChar char="Ø"/>
            </a:pPr>
            <a:r>
              <a:rPr lang="en-US"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BEVMAX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9F83D9-D3A0-400E-BC17-0E11C93BCE4D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8629331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1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Sum of New Jersey 29.0</a:t>
            </a:r>
          </a:p>
          <a:p>
            <a:pPr marL="171450" lvl="0" indent="-171450">
              <a:buFont typeface="Wingdings" panose="05000000000000000000" pitchFamily="2" charset="2"/>
              <a:buChar char="Ø"/>
            </a:pPr>
            <a:r>
              <a:rPr lang="en-US"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following geography was added to Sum of New Jersey:</a:t>
            </a:r>
          </a:p>
          <a:p>
            <a:pPr marL="781035" lvl="1" indent="-171450">
              <a:buFont typeface="Wingdings" panose="05000000000000000000" pitchFamily="2" charset="2"/>
              <a:buChar char="Ø"/>
            </a:pPr>
            <a:r>
              <a:rPr lang="en-US"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SPIRITS UNLIMITED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9F83D9-D3A0-400E-BC17-0E11C93BCE4D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5550390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1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Sum of Texas 29.0</a:t>
            </a:r>
          </a:p>
          <a:p>
            <a:pPr marL="171450" lvl="0" indent="-171450">
              <a:buFont typeface="Wingdings" panose="05000000000000000000" pitchFamily="2" charset="2"/>
              <a:buChar char="Ø"/>
            </a:pPr>
            <a:r>
              <a:rPr lang="en-US"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following geography was added to Sum of Texas:</a:t>
            </a:r>
          </a:p>
          <a:p>
            <a:pPr marL="781035" lvl="1" indent="-171450">
              <a:buFont typeface="Wingdings" panose="05000000000000000000" pitchFamily="2" charset="2"/>
              <a:buChar char="Ø"/>
            </a:pPr>
            <a:r>
              <a:rPr lang="en-US"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TOTAL WINE &amp; MORE TX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9F83D9-D3A0-400E-BC17-0E11C93BCE4D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94502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8625" y="685800"/>
            <a:ext cx="60007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1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Bottle King</a:t>
            </a:r>
          </a:p>
          <a:p>
            <a:pPr marL="171450" lvl="0" indent="-171450">
              <a:buFont typeface="Wingdings" panose="05000000000000000000" pitchFamily="2" charset="2"/>
              <a:buChar char="Ø"/>
            </a:pPr>
            <a:r>
              <a:rPr lang="en-US" sz="1600" b="0">
                <a:solidFill>
                  <a:srgbClr val="D47600"/>
                </a:solidFill>
              </a:rPr>
              <a:t>The last time this retailer had RMA changes was prior to 19.0.</a:t>
            </a:r>
          </a:p>
          <a:p>
            <a:endParaRPr lang="en-US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9F83D9-D3A0-400E-BC17-0E11C93BCE4D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54820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8625" y="685800"/>
            <a:ext cx="60007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50" b="1" i="1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Coborn’s 29.0</a:t>
            </a:r>
          </a:p>
          <a:p>
            <a:pPr marL="171450" lvl="0" indent="-171450">
              <a:buFont typeface="Wingdings" panose="05000000000000000000" pitchFamily="2" charset="2"/>
              <a:buChar char="Ø"/>
            </a:pPr>
            <a:r>
              <a:rPr lang="en-US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Additional volumetric history (back to July 2015) is available for the Coborn’s Liquor RMA.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endParaRPr lang="en-US" sz="1200" b="1" i="1" u="none" strike="noStrike" kern="1200" baseline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lvl="0" indent="0">
              <a:buFont typeface="Wingdings" panose="05000000000000000000" pitchFamily="2" charset="2"/>
              <a:buNone/>
            </a:pPr>
            <a:endParaRPr lang="en-US" sz="1200" b="1" i="1" u="none" strike="noStrike" kern="1200" baseline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9F83D9-D3A0-400E-BC17-0E11C93BCE4D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74322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8625" y="685800"/>
            <a:ext cx="60007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1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Gabriel’s</a:t>
            </a:r>
          </a:p>
          <a:p>
            <a:pPr marL="171450" marR="0" lvl="0" indent="-17145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n-US" sz="1600" b="0" kern="1200" noProof="0">
                <a:solidFill>
                  <a:srgbClr val="D47600"/>
                </a:solidFill>
                <a:latin typeface="+mn-lt"/>
                <a:ea typeface="+mn-ea"/>
                <a:cs typeface="+mn-cs"/>
              </a:rPr>
              <a:t>The last time this retailer had RMA changes was prior to 19.0.</a:t>
            </a:r>
          </a:p>
          <a:p>
            <a:pPr marL="171450" lvl="0" indent="-171450">
              <a:buFont typeface="Wingdings" panose="05000000000000000000" pitchFamily="2" charset="2"/>
              <a:buChar char="Ø"/>
            </a:pPr>
            <a:endParaRPr lang="en-US" sz="1600" b="0">
              <a:solidFill>
                <a:srgbClr val="D47600"/>
              </a:solidFill>
            </a:endParaRPr>
          </a:p>
          <a:p>
            <a:endParaRPr lang="en-US"/>
          </a:p>
          <a:p>
            <a:endParaRPr lang="en-US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9F83D9-D3A0-400E-BC17-0E11C93BCE4D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59796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8625" y="685800"/>
            <a:ext cx="60007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1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Goody </a:t>
            </a:r>
            <a:r>
              <a:rPr lang="en-US" sz="1200" b="1" i="1" u="none" strike="noStrike" kern="1200" baseline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Goody</a:t>
            </a:r>
            <a:r>
              <a:rPr lang="en-US" sz="1200" b="1" i="1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Liquor</a:t>
            </a:r>
          </a:p>
          <a:p>
            <a:pPr marL="171450" marR="0" lvl="0" indent="-17145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n-US" sz="1600" b="0" kern="1200" noProof="0">
                <a:solidFill>
                  <a:srgbClr val="D47600"/>
                </a:solidFill>
                <a:latin typeface="+mn-lt"/>
                <a:ea typeface="+mn-ea"/>
                <a:cs typeface="+mn-cs"/>
              </a:rPr>
              <a:t>The last time this retailer had RMA changes was prior to 19.0.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9F83D9-D3A0-400E-BC17-0E11C93BCE4D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759270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8625" y="685800"/>
            <a:ext cx="60007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1" u="none" strike="noStrike" kern="1200" baseline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Haskells</a:t>
            </a:r>
            <a:endParaRPr lang="en-US" sz="1200" b="1" i="1" u="none" strike="noStrike" kern="1200" baseline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71450" marR="0" lvl="0" indent="-17145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n-US" sz="1600" b="0" kern="1200" noProof="0">
                <a:solidFill>
                  <a:srgbClr val="D47600"/>
                </a:solidFill>
                <a:latin typeface="+mn-lt"/>
                <a:ea typeface="+mn-ea"/>
                <a:cs typeface="+mn-cs"/>
              </a:rPr>
              <a:t>The last time this retailer had RMA changes was prior to 19.0.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9F83D9-D3A0-400E-BC17-0E11C93BCE4D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11186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1219170" rtl="0" eaLnBrk="1" latinLnBrk="0" hangingPunct="1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None/>
              <a:tabLst>
                <a:tab pos="457200" algn="l"/>
              </a:tabLst>
            </a:pPr>
            <a:r>
              <a:rPr lang="en-US" sz="1600" b="1" i="1" u="none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Hy-Vee 37.0</a:t>
            </a:r>
          </a:p>
          <a:p>
            <a:pPr marL="171450" marR="0" lvl="0" indent="-1714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100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Adding history.</a:t>
            </a:r>
            <a:endParaRPr lang="en-US" sz="100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171450" marR="0" lvl="0" indent="-1714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10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Closed/Sold stores are included.</a:t>
            </a:r>
          </a:p>
          <a:p>
            <a:pPr marL="171450" marR="0" lvl="0" indent="-1714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en-US" sz="1200" kern="1200" noProof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1219170" rtl="0" eaLnBrk="1" latinLnBrk="0" hangingPunct="1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None/>
              <a:tabLst>
                <a:tab pos="457200" algn="l"/>
              </a:tabLst>
            </a:pPr>
            <a:r>
              <a:rPr lang="en-US" sz="1600" b="1" i="1" u="none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Hy-Vee 36.0</a:t>
            </a:r>
          </a:p>
          <a:p>
            <a:pPr marL="171450" marR="0" lvl="0" indent="-1714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100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NEW geography – </a:t>
            </a:r>
            <a:endParaRPr lang="en-US" sz="100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00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 Hy-Vee </a:t>
            </a:r>
            <a:r>
              <a:rPr lang="en-US" sz="100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ePOS</a:t>
            </a:r>
            <a:r>
              <a:rPr lang="en-US" sz="100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RMA has been created with volumetric release on a forward-only basis.</a:t>
            </a:r>
            <a:endParaRPr lang="en-US" sz="100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171450" marR="0" lvl="0" indent="-1714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10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Closed stores are </a:t>
            </a:r>
            <a:r>
              <a:rPr lang="en-US" sz="1000" b="1" i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included</a:t>
            </a:r>
            <a:r>
              <a:rPr lang="en-US" sz="10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in the RMA back data.</a:t>
            </a:r>
            <a:endParaRPr lang="en-US" sz="1000">
              <a:effectLst/>
              <a:latin typeface="Verdana" panose="020B060403050404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marR="0" lvl="0" indent="-28575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lang="en-US" sz="2000" kern="1200" noProof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9F83D9-D3A0-400E-BC17-0E11C93BCE4D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657052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1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Mega Wine &amp; Spirits 37.0</a:t>
            </a:r>
          </a:p>
          <a:p>
            <a:pPr marL="285750" marR="0" lvl="0" indent="-28575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n-US" sz="1200" kern="1200" noProof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Additional census </a:t>
            </a:r>
            <a:r>
              <a:rPr lang="en-US" sz="1200" kern="1200" noProof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backdata</a:t>
            </a:r>
            <a:endParaRPr lang="en-US" sz="1200" kern="1200" noProof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85750" marR="0" lvl="0" indent="-28575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n-US" sz="1200" kern="1200" noProof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Closed/Sold stores are included</a:t>
            </a:r>
          </a:p>
          <a:p>
            <a:pPr marL="285750" marR="0" lvl="0" indent="-28575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lang="en-US" sz="1200" kern="1200" noProof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i="1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Mega Wine &amp; Spirits 36.0</a:t>
            </a:r>
          </a:p>
          <a:p>
            <a:pPr marL="171450" marR="0" lvl="0" indent="-17145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n-US" sz="2000" b="0" kern="1200" noProof="0">
                <a:solidFill>
                  <a:srgbClr val="D47600"/>
                </a:solidFill>
                <a:latin typeface="+mn-lt"/>
                <a:ea typeface="+mn-ea"/>
                <a:cs typeface="+mn-cs"/>
              </a:rPr>
              <a:t>Turned release on in 36.0 with off-cycle update</a:t>
            </a:r>
          </a:p>
          <a:p>
            <a:pPr marL="171450" marR="0" lvl="0" indent="-17145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lang="en-US" sz="2000" b="0" kern="1200" noProof="0">
              <a:solidFill>
                <a:srgbClr val="D47600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i="1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Mega Wine &amp; Spirits 35.0</a:t>
            </a:r>
          </a:p>
          <a:p>
            <a:pPr marL="171450" marR="0" lvl="0" indent="-17145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n-US" sz="2000" b="0" kern="1200" noProof="0">
                <a:solidFill>
                  <a:srgbClr val="D47600"/>
                </a:solidFill>
                <a:latin typeface="+mn-lt"/>
                <a:ea typeface="+mn-ea"/>
                <a:cs typeface="+mn-cs"/>
              </a:rPr>
              <a:t>Turned release on in 35.0 with off-cycle update</a:t>
            </a:r>
          </a:p>
          <a:p>
            <a:pPr marL="285750" marR="0" lvl="0" indent="-28575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lang="en-US" sz="2000" kern="1200" noProof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9F83D9-D3A0-400E-BC17-0E11C93BCE4D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657052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(BG Color Can Be Changed)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 Placeholder 7">
            <a:extLst>
              <a:ext uri="{FF2B5EF4-FFF2-40B4-BE49-F238E27FC236}">
                <a16:creationId xmlns:a16="http://schemas.microsoft.com/office/drawing/2014/main" id="{53E95047-4AB2-45A3-8B98-7B3AA14EB1B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57201" y="4569939"/>
            <a:ext cx="6096000" cy="86824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None/>
              <a:defRPr sz="2625" b="1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</a:defRPr>
            </a:lvl1pPr>
            <a:lvl2pPr marL="0">
              <a:lnSpc>
                <a:spcPct val="100000"/>
              </a:lnSpc>
              <a:buNone/>
              <a:defRPr sz="1838" b="1">
                <a:solidFill>
                  <a:schemeClr val="tx1"/>
                </a:solidFill>
              </a:defRPr>
            </a:lvl2pPr>
          </a:lstStyle>
          <a:p>
            <a:pPr lvl="0"/>
            <a:r>
              <a:rPr lang="en-US" noProof="0"/>
              <a:t>Click to edit Master text styles</a:t>
            </a:r>
          </a:p>
          <a:p>
            <a:pPr lvl="0"/>
            <a:r>
              <a:rPr lang="en-US" noProof="0"/>
              <a:t>Second level</a:t>
            </a:r>
          </a:p>
        </p:txBody>
      </p:sp>
      <p:sp>
        <p:nvSpPr>
          <p:cNvPr id="32" name="Text Placeholder 9">
            <a:extLst>
              <a:ext uri="{FF2B5EF4-FFF2-40B4-BE49-F238E27FC236}">
                <a16:creationId xmlns:a16="http://schemas.microsoft.com/office/drawing/2014/main" id="{BEA0CD5D-9096-4EAD-86E6-CA4766A9E07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57201" y="5727120"/>
            <a:ext cx="6096000" cy="46597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772" b="0" i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33" name="Title 1">
            <a:extLst>
              <a:ext uri="{FF2B5EF4-FFF2-40B4-BE49-F238E27FC236}">
                <a16:creationId xmlns:a16="http://schemas.microsoft.com/office/drawing/2014/main" id="{0C68A3D1-8D2E-4295-A01A-6721B1353FF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57201" y="2230062"/>
            <a:ext cx="6096000" cy="2143125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>
              <a:lnSpc>
                <a:spcPct val="85000"/>
              </a:lnSpc>
              <a:defRPr lang="en-US" sz="5063" b="1" spc="0" baseline="0" dirty="0">
                <a:solidFill>
                  <a:schemeClr val="bg1"/>
                </a:solidFill>
              </a:defRPr>
            </a:lvl1pPr>
          </a:lstStyle>
          <a:p>
            <a:pPr lvl="0">
              <a:lnSpc>
                <a:spcPct val="80000"/>
              </a:lnSpc>
            </a:pPr>
            <a:r>
              <a:rPr lang="en-US" noProof="0"/>
              <a:t>Click to edit Presentation Title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AF4B8A3-D8CF-CDAA-749E-8F12291FDBE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604" t="9481" r="4876" b="4001"/>
          <a:stretch/>
        </p:blipFill>
        <p:spPr>
          <a:xfrm>
            <a:off x="6791474" y="381001"/>
            <a:ext cx="5400526" cy="55626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ABB99C7-92CF-F513-BDD6-ACA7E736F6F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53" t="18872" r="7962" b="17053"/>
          <a:stretch/>
        </p:blipFill>
        <p:spPr>
          <a:xfrm>
            <a:off x="457201" y="252949"/>
            <a:ext cx="2672442" cy="823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8301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otification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 Placeholder 7">
            <a:extLst>
              <a:ext uri="{FF2B5EF4-FFF2-40B4-BE49-F238E27FC236}">
                <a16:creationId xmlns:a16="http://schemas.microsoft.com/office/drawing/2014/main" id="{53E95047-4AB2-45A3-8B98-7B3AA14EB1B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7715" y="3032340"/>
            <a:ext cx="11756571" cy="34290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None/>
              <a:defRPr sz="2625" b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</a:defRPr>
            </a:lvl1pPr>
            <a:lvl2pPr marL="0">
              <a:lnSpc>
                <a:spcPct val="100000"/>
              </a:lnSpc>
              <a:buNone/>
              <a:defRPr sz="1838" b="1">
                <a:solidFill>
                  <a:schemeClr val="tx1"/>
                </a:solidFill>
              </a:defRPr>
            </a:lvl2pPr>
          </a:lstStyle>
          <a:p>
            <a:pPr lvl="0"/>
            <a:r>
              <a:rPr lang="en-US" noProof="0"/>
              <a:t>Click to edit Master text styles</a:t>
            </a:r>
          </a:p>
          <a:p>
            <a:pPr lvl="0"/>
            <a:r>
              <a:rPr lang="en-US" noProof="0"/>
              <a:t>Second level</a:t>
            </a:r>
          </a:p>
        </p:txBody>
      </p:sp>
      <p:sp>
        <p:nvSpPr>
          <p:cNvPr id="33" name="Title 1">
            <a:extLst>
              <a:ext uri="{FF2B5EF4-FFF2-40B4-BE49-F238E27FC236}">
                <a16:creationId xmlns:a16="http://schemas.microsoft.com/office/drawing/2014/main" id="{0C68A3D1-8D2E-4295-A01A-6721B1353FF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17715" y="1371600"/>
            <a:ext cx="11756571" cy="1285875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>
              <a:lnSpc>
                <a:spcPct val="85000"/>
              </a:lnSpc>
              <a:defRPr lang="en-US" sz="3375" b="1" spc="0" baseline="0" dirty="0">
                <a:solidFill>
                  <a:schemeClr val="bg1"/>
                </a:solidFill>
              </a:defRPr>
            </a:lvl1pPr>
          </a:lstStyle>
          <a:p>
            <a:pPr lvl="0">
              <a:lnSpc>
                <a:spcPct val="80000"/>
              </a:lnSpc>
            </a:pPr>
            <a:r>
              <a:rPr lang="en-US" noProof="0"/>
              <a:t>Click to edit Presentation Title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ABB99C7-92CF-F513-BDD6-ACA7E736F6F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53" t="18872" r="7962" b="17053"/>
          <a:stretch/>
        </p:blipFill>
        <p:spPr>
          <a:xfrm>
            <a:off x="217714" y="252949"/>
            <a:ext cx="2085432" cy="64293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3E312F1-BE49-470F-1ED5-15A7E6D28DD2}"/>
              </a:ext>
            </a:extLst>
          </p:cNvPr>
          <p:cNvSpPr txBox="1"/>
          <p:nvPr userDrawn="1"/>
        </p:nvSpPr>
        <p:spPr bwMode="gray">
          <a:xfrm>
            <a:off x="7315200" y="6525353"/>
            <a:ext cx="4354286" cy="236668"/>
          </a:xfrm>
          <a:prstGeom prst="rect">
            <a:avLst/>
          </a:prstGeom>
          <a:noFill/>
        </p:spPr>
        <p:txBody>
          <a:bodyPr wrap="square" lIns="0" rtlCol="0" anchor="ctr">
            <a:spAutoFit/>
          </a:bodyPr>
          <a:lstStyle/>
          <a:p>
            <a:pPr algn="r"/>
            <a:r>
              <a:rPr lang="en-US" sz="938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© 2023 </a:t>
            </a:r>
            <a:r>
              <a:rPr lang="en-US" sz="938" err="1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Circana</a:t>
            </a:r>
            <a:r>
              <a:rPr lang="en-US" sz="938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, Inc. and </a:t>
            </a:r>
            <a:r>
              <a:rPr lang="en-US" sz="938" err="1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Circana</a:t>
            </a:r>
            <a:r>
              <a:rPr lang="en-US" sz="938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 Group, L.P. | Confidential and Proprietary.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FDB96AE-5903-F47B-5ED1-059569BCFFCC}"/>
              </a:ext>
            </a:extLst>
          </p:cNvPr>
          <p:cNvSpPr txBox="1">
            <a:spLocks/>
          </p:cNvSpPr>
          <p:nvPr userDrawn="1"/>
        </p:nvSpPr>
        <p:spPr bwMode="gray">
          <a:xfrm>
            <a:off x="11321144" y="6472238"/>
            <a:ext cx="653143" cy="342900"/>
          </a:xfrm>
          <a:prstGeom prst="rect">
            <a:avLst/>
          </a:prstGeom>
        </p:spPr>
        <p:txBody>
          <a:bodyPr anchor="ctr"/>
          <a:lstStyle>
            <a:lvl1pPr algn="r"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r" defTabSz="87083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08A646B-FACF-4B82-BDFC-72A0DF7DA70D}" type="slidenum">
              <a:rPr kumimoji="0" lang="en-US" sz="1125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pPr marL="0" marR="0" lvl="0" indent="0" algn="r" defTabSz="87083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125" b="1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Roboto Condensed" panose="02000000000000000000" pitchFamily="2" charset="0"/>
              <a:ea typeface="Roboto Condensed" panose="02000000000000000000" pitchFamily="2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6431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 Placeholder 7">
            <a:extLst>
              <a:ext uri="{FF2B5EF4-FFF2-40B4-BE49-F238E27FC236}">
                <a16:creationId xmlns:a16="http://schemas.microsoft.com/office/drawing/2014/main" id="{53E95047-4AB2-45A3-8B98-7B3AA14EB1B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57201" y="4569940"/>
            <a:ext cx="6096000" cy="620739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None/>
              <a:defRPr sz="1969" b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</a:defRPr>
            </a:lvl1pPr>
            <a:lvl2pPr marL="0">
              <a:lnSpc>
                <a:spcPct val="100000"/>
              </a:lnSpc>
              <a:buNone/>
              <a:defRPr sz="1838" b="1">
                <a:solidFill>
                  <a:schemeClr val="tx1"/>
                </a:solidFill>
              </a:defRPr>
            </a:lvl2pPr>
          </a:lstStyle>
          <a:p>
            <a:pPr lvl="0"/>
            <a:r>
              <a:rPr lang="en-US" noProof="0"/>
              <a:t>Click to edit Master text styles</a:t>
            </a:r>
          </a:p>
          <a:p>
            <a:pPr lvl="0"/>
            <a:r>
              <a:rPr lang="en-US" noProof="0"/>
              <a:t>Second level</a:t>
            </a:r>
          </a:p>
        </p:txBody>
      </p:sp>
      <p:sp>
        <p:nvSpPr>
          <p:cNvPr id="33" name="Title 1">
            <a:extLst>
              <a:ext uri="{FF2B5EF4-FFF2-40B4-BE49-F238E27FC236}">
                <a16:creationId xmlns:a16="http://schemas.microsoft.com/office/drawing/2014/main" id="{0C68A3D1-8D2E-4295-A01A-6721B1353FF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57201" y="1375172"/>
            <a:ext cx="6019799" cy="3000375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>
              <a:lnSpc>
                <a:spcPct val="85000"/>
              </a:lnSpc>
              <a:defRPr lang="en-US" sz="6750" b="1" spc="0" baseline="0" dirty="0">
                <a:solidFill>
                  <a:schemeClr val="bg1"/>
                </a:solidFill>
              </a:defRPr>
            </a:lvl1pPr>
          </a:lstStyle>
          <a:p>
            <a:pPr lvl="0">
              <a:lnSpc>
                <a:spcPct val="80000"/>
              </a:lnSpc>
            </a:pPr>
            <a:r>
              <a:rPr lang="en-US" noProof="0"/>
              <a:t>Click to edit Section Title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3E312F1-BE49-470F-1ED5-15A7E6D28DD2}"/>
              </a:ext>
            </a:extLst>
          </p:cNvPr>
          <p:cNvSpPr txBox="1"/>
          <p:nvPr userDrawn="1"/>
        </p:nvSpPr>
        <p:spPr bwMode="gray">
          <a:xfrm>
            <a:off x="7315200" y="6525353"/>
            <a:ext cx="4354286" cy="236668"/>
          </a:xfrm>
          <a:prstGeom prst="rect">
            <a:avLst/>
          </a:prstGeom>
          <a:noFill/>
        </p:spPr>
        <p:txBody>
          <a:bodyPr wrap="square" lIns="0" rtlCol="0" anchor="ctr">
            <a:spAutoFit/>
          </a:bodyPr>
          <a:lstStyle/>
          <a:p>
            <a:pPr algn="r"/>
            <a:r>
              <a:rPr lang="en-US" sz="938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© 2023 </a:t>
            </a:r>
            <a:r>
              <a:rPr lang="en-US" sz="938" err="1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Circana</a:t>
            </a:r>
            <a:r>
              <a:rPr lang="en-US" sz="938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, Inc. and </a:t>
            </a:r>
            <a:r>
              <a:rPr lang="en-US" sz="938" err="1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Circana</a:t>
            </a:r>
            <a:r>
              <a:rPr lang="en-US" sz="938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 Group, L.P. | Confidential and Proprietary.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FDB96AE-5903-F47B-5ED1-059569BCFFCC}"/>
              </a:ext>
            </a:extLst>
          </p:cNvPr>
          <p:cNvSpPr txBox="1">
            <a:spLocks/>
          </p:cNvSpPr>
          <p:nvPr userDrawn="1"/>
        </p:nvSpPr>
        <p:spPr bwMode="gray">
          <a:xfrm>
            <a:off x="11321144" y="6472238"/>
            <a:ext cx="653143" cy="342900"/>
          </a:xfrm>
          <a:prstGeom prst="rect">
            <a:avLst/>
          </a:prstGeom>
        </p:spPr>
        <p:txBody>
          <a:bodyPr anchor="ctr"/>
          <a:lstStyle>
            <a:lvl1pPr algn="r"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r" defTabSz="87083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08A646B-FACF-4B82-BDFC-72A0DF7DA70D}" type="slidenum">
              <a:rPr kumimoji="0" lang="en-US" sz="1125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pPr marL="0" marR="0" lvl="0" indent="0" algn="r" defTabSz="87083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125" b="1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Roboto Condensed" panose="02000000000000000000" pitchFamily="2" charset="0"/>
              <a:ea typeface="Roboto Condensed" panose="02000000000000000000" pitchFamily="2" charset="0"/>
              <a:cs typeface="Arial" panose="020B0604020202020204" pitchFamily="34" charset="0"/>
            </a:endParaRPr>
          </a:p>
        </p:txBody>
      </p:sp>
      <p:pic>
        <p:nvPicPr>
          <p:cNvPr id="6" name="Picture 5" descr="A ferris wheel with colorful lights&#10;&#10;Description automatically generated with low confidence">
            <a:extLst>
              <a:ext uri="{FF2B5EF4-FFF2-40B4-BE49-F238E27FC236}">
                <a16:creationId xmlns:a16="http://schemas.microsoft.com/office/drawing/2014/main" id="{52B41421-BF34-8C06-332B-8B7573C4EAA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56" t="24306"/>
          <a:stretch/>
        </p:blipFill>
        <p:spPr>
          <a:xfrm>
            <a:off x="6622841" y="2183434"/>
            <a:ext cx="5111958" cy="3929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5553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217714" y="0"/>
            <a:ext cx="10885714" cy="642938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0F4246-94F0-4BD9-AEC9-05295B4F02B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1103429" y="0"/>
            <a:ext cx="870857" cy="642938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r">
              <a:defRPr lang="en-US" sz="1875" dirty="0">
                <a:solidFill>
                  <a:srgbClr val="FF9971"/>
                </a:solidFill>
                <a:latin typeface="Poppins" panose="00000500000000000000" pitchFamily="2" charset="0"/>
                <a:ea typeface="+mj-ea"/>
                <a:cs typeface="Poppins" panose="00000500000000000000" pitchFamily="2" charset="0"/>
              </a:defRPr>
            </a:lvl1pPr>
          </a:lstStyle>
          <a:p>
            <a:pPr lvl="0">
              <a:spcBef>
                <a:spcPct val="0"/>
              </a:spcBef>
              <a:buNone/>
            </a:pPr>
            <a:r>
              <a:rPr lang="en-US"/>
              <a:t>37.0</a:t>
            </a:r>
          </a:p>
        </p:txBody>
      </p:sp>
    </p:spTree>
    <p:extLst>
      <p:ext uri="{BB962C8B-B14F-4D97-AF65-F5344CB8AC3E}">
        <p14:creationId xmlns:p14="http://schemas.microsoft.com/office/powerpoint/2010/main" val="1290108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Sub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217714" y="0"/>
            <a:ext cx="10885714" cy="642938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>
              <a:defRPr>
                <a:solidFill>
                  <a:srgbClr val="4E106F"/>
                </a:solidFill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217715" y="685800"/>
            <a:ext cx="11756571" cy="228600"/>
          </a:xfrm>
          <a:prstGeom prst="rect">
            <a:avLst/>
          </a:prstGeom>
        </p:spPr>
        <p:txBody>
          <a:bodyPr lIns="0" tIns="0" anchor="ctr"/>
          <a:lstStyle>
            <a:lvl1pPr marL="0" indent="0">
              <a:buFontTx/>
              <a:buNone/>
              <a:defRPr sz="1500" b="0">
                <a:solidFill>
                  <a:srgbClr val="4E106F"/>
                </a:solidFill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 sz="1777"/>
            </a:lvl2pPr>
            <a:lvl3pPr>
              <a:defRPr sz="1777"/>
            </a:lvl3pPr>
            <a:lvl4pPr>
              <a:defRPr sz="1777"/>
            </a:lvl4pPr>
            <a:lvl5pPr>
              <a:defRPr sz="1777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883FC4-4885-410A-B760-2D1D4FE65AC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1103429" y="0"/>
            <a:ext cx="870857" cy="642938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r">
              <a:defRPr lang="en-US" sz="1875" dirty="0">
                <a:solidFill>
                  <a:srgbClr val="FF9971"/>
                </a:solidFill>
                <a:latin typeface="Poppins" panose="00000500000000000000" pitchFamily="2" charset="0"/>
                <a:ea typeface="+mj-ea"/>
                <a:cs typeface="Poppins" panose="00000500000000000000" pitchFamily="2" charset="0"/>
              </a:defRPr>
            </a:lvl1pPr>
          </a:lstStyle>
          <a:p>
            <a:pPr lvl="0">
              <a:spcBef>
                <a:spcPct val="0"/>
              </a:spcBef>
              <a:buNone/>
            </a:pPr>
            <a:r>
              <a:rPr lang="en-US"/>
              <a:t>37.0</a:t>
            </a:r>
          </a:p>
        </p:txBody>
      </p:sp>
    </p:spTree>
    <p:extLst>
      <p:ext uri="{BB962C8B-B14F-4D97-AF65-F5344CB8AC3E}">
        <p14:creationId xmlns:p14="http://schemas.microsoft.com/office/powerpoint/2010/main" val="2452548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Subheading SubSub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217714" y="0"/>
            <a:ext cx="10885714" cy="642938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>
              <a:defRPr>
                <a:solidFill>
                  <a:srgbClr val="4E106F"/>
                </a:solidFill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217715" y="685800"/>
            <a:ext cx="11756571" cy="228600"/>
          </a:xfrm>
          <a:prstGeom prst="rect">
            <a:avLst/>
          </a:prstGeom>
        </p:spPr>
        <p:txBody>
          <a:bodyPr lIns="0" tIns="0" anchor="ctr"/>
          <a:lstStyle>
            <a:lvl1pPr marL="0" indent="0">
              <a:buFontTx/>
              <a:buNone/>
              <a:defRPr sz="1500" b="0">
                <a:solidFill>
                  <a:srgbClr val="4E106F"/>
                </a:solidFill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 sz="1777"/>
            </a:lvl2pPr>
            <a:lvl3pPr>
              <a:defRPr sz="1777"/>
            </a:lvl3pPr>
            <a:lvl4pPr>
              <a:defRPr sz="1777"/>
            </a:lvl4pPr>
            <a:lvl5pPr>
              <a:defRPr sz="1777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883FC4-4885-410A-B760-2D1D4FE65AC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1103429" y="0"/>
            <a:ext cx="870857" cy="642938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r">
              <a:defRPr lang="en-US" sz="1875" dirty="0">
                <a:solidFill>
                  <a:srgbClr val="FF9971"/>
                </a:solidFill>
                <a:latin typeface="Poppins" panose="00000500000000000000" pitchFamily="2" charset="0"/>
                <a:ea typeface="+mj-ea"/>
                <a:cs typeface="Poppins" panose="00000500000000000000" pitchFamily="2" charset="0"/>
              </a:defRPr>
            </a:lvl1pPr>
          </a:lstStyle>
          <a:p>
            <a:pPr lvl="0">
              <a:spcBef>
                <a:spcPct val="0"/>
              </a:spcBef>
              <a:buNone/>
            </a:pPr>
            <a:r>
              <a:rPr lang="en-US"/>
              <a:t>37.0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68C6C7C4-8015-8B39-6BF6-0EFDC82208C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17715" y="957263"/>
            <a:ext cx="11756571" cy="228600"/>
          </a:xfrm>
          <a:prstGeom prst="rect">
            <a:avLst/>
          </a:prstGeom>
        </p:spPr>
        <p:txBody>
          <a:bodyPr lIns="0" tIns="0" anchor="ctr"/>
          <a:lstStyle>
            <a:lvl1pPr marL="0" indent="0">
              <a:buFontTx/>
              <a:buNone/>
              <a:defRPr sz="1313" b="0">
                <a:solidFill>
                  <a:srgbClr val="4E106F"/>
                </a:solidFill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 sz="1777"/>
            </a:lvl2pPr>
            <a:lvl3pPr>
              <a:defRPr sz="1777"/>
            </a:lvl3pPr>
            <a:lvl4pPr>
              <a:defRPr sz="1777"/>
            </a:lvl4pPr>
            <a:lvl5pPr>
              <a:defRPr sz="1777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17938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 userDrawn="1"/>
        </p:nvCxnSpPr>
        <p:spPr>
          <a:xfrm>
            <a:off x="217715" y="642938"/>
            <a:ext cx="11756571" cy="1588"/>
          </a:xfrm>
          <a:prstGeom prst="line">
            <a:avLst/>
          </a:prstGeom>
          <a:ln w="952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217715" y="0"/>
            <a:ext cx="11756571" cy="642938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3" name="TextBox 12"/>
          <p:cNvSpPr txBox="1"/>
          <p:nvPr userDrawn="1"/>
        </p:nvSpPr>
        <p:spPr bwMode="gray">
          <a:xfrm>
            <a:off x="7315200" y="6525353"/>
            <a:ext cx="4354286" cy="236668"/>
          </a:xfrm>
          <a:prstGeom prst="rect">
            <a:avLst/>
          </a:prstGeom>
          <a:noFill/>
        </p:spPr>
        <p:txBody>
          <a:bodyPr wrap="square" lIns="0" rtlCol="0" anchor="ctr">
            <a:spAutoFit/>
          </a:bodyPr>
          <a:lstStyle/>
          <a:p>
            <a:pPr algn="r"/>
            <a:r>
              <a:rPr lang="en-US" sz="938">
                <a:solidFill>
                  <a:srgbClr val="000000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© 2023 </a:t>
            </a:r>
            <a:r>
              <a:rPr lang="en-US" sz="938" err="1">
                <a:solidFill>
                  <a:srgbClr val="000000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Circana</a:t>
            </a:r>
            <a:r>
              <a:rPr lang="en-US" sz="938">
                <a:solidFill>
                  <a:srgbClr val="000000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, Inc. and </a:t>
            </a:r>
            <a:r>
              <a:rPr lang="en-US" sz="938" err="1">
                <a:solidFill>
                  <a:srgbClr val="000000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Circana</a:t>
            </a:r>
            <a:r>
              <a:rPr lang="en-US" sz="938">
                <a:solidFill>
                  <a:srgbClr val="000000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 Group, L.P. | Confidential and Proprietary.</a:t>
            </a:r>
          </a:p>
        </p:txBody>
      </p:sp>
      <p:sp>
        <p:nvSpPr>
          <p:cNvPr id="14" name="Slide Number Placeholder 5"/>
          <p:cNvSpPr txBox="1">
            <a:spLocks/>
          </p:cNvSpPr>
          <p:nvPr userDrawn="1"/>
        </p:nvSpPr>
        <p:spPr bwMode="gray">
          <a:xfrm>
            <a:off x="11321144" y="6472238"/>
            <a:ext cx="653143" cy="342900"/>
          </a:xfrm>
          <a:prstGeom prst="rect">
            <a:avLst/>
          </a:prstGeom>
        </p:spPr>
        <p:txBody>
          <a:bodyPr anchor="ctr"/>
          <a:lstStyle>
            <a:lvl1pPr algn="r"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r" defTabSz="87083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08A646B-FACF-4B82-BDFC-72A0DF7DA70D}" type="slidenum">
              <a:rPr kumimoji="0" lang="en-US" sz="1125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pPr marL="0" marR="0" lvl="0" indent="0" algn="r" defTabSz="87083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125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Roboto Condensed" panose="02000000000000000000" pitchFamily="2" charset="0"/>
              <a:ea typeface="Roboto Condensed" panose="02000000000000000000" pitchFamily="2" charset="0"/>
              <a:cs typeface="Arial" panose="020B060402020202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A3DDB89-7DFC-1C6F-B9B0-0C878803B28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8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99" t="19409" r="8578" b="21169"/>
          <a:stretch/>
        </p:blipFill>
        <p:spPr>
          <a:xfrm>
            <a:off x="217714" y="6472238"/>
            <a:ext cx="1187288" cy="34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0800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 algn="l" defTabSz="1161120" rtl="0" eaLnBrk="1" latinLnBrk="0" hangingPunct="1">
        <a:spcBef>
          <a:spcPct val="0"/>
        </a:spcBef>
        <a:buNone/>
        <a:defRPr sz="1875" kern="1200">
          <a:solidFill>
            <a:srgbClr val="4E106F"/>
          </a:solidFill>
          <a:latin typeface="Poppins" panose="00000500000000000000" pitchFamily="2" charset="0"/>
          <a:ea typeface="+mj-ea"/>
          <a:cs typeface="Poppins" panose="00000500000000000000" pitchFamily="2" charset="0"/>
        </a:defRPr>
      </a:lvl1pPr>
    </p:titleStyle>
    <p:bodyStyle>
      <a:lvl1pPr marL="288265" indent="-219425" algn="l" defTabSz="116112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>
          <a:schemeClr val="accent2"/>
        </a:buClr>
        <a:buFont typeface="Arial" pitchFamily="34" charset="0"/>
        <a:buChar char="•"/>
        <a:defRPr sz="2287" kern="1200">
          <a:solidFill>
            <a:schemeClr val="tx1"/>
          </a:solidFill>
          <a:latin typeface="+mn-lt"/>
          <a:ea typeface="+mn-ea"/>
          <a:cs typeface="+mn-cs"/>
        </a:defRPr>
      </a:lvl1pPr>
      <a:lvl2pPr marL="729730" indent="-219425" algn="l" defTabSz="116112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>
          <a:schemeClr val="accent2"/>
        </a:buClr>
        <a:buFont typeface="Arial" pitchFamily="34" charset="0"/>
        <a:buChar char="–"/>
        <a:defRPr sz="2287" kern="1200">
          <a:solidFill>
            <a:schemeClr val="tx1"/>
          </a:solidFill>
          <a:latin typeface="+mn-lt"/>
          <a:ea typeface="+mn-ea"/>
          <a:cs typeface="+mn-cs"/>
        </a:defRPr>
      </a:lvl2pPr>
      <a:lvl3pPr marL="1147009" indent="-219425" algn="l" defTabSz="2683072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>
          <a:schemeClr val="accent2"/>
        </a:buClr>
        <a:buSzPct val="80000"/>
        <a:buFont typeface="Courier New"/>
        <a:buChar char="o"/>
        <a:defRPr sz="2287" kern="1200">
          <a:solidFill>
            <a:schemeClr val="tx1"/>
          </a:solidFill>
          <a:latin typeface="+mn-lt"/>
          <a:ea typeface="+mn-ea"/>
          <a:cs typeface="+mn-cs"/>
        </a:defRPr>
      </a:lvl3pPr>
      <a:lvl4pPr marL="2031958" indent="-290279" algn="l" defTabSz="1161120" rtl="0" eaLnBrk="1" latinLnBrk="0" hangingPunct="1">
        <a:lnSpc>
          <a:spcPts val="2287"/>
        </a:lnSpc>
        <a:spcBef>
          <a:spcPct val="20000"/>
        </a:spcBef>
        <a:buClr>
          <a:schemeClr val="accent2"/>
        </a:buClr>
        <a:buFont typeface="Arial" pitchFamily="34" charset="0"/>
        <a:buChar char="–"/>
        <a:defRPr sz="1523" kern="1200">
          <a:solidFill>
            <a:schemeClr val="tx1"/>
          </a:solidFill>
          <a:latin typeface="+mn-lt"/>
          <a:ea typeface="+mn-ea"/>
          <a:cs typeface="+mn-cs"/>
        </a:defRPr>
      </a:lvl4pPr>
      <a:lvl5pPr marL="2612517" indent="-290279" algn="l" defTabSz="1161120" rtl="0" eaLnBrk="1" latinLnBrk="0" hangingPunct="1">
        <a:lnSpc>
          <a:spcPts val="2287"/>
        </a:lnSpc>
        <a:spcBef>
          <a:spcPct val="20000"/>
        </a:spcBef>
        <a:buClr>
          <a:schemeClr val="accent2"/>
        </a:buClr>
        <a:buFont typeface="Arial" pitchFamily="34" charset="0"/>
        <a:buChar char="•"/>
        <a:defRPr sz="1523" kern="1200">
          <a:solidFill>
            <a:schemeClr val="tx1"/>
          </a:solidFill>
          <a:latin typeface="+mn-lt"/>
          <a:ea typeface="+mn-ea"/>
          <a:cs typeface="+mn-cs"/>
        </a:defRPr>
      </a:lvl5pPr>
      <a:lvl6pPr marL="3193078" indent="-290279" algn="l" defTabSz="1161120" rtl="0" eaLnBrk="1" latinLnBrk="0" hangingPunct="1">
        <a:spcBef>
          <a:spcPct val="20000"/>
        </a:spcBef>
        <a:buFont typeface="Arial" pitchFamily="34" charset="0"/>
        <a:buChar char="•"/>
        <a:defRPr sz="2540" kern="1200">
          <a:solidFill>
            <a:schemeClr val="tx1"/>
          </a:solidFill>
          <a:latin typeface="+mn-lt"/>
          <a:ea typeface="+mn-ea"/>
          <a:cs typeface="+mn-cs"/>
        </a:defRPr>
      </a:lvl6pPr>
      <a:lvl7pPr marL="3773637" indent="-290279" algn="l" defTabSz="1161120" rtl="0" eaLnBrk="1" latinLnBrk="0" hangingPunct="1">
        <a:spcBef>
          <a:spcPct val="20000"/>
        </a:spcBef>
        <a:buFont typeface="Arial" pitchFamily="34" charset="0"/>
        <a:buChar char="•"/>
        <a:defRPr sz="2540" kern="1200">
          <a:solidFill>
            <a:schemeClr val="tx1"/>
          </a:solidFill>
          <a:latin typeface="+mn-lt"/>
          <a:ea typeface="+mn-ea"/>
          <a:cs typeface="+mn-cs"/>
        </a:defRPr>
      </a:lvl7pPr>
      <a:lvl8pPr marL="4354196" indent="-290279" algn="l" defTabSz="1161120" rtl="0" eaLnBrk="1" latinLnBrk="0" hangingPunct="1">
        <a:spcBef>
          <a:spcPct val="20000"/>
        </a:spcBef>
        <a:buFont typeface="Arial" pitchFamily="34" charset="0"/>
        <a:buChar char="•"/>
        <a:defRPr sz="2540" kern="1200">
          <a:solidFill>
            <a:schemeClr val="tx1"/>
          </a:solidFill>
          <a:latin typeface="+mn-lt"/>
          <a:ea typeface="+mn-ea"/>
          <a:cs typeface="+mn-cs"/>
        </a:defRPr>
      </a:lvl8pPr>
      <a:lvl9pPr marL="4934755" indent="-290279" algn="l" defTabSz="1161120" rtl="0" eaLnBrk="1" latinLnBrk="0" hangingPunct="1">
        <a:spcBef>
          <a:spcPct val="20000"/>
        </a:spcBef>
        <a:buFont typeface="Arial" pitchFamily="34" charset="0"/>
        <a:buChar char="•"/>
        <a:defRPr sz="25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61120" rtl="0" eaLnBrk="1" latinLnBrk="0" hangingPunct="1">
        <a:defRPr sz="2287" kern="1200">
          <a:solidFill>
            <a:schemeClr val="tx1"/>
          </a:solidFill>
          <a:latin typeface="+mn-lt"/>
          <a:ea typeface="+mn-ea"/>
          <a:cs typeface="+mn-cs"/>
        </a:defRPr>
      </a:lvl1pPr>
      <a:lvl2pPr marL="580559" algn="l" defTabSz="1161120" rtl="0" eaLnBrk="1" latinLnBrk="0" hangingPunct="1">
        <a:defRPr sz="2287" kern="1200">
          <a:solidFill>
            <a:schemeClr val="tx1"/>
          </a:solidFill>
          <a:latin typeface="+mn-lt"/>
          <a:ea typeface="+mn-ea"/>
          <a:cs typeface="+mn-cs"/>
        </a:defRPr>
      </a:lvl2pPr>
      <a:lvl3pPr marL="1161120" algn="l" defTabSz="1161120" rtl="0" eaLnBrk="1" latinLnBrk="0" hangingPunct="1">
        <a:defRPr sz="2287" kern="1200">
          <a:solidFill>
            <a:schemeClr val="tx1"/>
          </a:solidFill>
          <a:latin typeface="+mn-lt"/>
          <a:ea typeface="+mn-ea"/>
          <a:cs typeface="+mn-cs"/>
        </a:defRPr>
      </a:lvl3pPr>
      <a:lvl4pPr marL="1741678" algn="l" defTabSz="1161120" rtl="0" eaLnBrk="1" latinLnBrk="0" hangingPunct="1">
        <a:defRPr sz="2287" kern="1200">
          <a:solidFill>
            <a:schemeClr val="tx1"/>
          </a:solidFill>
          <a:latin typeface="+mn-lt"/>
          <a:ea typeface="+mn-ea"/>
          <a:cs typeface="+mn-cs"/>
        </a:defRPr>
      </a:lvl4pPr>
      <a:lvl5pPr marL="2322237" algn="l" defTabSz="1161120" rtl="0" eaLnBrk="1" latinLnBrk="0" hangingPunct="1">
        <a:defRPr sz="2287" kern="1200">
          <a:solidFill>
            <a:schemeClr val="tx1"/>
          </a:solidFill>
          <a:latin typeface="+mn-lt"/>
          <a:ea typeface="+mn-ea"/>
          <a:cs typeface="+mn-cs"/>
        </a:defRPr>
      </a:lvl5pPr>
      <a:lvl6pPr marL="2902797" algn="l" defTabSz="1161120" rtl="0" eaLnBrk="1" latinLnBrk="0" hangingPunct="1">
        <a:defRPr sz="2287" kern="1200">
          <a:solidFill>
            <a:schemeClr val="tx1"/>
          </a:solidFill>
          <a:latin typeface="+mn-lt"/>
          <a:ea typeface="+mn-ea"/>
          <a:cs typeface="+mn-cs"/>
        </a:defRPr>
      </a:lvl6pPr>
      <a:lvl7pPr marL="3483358" algn="l" defTabSz="1161120" rtl="0" eaLnBrk="1" latinLnBrk="0" hangingPunct="1">
        <a:defRPr sz="2287" kern="1200">
          <a:solidFill>
            <a:schemeClr val="tx1"/>
          </a:solidFill>
          <a:latin typeface="+mn-lt"/>
          <a:ea typeface="+mn-ea"/>
          <a:cs typeface="+mn-cs"/>
        </a:defRPr>
      </a:lvl7pPr>
      <a:lvl8pPr marL="4063917" algn="l" defTabSz="1161120" rtl="0" eaLnBrk="1" latinLnBrk="0" hangingPunct="1">
        <a:defRPr sz="2287" kern="1200">
          <a:solidFill>
            <a:schemeClr val="tx1"/>
          </a:solidFill>
          <a:latin typeface="+mn-lt"/>
          <a:ea typeface="+mn-ea"/>
          <a:cs typeface="+mn-cs"/>
        </a:defRPr>
      </a:lvl8pPr>
      <a:lvl9pPr marL="4644475" algn="l" defTabSz="1161120" rtl="0" eaLnBrk="1" latinLnBrk="0" hangingPunct="1">
        <a:defRPr sz="228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10.vsdx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e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C7C00B1-E985-E5B4-CC91-0E51A3C427E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/>
              <a:t>Outlet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8F2828B-4DF7-FB93-DCC1-F8076540128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Liquor</a:t>
            </a:r>
          </a:p>
        </p:txBody>
      </p:sp>
    </p:spTree>
    <p:extLst>
      <p:ext uri="{BB962C8B-B14F-4D97-AF65-F5344CB8AC3E}">
        <p14:creationId xmlns:p14="http://schemas.microsoft.com/office/powerpoint/2010/main" val="1025745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D98FE-4C08-44D4-AF94-11DA32DB2E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Mega Wine &amp; Spirits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A09E26-369C-4928-9344-A323A12286F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marL="68841" indent="0">
              <a:buNone/>
            </a:pPr>
            <a:r>
              <a:rPr lang="en-US"/>
              <a:t>37.0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2E70FFE-BCA6-6E17-E367-71139D3EEC6D}"/>
              </a:ext>
            </a:extLst>
          </p:cNvPr>
          <p:cNvSpPr txBox="1"/>
          <p:nvPr/>
        </p:nvSpPr>
        <p:spPr>
          <a:xfrm>
            <a:off x="5238750" y="892969"/>
            <a:ext cx="1285875" cy="300038"/>
          </a:xfrm>
          <a:prstGeom prst="rect">
            <a:avLst/>
          </a:prstGeom>
          <a:solidFill>
            <a:srgbClr val="00CCFF"/>
          </a:solidFill>
          <a:ln w="6350" cap="rnd">
            <a:solidFill>
              <a:schemeClr val="tx1"/>
            </a:solidFill>
          </a:ln>
          <a:effectLst>
            <a:outerShdw dist="25400" dir="2700000" algn="ctr" rotWithShape="0">
              <a:srgbClr val="CDCDCD">
                <a:alpha val="49804"/>
              </a:srgbClr>
            </a:outerShdw>
          </a:effectLst>
        </p:spPr>
        <p:txBody>
          <a:bodyPr wrap="square" lIns="17145" tIns="17145" rIns="17145" bIns="17145" rtlCol="0" anchor="ctr">
            <a:noAutofit/>
          </a:bodyPr>
          <a:lstStyle/>
          <a:p>
            <a:pPr algn="ctr" defTabSz="857250"/>
            <a:r>
              <a:rPr lang="en-US" sz="938">
                <a:solidFill>
                  <a:srgbClr val="616365"/>
                </a:solidFill>
                <a:latin typeface="Arial" panose="020B0604020202020204"/>
              </a:rPr>
              <a:t>MEGA </a:t>
            </a:r>
            <a:br>
              <a:rPr lang="en-US" sz="938">
                <a:solidFill>
                  <a:srgbClr val="616365"/>
                </a:solidFill>
                <a:latin typeface="Arial" panose="020B0604020202020204"/>
              </a:rPr>
            </a:br>
            <a:r>
              <a:rPr lang="en-US" sz="938">
                <a:solidFill>
                  <a:srgbClr val="616365"/>
                </a:solidFill>
                <a:latin typeface="Arial" panose="020B0604020202020204"/>
              </a:rPr>
              <a:t>WINE &amp; SPIRITS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D9B4148E-58BE-4652-2160-E25D1AC9C4D2}"/>
              </a:ext>
            </a:extLst>
          </p:cNvPr>
          <p:cNvGrpSpPr/>
          <p:nvPr/>
        </p:nvGrpSpPr>
        <p:grpSpPr>
          <a:xfrm>
            <a:off x="9739313" y="6000750"/>
            <a:ext cx="2143125" cy="428625"/>
            <a:chOff x="10287000" y="6270073"/>
            <a:chExt cx="2286000" cy="457200"/>
          </a:xfrm>
        </p:grpSpPr>
        <p:sp>
          <p:nvSpPr>
            <p:cNvPr id="12" name="Text Box 38">
              <a:extLst>
                <a:ext uri="{FF2B5EF4-FFF2-40B4-BE49-F238E27FC236}">
                  <a16:creationId xmlns:a16="http://schemas.microsoft.com/office/drawing/2014/main" id="{0EDB802D-5B1B-D665-CDA6-F5B3DB08EE4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287000" y="6270073"/>
              <a:ext cx="2286000" cy="457200"/>
            </a:xfrm>
            <a:prstGeom prst="rect">
              <a:avLst/>
            </a:prstGeom>
            <a:solidFill>
              <a:srgbClr val="FFFFFF"/>
            </a:solidFill>
            <a:ln w="222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square">
              <a:noAutofit/>
            </a:bodyPr>
            <a:lstStyle/>
            <a:p>
              <a:pPr defTabSz="857250">
                <a:spcBef>
                  <a:spcPct val="50000"/>
                </a:spcBef>
              </a:pPr>
              <a:r>
                <a:rPr lang="en-US" sz="938" b="1" u="sng">
                  <a:solidFill>
                    <a:srgbClr val="616365"/>
                  </a:solidFill>
                  <a:latin typeface="Arial" panose="020B0604020202020204"/>
                </a:rPr>
                <a:t>Key</a:t>
              </a:r>
              <a:r>
                <a:rPr lang="en-US" sz="1125" u="sng">
                  <a:solidFill>
                    <a:srgbClr val="616365"/>
                  </a:solidFill>
                  <a:latin typeface="Times New Roman" pitchFamily="18" charset="0"/>
                </a:rPr>
                <a:t>: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4B0C10C7-4829-9217-F2B5-C2DBF83E8DE2}"/>
                </a:ext>
              </a:extLst>
            </p:cNvPr>
            <p:cNvSpPr txBox="1"/>
            <p:nvPr/>
          </p:nvSpPr>
          <p:spPr>
            <a:xfrm>
              <a:off x="10934694" y="6338653"/>
              <a:ext cx="1371600" cy="320040"/>
            </a:xfrm>
            <a:prstGeom prst="rect">
              <a:avLst/>
            </a:prstGeom>
            <a:solidFill>
              <a:srgbClr val="00CCFF"/>
            </a:solidFill>
            <a:ln w="6350" cap="rnd">
              <a:solidFill>
                <a:schemeClr val="tx1"/>
              </a:solidFill>
            </a:ln>
            <a:effectLst>
              <a:outerShdw dist="25400" dir="2700000" algn="ctr" rotWithShape="0">
                <a:srgbClr val="CDCDCD">
                  <a:alpha val="49804"/>
                </a:srgbClr>
              </a:outerShdw>
            </a:effectLst>
          </p:spPr>
          <p:txBody>
            <a:bodyPr wrap="square" lIns="17145" tIns="17145" rIns="17145" bIns="17145" rtlCol="0" anchor="ctr">
              <a:noAutofit/>
            </a:bodyPr>
            <a:lstStyle/>
            <a:p>
              <a:pPr algn="ctr" defTabSz="857250"/>
              <a:r>
                <a:rPr lang="en-US" sz="938">
                  <a:solidFill>
                    <a:srgbClr val="616365"/>
                  </a:solidFill>
                  <a:latin typeface="Arial" panose="020B0604020202020204"/>
                </a:rPr>
                <a:t>RMA Only</a:t>
              </a:r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359EE2E7-5FE4-0393-9A20-1C6BD2D27960}"/>
              </a:ext>
            </a:extLst>
          </p:cNvPr>
          <p:cNvSpPr txBox="1"/>
          <p:nvPr/>
        </p:nvSpPr>
        <p:spPr>
          <a:xfrm>
            <a:off x="5453063" y="1"/>
            <a:ext cx="1285875" cy="202043"/>
          </a:xfrm>
          <a:prstGeom prst="rect">
            <a:avLst/>
          </a:prstGeom>
          <a:solidFill>
            <a:srgbClr val="4E106F"/>
          </a:solidFill>
        </p:spPr>
        <p:txBody>
          <a:bodyPr wrap="square" lIns="0" tIns="0" rIns="0" bIns="0" rtlCol="0">
            <a:spAutoFit/>
          </a:bodyPr>
          <a:lstStyle/>
          <a:p>
            <a:pPr algn="ctr" defTabSz="857250"/>
            <a:r>
              <a:rPr lang="en-US" sz="1313">
                <a:solidFill>
                  <a:srgbClr val="FFFFFF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Poppins" panose="00000500000000000000" pitchFamily="2" charset="0"/>
              </a:rPr>
              <a:t>Redefined in 37.0</a:t>
            </a:r>
          </a:p>
        </p:txBody>
      </p:sp>
    </p:spTree>
    <p:extLst>
      <p:ext uri="{BB962C8B-B14F-4D97-AF65-F5344CB8AC3E}">
        <p14:creationId xmlns:p14="http://schemas.microsoft.com/office/powerpoint/2010/main" val="41147891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0040F4-3855-1B47-7B1D-EB1BB46BB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MGM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5AB4CD-5C1B-AA36-6797-C638FE7C442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 vert="horz" lIns="0" tIns="0" rIns="0" bIns="0" rtlCol="0" anchor="b" anchorCtr="0">
            <a:noAutofit/>
          </a:bodyPr>
          <a:lstStyle/>
          <a:p>
            <a:pPr marL="68841" indent="0">
              <a:buNone/>
            </a:pPr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927BF05-A6ED-59F7-E224-E9A6BCCD8EE5}"/>
              </a:ext>
            </a:extLst>
          </p:cNvPr>
          <p:cNvSpPr txBox="1"/>
          <p:nvPr/>
        </p:nvSpPr>
        <p:spPr>
          <a:xfrm>
            <a:off x="5238750" y="892969"/>
            <a:ext cx="1285875" cy="300038"/>
          </a:xfrm>
          <a:prstGeom prst="rect">
            <a:avLst/>
          </a:prstGeom>
          <a:solidFill>
            <a:srgbClr val="00CCFF"/>
          </a:solidFill>
          <a:ln w="6350" cap="rnd">
            <a:solidFill>
              <a:schemeClr val="tx1"/>
            </a:solidFill>
          </a:ln>
          <a:effectLst>
            <a:outerShdw dist="25400" dir="2700000" algn="ctr" rotWithShape="0">
              <a:srgbClr val="CDCDCD">
                <a:alpha val="49804"/>
              </a:srgbClr>
            </a:outerShdw>
          </a:effectLst>
        </p:spPr>
        <p:txBody>
          <a:bodyPr wrap="square" lIns="17145" tIns="17145" rIns="17145" bIns="17145" rtlCol="0" anchor="ctr">
            <a:noAutofit/>
          </a:bodyPr>
          <a:lstStyle/>
          <a:p>
            <a:pPr algn="ctr" defTabSz="857250"/>
            <a:r>
              <a:rPr lang="en-US" sz="938">
                <a:solidFill>
                  <a:srgbClr val="616365"/>
                </a:solidFill>
                <a:latin typeface="Arial" panose="020B0604020202020204"/>
              </a:rPr>
              <a:t>MGM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178590B5-CD22-C886-D645-22936C061371}"/>
              </a:ext>
            </a:extLst>
          </p:cNvPr>
          <p:cNvGrpSpPr/>
          <p:nvPr/>
        </p:nvGrpSpPr>
        <p:grpSpPr>
          <a:xfrm>
            <a:off x="9739313" y="6000750"/>
            <a:ext cx="2143125" cy="428625"/>
            <a:chOff x="10287000" y="6270073"/>
            <a:chExt cx="2286000" cy="457200"/>
          </a:xfrm>
        </p:grpSpPr>
        <p:sp>
          <p:nvSpPr>
            <p:cNvPr id="13" name="Text Box 38">
              <a:extLst>
                <a:ext uri="{FF2B5EF4-FFF2-40B4-BE49-F238E27FC236}">
                  <a16:creationId xmlns:a16="http://schemas.microsoft.com/office/drawing/2014/main" id="{2E2544A7-6504-2183-B6D2-F0F722E5E92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287000" y="6270073"/>
              <a:ext cx="2286000" cy="457200"/>
            </a:xfrm>
            <a:prstGeom prst="rect">
              <a:avLst/>
            </a:prstGeom>
            <a:solidFill>
              <a:srgbClr val="FFFFFF"/>
            </a:solidFill>
            <a:ln w="222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square">
              <a:noAutofit/>
            </a:bodyPr>
            <a:lstStyle/>
            <a:p>
              <a:pPr defTabSz="857250">
                <a:spcBef>
                  <a:spcPct val="50000"/>
                </a:spcBef>
              </a:pPr>
              <a:r>
                <a:rPr lang="en-US" sz="938" b="1" u="sng">
                  <a:solidFill>
                    <a:srgbClr val="616365"/>
                  </a:solidFill>
                  <a:latin typeface="Arial" panose="020B0604020202020204"/>
                </a:rPr>
                <a:t>Key</a:t>
              </a:r>
              <a:r>
                <a:rPr lang="en-US" sz="1125" u="sng">
                  <a:solidFill>
                    <a:srgbClr val="616365"/>
                  </a:solidFill>
                  <a:latin typeface="Times New Roman" pitchFamily="18" charset="0"/>
                </a:rPr>
                <a:t>: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06F0C3F-7FDA-EEE2-9D26-D32E93602F10}"/>
                </a:ext>
              </a:extLst>
            </p:cNvPr>
            <p:cNvSpPr txBox="1"/>
            <p:nvPr/>
          </p:nvSpPr>
          <p:spPr>
            <a:xfrm>
              <a:off x="10934694" y="6338653"/>
              <a:ext cx="1371600" cy="320040"/>
            </a:xfrm>
            <a:prstGeom prst="rect">
              <a:avLst/>
            </a:prstGeom>
            <a:solidFill>
              <a:srgbClr val="00CCFF"/>
            </a:solidFill>
            <a:ln w="6350" cap="rnd">
              <a:solidFill>
                <a:schemeClr val="tx1"/>
              </a:solidFill>
            </a:ln>
            <a:effectLst>
              <a:outerShdw dist="25400" dir="2700000" algn="ctr" rotWithShape="0">
                <a:srgbClr val="CDCDCD">
                  <a:alpha val="49804"/>
                </a:srgbClr>
              </a:outerShdw>
            </a:effectLst>
          </p:spPr>
          <p:txBody>
            <a:bodyPr wrap="square" lIns="17145" tIns="17145" rIns="17145" bIns="17145" rtlCol="0" anchor="ctr">
              <a:noAutofit/>
            </a:bodyPr>
            <a:lstStyle/>
            <a:p>
              <a:pPr algn="ctr" defTabSz="857250"/>
              <a:r>
                <a:rPr lang="en-US" sz="938">
                  <a:solidFill>
                    <a:srgbClr val="616365"/>
                  </a:solidFill>
                  <a:latin typeface="Arial" panose="020B0604020202020204"/>
                </a:rPr>
                <a:t>RMA Only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780020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559600" y="368203"/>
          <a:ext cx="10885289" cy="58147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3" imgW="11610971" imgH="6200698" progId="Visio.Drawing.15">
                  <p:embed/>
                </p:oleObj>
              </mc:Choice>
              <mc:Fallback>
                <p:oleObj name="Visio" r:id="rId3" imgW="11610971" imgH="6200698" progId="Visio.Drawing.15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59600" y="368203"/>
                        <a:ext cx="10885289" cy="581471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C9EF05B3-2EDF-6660-C552-08F9007FBA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Total Wine &amp; More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78E30B-BF2B-E8A4-1F19-13B56E0B19D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 vert="horz" lIns="0" tIns="0" rIns="0" bIns="0" rtlCol="0" anchor="b" anchorCtr="0">
            <a:noAutofit/>
          </a:bodyPr>
          <a:lstStyle/>
          <a:p>
            <a:pPr marL="68841" indent="0">
              <a:buNone/>
            </a:pPr>
            <a:endParaRPr lang="en-US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325A568F-155D-F971-6A42-89BBC62A14B8}"/>
              </a:ext>
            </a:extLst>
          </p:cNvPr>
          <p:cNvGrpSpPr/>
          <p:nvPr/>
        </p:nvGrpSpPr>
        <p:grpSpPr>
          <a:xfrm>
            <a:off x="9739307" y="5572125"/>
            <a:ext cx="2143125" cy="857250"/>
            <a:chOff x="9148055" y="5961936"/>
            <a:chExt cx="2286000" cy="914400"/>
          </a:xfrm>
        </p:grpSpPr>
        <p:sp>
          <p:nvSpPr>
            <p:cNvPr id="6" name="Text Box 38">
              <a:extLst>
                <a:ext uri="{FF2B5EF4-FFF2-40B4-BE49-F238E27FC236}">
                  <a16:creationId xmlns:a16="http://schemas.microsoft.com/office/drawing/2014/main" id="{E0AAEAA3-213E-4953-38FB-54FA6A3F929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148055" y="5961936"/>
              <a:ext cx="2286000" cy="914400"/>
            </a:xfrm>
            <a:prstGeom prst="rect">
              <a:avLst/>
            </a:prstGeom>
            <a:solidFill>
              <a:srgbClr val="FFFFFF"/>
            </a:solidFill>
            <a:ln w="22225">
              <a:solidFill>
                <a:srgbClr val="4E106F"/>
              </a:solidFill>
              <a:miter lim="800000"/>
              <a:headEnd/>
              <a:tailEnd/>
            </a:ln>
          </p:spPr>
          <p:txBody>
            <a:bodyPr wrap="square">
              <a:noAutofit/>
            </a:bodyPr>
            <a:lstStyle/>
            <a:p>
              <a:pPr defTabSz="857250">
                <a:spcBef>
                  <a:spcPct val="50000"/>
                </a:spcBef>
              </a:pPr>
              <a:r>
                <a:rPr lang="en-US" sz="938" b="1" u="sng">
                  <a:solidFill>
                    <a:srgbClr val="616365"/>
                  </a:solidFill>
                  <a:latin typeface="Arial" panose="020B0604020202020204"/>
                </a:rPr>
                <a:t>Key</a:t>
              </a:r>
              <a:r>
                <a:rPr lang="en-US" sz="1125" u="sng">
                  <a:solidFill>
                    <a:srgbClr val="616365"/>
                  </a:solidFill>
                  <a:latin typeface="Times New Roman" pitchFamily="18" charset="0"/>
                </a:rPr>
                <a:t>: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DD00AD19-5286-C9C1-FE34-891BF6F9BDFA}"/>
                </a:ext>
              </a:extLst>
            </p:cNvPr>
            <p:cNvSpPr txBox="1"/>
            <p:nvPr/>
          </p:nvSpPr>
          <p:spPr>
            <a:xfrm>
              <a:off x="9795755" y="6047662"/>
              <a:ext cx="1371600" cy="320040"/>
            </a:xfrm>
            <a:prstGeom prst="rect">
              <a:avLst/>
            </a:prstGeom>
            <a:solidFill>
              <a:srgbClr val="00CCFF"/>
            </a:solidFill>
            <a:ln w="6350" cap="rnd">
              <a:solidFill>
                <a:schemeClr val="tx1"/>
              </a:solidFill>
            </a:ln>
            <a:effectLst>
              <a:outerShdw dist="25400" dir="2700000" algn="ctr" rotWithShape="0">
                <a:srgbClr val="CDCDCD">
                  <a:alpha val="49804"/>
                </a:srgbClr>
              </a:outerShdw>
            </a:effectLst>
          </p:spPr>
          <p:txBody>
            <a:bodyPr wrap="square" lIns="17145" tIns="17145" rIns="17145" bIns="17145" rtlCol="0" anchor="ctr">
              <a:noAutofit/>
            </a:bodyPr>
            <a:lstStyle/>
            <a:p>
              <a:pPr algn="ctr" defTabSz="857250"/>
              <a:r>
                <a:rPr lang="en-US" sz="938">
                  <a:solidFill>
                    <a:srgbClr val="616365"/>
                  </a:solidFill>
                  <a:latin typeface="Arial" panose="020B0604020202020204"/>
                </a:rPr>
                <a:t>RMA Only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B45ACC00-0D7C-3D9A-34F6-2D183C5F3CC3}"/>
                </a:ext>
              </a:extLst>
            </p:cNvPr>
            <p:cNvSpPr txBox="1"/>
            <p:nvPr/>
          </p:nvSpPr>
          <p:spPr>
            <a:xfrm>
              <a:off x="9795755" y="6453428"/>
              <a:ext cx="1371600" cy="320040"/>
            </a:xfrm>
            <a:prstGeom prst="rect">
              <a:avLst/>
            </a:prstGeom>
            <a:gradFill>
              <a:gsLst>
                <a:gs pos="0">
                  <a:srgbClr val="F0F0F0"/>
                </a:gs>
                <a:gs pos="100000">
                  <a:schemeClr val="bg1"/>
                </a:gs>
              </a:gsLst>
              <a:lin ang="16200000" scaled="0"/>
            </a:gradFill>
            <a:ln w="6350" cap="rnd">
              <a:solidFill>
                <a:srgbClr val="FF0000"/>
              </a:solidFill>
            </a:ln>
            <a:effectLst>
              <a:outerShdw dist="25400" dir="2700000" algn="ctr" rotWithShape="0">
                <a:srgbClr val="CDCDCD">
                  <a:alpha val="49804"/>
                </a:srgbClr>
              </a:outerShdw>
            </a:effectLst>
          </p:spPr>
          <p:txBody>
            <a:bodyPr wrap="square" lIns="17145" tIns="17145" rIns="17145" bIns="17145" rtlCol="0" anchor="ctr">
              <a:noAutofit/>
            </a:bodyPr>
            <a:lstStyle>
              <a:defPPr>
                <a:defRPr lang="en-US"/>
              </a:defPPr>
              <a:lvl1pPr algn="ctr">
                <a:defRPr sz="1000">
                  <a:latin typeface="+mj-lt"/>
                </a:defRPr>
              </a:lvl1pPr>
            </a:lstStyle>
            <a:p>
              <a:pPr defTabSz="857250"/>
              <a:r>
                <a:rPr lang="en-US" sz="938">
                  <a:solidFill>
                    <a:srgbClr val="FF0000"/>
                  </a:solidFill>
                  <a:latin typeface="Arial" panose="020B0604020202020204"/>
                </a:rPr>
                <a:t>Not Releasable</a:t>
              </a:r>
            </a:p>
          </p:txBody>
        </p:sp>
      </p:grpSp>
      <p:sp>
        <p:nvSpPr>
          <p:cNvPr id="9" name="Text Box 54">
            <a:extLst>
              <a:ext uri="{FF2B5EF4-FFF2-40B4-BE49-F238E27FC236}">
                <a16:creationId xmlns:a16="http://schemas.microsoft.com/office/drawing/2014/main" id="{B6489B65-D56D-7BAF-3180-1493179E51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9765" y="5675828"/>
            <a:ext cx="3556001" cy="698140"/>
          </a:xfrm>
          <a:prstGeom prst="rect">
            <a:avLst/>
          </a:prstGeom>
          <a:solidFill>
            <a:schemeClr val="bg1"/>
          </a:solidFill>
          <a:ln w="22225">
            <a:solidFill>
              <a:schemeClr val="accent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defTabSz="428625"/>
            <a:r>
              <a:rPr lang="en-US" sz="984" b="1" dirty="0">
                <a:solidFill>
                  <a:srgbClr val="616365"/>
                </a:solidFill>
                <a:latin typeface="Arial" panose="020B0604020202020204"/>
              </a:rPr>
              <a:t>Please Note: </a:t>
            </a:r>
          </a:p>
          <a:p>
            <a:pPr defTabSz="428625"/>
            <a:r>
              <a:rPr lang="en-US" sz="984" dirty="0">
                <a:solidFill>
                  <a:srgbClr val="616365"/>
                </a:solidFill>
              </a:rPr>
              <a:t>*</a:t>
            </a:r>
            <a:r>
              <a:rPr lang="en-US" sz="984" b="1" dirty="0">
                <a:solidFill>
                  <a:srgbClr val="616365"/>
                </a:solidFill>
              </a:rPr>
              <a:t>The sum of the lower levels may not add up to the Corp Total due to Not Releasable geographies that do not appear on the hierarchy.</a:t>
            </a:r>
          </a:p>
        </p:txBody>
      </p:sp>
    </p:spTree>
    <p:extLst>
      <p:ext uri="{BB962C8B-B14F-4D97-AF65-F5344CB8AC3E}">
        <p14:creationId xmlns:p14="http://schemas.microsoft.com/office/powerpoint/2010/main" val="35837023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6EB017-8981-1842-0B54-D7E12A2F6E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Twin Liquors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8803A1-2C07-906F-E9F5-C34258ABD0E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 vert="horz" lIns="0" tIns="0" rIns="0" bIns="0" rtlCol="0" anchor="b" anchorCtr="0">
            <a:noAutofit/>
          </a:bodyPr>
          <a:lstStyle/>
          <a:p>
            <a:pPr marL="68841" indent="0">
              <a:buNone/>
            </a:pPr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6ED8AF9-DE27-5CD0-38FE-329C499F743A}"/>
              </a:ext>
            </a:extLst>
          </p:cNvPr>
          <p:cNvSpPr txBox="1"/>
          <p:nvPr/>
        </p:nvSpPr>
        <p:spPr>
          <a:xfrm>
            <a:off x="5238750" y="892969"/>
            <a:ext cx="1285875" cy="300038"/>
          </a:xfrm>
          <a:prstGeom prst="rect">
            <a:avLst/>
          </a:prstGeom>
          <a:solidFill>
            <a:srgbClr val="00CCFF"/>
          </a:solidFill>
          <a:ln w="6350" cap="rnd">
            <a:solidFill>
              <a:schemeClr val="tx1"/>
            </a:solidFill>
          </a:ln>
          <a:effectLst>
            <a:outerShdw dist="25400" dir="2700000" algn="ctr" rotWithShape="0">
              <a:srgbClr val="CDCDCD">
                <a:alpha val="49804"/>
              </a:srgbClr>
            </a:outerShdw>
          </a:effectLst>
        </p:spPr>
        <p:txBody>
          <a:bodyPr wrap="square" lIns="17145" tIns="17145" rIns="17145" bIns="17145" rtlCol="0" anchor="ctr">
            <a:noAutofit/>
          </a:bodyPr>
          <a:lstStyle/>
          <a:p>
            <a:pPr algn="ctr" defTabSz="857250"/>
            <a:r>
              <a:rPr lang="en-US" sz="938">
                <a:solidFill>
                  <a:srgbClr val="616365"/>
                </a:solidFill>
                <a:latin typeface="Arial" panose="020B0604020202020204"/>
              </a:rPr>
              <a:t>TWIN LIQUORS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806D262E-5ADB-C7AA-695B-0F93F8429F11}"/>
              </a:ext>
            </a:extLst>
          </p:cNvPr>
          <p:cNvGrpSpPr/>
          <p:nvPr/>
        </p:nvGrpSpPr>
        <p:grpSpPr>
          <a:xfrm>
            <a:off x="9739313" y="6000750"/>
            <a:ext cx="2143125" cy="428625"/>
            <a:chOff x="10287000" y="6270073"/>
            <a:chExt cx="2286000" cy="457200"/>
          </a:xfrm>
        </p:grpSpPr>
        <p:sp>
          <p:nvSpPr>
            <p:cNvPr id="13" name="Text Box 38">
              <a:extLst>
                <a:ext uri="{FF2B5EF4-FFF2-40B4-BE49-F238E27FC236}">
                  <a16:creationId xmlns:a16="http://schemas.microsoft.com/office/drawing/2014/main" id="{B648FBB2-8D05-9AD2-43AC-E769B456556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287000" y="6270073"/>
              <a:ext cx="2286000" cy="457200"/>
            </a:xfrm>
            <a:prstGeom prst="rect">
              <a:avLst/>
            </a:prstGeom>
            <a:solidFill>
              <a:srgbClr val="FFFFFF"/>
            </a:solidFill>
            <a:ln w="222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square">
              <a:noAutofit/>
            </a:bodyPr>
            <a:lstStyle/>
            <a:p>
              <a:pPr defTabSz="857250">
                <a:spcBef>
                  <a:spcPct val="50000"/>
                </a:spcBef>
              </a:pPr>
              <a:r>
                <a:rPr lang="en-US" sz="938" b="1" u="sng">
                  <a:solidFill>
                    <a:srgbClr val="616365"/>
                  </a:solidFill>
                  <a:latin typeface="Arial" panose="020B0604020202020204"/>
                </a:rPr>
                <a:t>Key</a:t>
              </a:r>
              <a:r>
                <a:rPr lang="en-US" sz="1125" u="sng">
                  <a:solidFill>
                    <a:srgbClr val="616365"/>
                  </a:solidFill>
                  <a:latin typeface="Times New Roman" pitchFamily="18" charset="0"/>
                </a:rPr>
                <a:t>: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B2F6FD58-4BBF-FA3E-BF0B-E2CD2CE2BC7E}"/>
                </a:ext>
              </a:extLst>
            </p:cNvPr>
            <p:cNvSpPr txBox="1"/>
            <p:nvPr/>
          </p:nvSpPr>
          <p:spPr>
            <a:xfrm>
              <a:off x="10934694" y="6338653"/>
              <a:ext cx="1371600" cy="320040"/>
            </a:xfrm>
            <a:prstGeom prst="rect">
              <a:avLst/>
            </a:prstGeom>
            <a:solidFill>
              <a:srgbClr val="00CCFF"/>
            </a:solidFill>
            <a:ln w="6350" cap="rnd">
              <a:solidFill>
                <a:schemeClr val="tx1"/>
              </a:solidFill>
            </a:ln>
            <a:effectLst>
              <a:outerShdw dist="25400" dir="2700000" algn="ctr" rotWithShape="0">
                <a:srgbClr val="CDCDCD">
                  <a:alpha val="49804"/>
                </a:srgbClr>
              </a:outerShdw>
            </a:effectLst>
          </p:spPr>
          <p:txBody>
            <a:bodyPr wrap="square" lIns="17145" tIns="17145" rIns="17145" bIns="17145" rtlCol="0" anchor="ctr">
              <a:noAutofit/>
            </a:bodyPr>
            <a:lstStyle/>
            <a:p>
              <a:pPr algn="ctr" defTabSz="857250"/>
              <a:r>
                <a:rPr lang="en-US" sz="938">
                  <a:solidFill>
                    <a:srgbClr val="616365"/>
                  </a:solidFill>
                  <a:latin typeface="Arial" panose="020B0604020202020204"/>
                </a:rPr>
                <a:t>RMA Only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835866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0985E4-56AE-AE69-2F48-2D06E21DD0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UNFI (SUPERVALU)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8FE656-DB87-EE05-BE3E-A5531D47334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 vert="horz" lIns="0" tIns="0" rIns="0" bIns="0" rtlCol="0" anchor="b" anchorCtr="0">
            <a:noAutofit/>
          </a:bodyPr>
          <a:lstStyle/>
          <a:p>
            <a:pPr marL="68841" indent="0">
              <a:buNone/>
            </a:pPr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2EF1927-EB8C-E246-20D8-5B5028EA159D}"/>
              </a:ext>
            </a:extLst>
          </p:cNvPr>
          <p:cNvSpPr txBox="1"/>
          <p:nvPr/>
        </p:nvSpPr>
        <p:spPr>
          <a:xfrm>
            <a:off x="5238750" y="892969"/>
            <a:ext cx="1285875" cy="300038"/>
          </a:xfrm>
          <a:prstGeom prst="rect">
            <a:avLst/>
          </a:prstGeom>
          <a:solidFill>
            <a:srgbClr val="00CCFF"/>
          </a:solidFill>
          <a:ln w="6350" cap="rnd">
            <a:solidFill>
              <a:schemeClr val="tx1"/>
            </a:solidFill>
          </a:ln>
          <a:effectLst>
            <a:outerShdw dist="25400" dir="2700000" algn="ctr" rotWithShape="0">
              <a:srgbClr val="CDCDCD">
                <a:alpha val="49804"/>
              </a:srgbClr>
            </a:outerShdw>
          </a:effectLst>
        </p:spPr>
        <p:txBody>
          <a:bodyPr wrap="square" lIns="17145" tIns="17145" rIns="17145" bIns="17145" rtlCol="0" anchor="ctr">
            <a:noAutofit/>
          </a:bodyPr>
          <a:lstStyle/>
          <a:p>
            <a:pPr algn="ctr" defTabSz="857250"/>
            <a:r>
              <a:rPr lang="en-US" sz="938" dirty="0">
                <a:solidFill>
                  <a:srgbClr val="616365"/>
                </a:solidFill>
                <a:latin typeface="Arial" panose="020B0604020202020204"/>
              </a:rPr>
              <a:t>UNFI CUB </a:t>
            </a:r>
            <a:br>
              <a:rPr lang="en-US" sz="938" dirty="0">
                <a:solidFill>
                  <a:srgbClr val="616365"/>
                </a:solidFill>
                <a:latin typeface="Arial" panose="020B0604020202020204"/>
              </a:rPr>
            </a:br>
            <a:r>
              <a:rPr lang="en-US" sz="938" dirty="0">
                <a:solidFill>
                  <a:srgbClr val="616365"/>
                </a:solidFill>
                <a:latin typeface="Arial" panose="020B0604020202020204"/>
              </a:rPr>
              <a:t>DISCOUNT LIQUORS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8EBFF76-EC4A-1597-462A-24B9312D53DD}"/>
              </a:ext>
            </a:extLst>
          </p:cNvPr>
          <p:cNvGrpSpPr/>
          <p:nvPr/>
        </p:nvGrpSpPr>
        <p:grpSpPr>
          <a:xfrm>
            <a:off x="9739313" y="6000750"/>
            <a:ext cx="2143125" cy="428625"/>
            <a:chOff x="10287000" y="6270073"/>
            <a:chExt cx="2286000" cy="457200"/>
          </a:xfrm>
        </p:grpSpPr>
        <p:sp>
          <p:nvSpPr>
            <p:cNvPr id="13" name="Text Box 38">
              <a:extLst>
                <a:ext uri="{FF2B5EF4-FFF2-40B4-BE49-F238E27FC236}">
                  <a16:creationId xmlns:a16="http://schemas.microsoft.com/office/drawing/2014/main" id="{A713EE04-52F1-677F-4453-5D567D19E8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287000" y="6270073"/>
              <a:ext cx="2286000" cy="457200"/>
            </a:xfrm>
            <a:prstGeom prst="rect">
              <a:avLst/>
            </a:prstGeom>
            <a:solidFill>
              <a:srgbClr val="FFFFFF"/>
            </a:solidFill>
            <a:ln w="222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square">
              <a:noAutofit/>
            </a:bodyPr>
            <a:lstStyle/>
            <a:p>
              <a:pPr defTabSz="857250">
                <a:spcBef>
                  <a:spcPct val="50000"/>
                </a:spcBef>
              </a:pPr>
              <a:r>
                <a:rPr lang="en-US" sz="938" b="1" u="sng">
                  <a:solidFill>
                    <a:srgbClr val="616365"/>
                  </a:solidFill>
                  <a:latin typeface="Arial" panose="020B0604020202020204"/>
                </a:rPr>
                <a:t>Key</a:t>
              </a:r>
              <a:r>
                <a:rPr lang="en-US" sz="1125" u="sng">
                  <a:solidFill>
                    <a:srgbClr val="616365"/>
                  </a:solidFill>
                  <a:latin typeface="Times New Roman" pitchFamily="18" charset="0"/>
                </a:rPr>
                <a:t>: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0A907080-7330-730D-52F8-DA2B143E2118}"/>
                </a:ext>
              </a:extLst>
            </p:cNvPr>
            <p:cNvSpPr txBox="1"/>
            <p:nvPr/>
          </p:nvSpPr>
          <p:spPr>
            <a:xfrm>
              <a:off x="10934694" y="6338653"/>
              <a:ext cx="1371600" cy="320040"/>
            </a:xfrm>
            <a:prstGeom prst="rect">
              <a:avLst/>
            </a:prstGeom>
            <a:solidFill>
              <a:srgbClr val="00CCFF"/>
            </a:solidFill>
            <a:ln w="6350" cap="rnd">
              <a:solidFill>
                <a:schemeClr val="tx1"/>
              </a:solidFill>
            </a:ln>
            <a:effectLst>
              <a:outerShdw dist="25400" dir="2700000" algn="ctr" rotWithShape="0">
                <a:srgbClr val="CDCDCD">
                  <a:alpha val="49804"/>
                </a:srgbClr>
              </a:outerShdw>
            </a:effectLst>
          </p:spPr>
          <p:txBody>
            <a:bodyPr wrap="square" lIns="17145" tIns="17145" rIns="17145" bIns="17145" rtlCol="0" anchor="ctr">
              <a:noAutofit/>
            </a:bodyPr>
            <a:lstStyle/>
            <a:p>
              <a:pPr algn="ctr" defTabSz="857250"/>
              <a:r>
                <a:rPr lang="en-US" sz="938">
                  <a:solidFill>
                    <a:srgbClr val="616365"/>
                  </a:solidFill>
                  <a:latin typeface="Arial" panose="020B0604020202020204"/>
                </a:rPr>
                <a:t>RMA Only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592963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D98FE-4C08-44D4-AF94-11DA32DB2E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 of Chains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A09E26-369C-4928-9344-A323A12286F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marL="68841" indent="0">
              <a:buNone/>
            </a:pPr>
            <a:r>
              <a:rPr lang="en-US"/>
              <a:t>37.0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7657CB1-3F2A-4014-B1BA-56291C45CFDB}"/>
              </a:ext>
            </a:extLst>
          </p:cNvPr>
          <p:cNvSpPr txBox="1"/>
          <p:nvPr/>
        </p:nvSpPr>
        <p:spPr>
          <a:xfrm>
            <a:off x="5453063" y="1053703"/>
            <a:ext cx="1285875" cy="300038"/>
          </a:xfrm>
          <a:prstGeom prst="rect">
            <a:avLst/>
          </a:prstGeom>
          <a:solidFill>
            <a:srgbClr val="00CCFF"/>
          </a:solidFill>
          <a:ln w="6350" cap="rnd">
            <a:solidFill>
              <a:schemeClr val="tx1"/>
            </a:solidFill>
          </a:ln>
          <a:effectLst>
            <a:outerShdw dist="25400" dir="2700000" algn="ctr" rotWithShape="0">
              <a:srgbClr val="CDCDCD">
                <a:alpha val="49804"/>
              </a:srgbClr>
            </a:outerShdw>
          </a:effectLst>
        </p:spPr>
        <p:txBody>
          <a:bodyPr wrap="square" lIns="17145" tIns="17145" rIns="17145" bIns="17145" rtlCol="0" anchor="ctr">
            <a:noAutofit/>
          </a:bodyPr>
          <a:lstStyle/>
          <a:p>
            <a:pPr algn="ctr" defTabSz="857250"/>
            <a:r>
              <a:rPr lang="en-US" sz="938">
                <a:solidFill>
                  <a:srgbClr val="616365"/>
                </a:solidFill>
                <a:latin typeface="Arial" panose="020B0604020202020204"/>
              </a:rPr>
              <a:t>SUM OF TOTAL LIQUOR STORES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18BCF31-FD4F-1C9F-2C3D-4F15A272B57E}"/>
              </a:ext>
            </a:extLst>
          </p:cNvPr>
          <p:cNvSpPr txBox="1"/>
          <p:nvPr/>
        </p:nvSpPr>
        <p:spPr>
          <a:xfrm>
            <a:off x="1166813" y="1814346"/>
            <a:ext cx="1285875" cy="300038"/>
          </a:xfrm>
          <a:prstGeom prst="rect">
            <a:avLst/>
          </a:prstGeom>
          <a:solidFill>
            <a:srgbClr val="00CCFF"/>
          </a:solidFill>
          <a:ln w="6350" cap="rnd">
            <a:solidFill>
              <a:schemeClr val="tx1"/>
            </a:solidFill>
          </a:ln>
          <a:effectLst>
            <a:outerShdw dist="25400" dir="2700000" algn="ctr" rotWithShape="0">
              <a:srgbClr val="CDCDCD">
                <a:alpha val="49804"/>
              </a:srgbClr>
            </a:outerShdw>
          </a:effectLst>
        </p:spPr>
        <p:txBody>
          <a:bodyPr wrap="square" lIns="17145" tIns="17145" rIns="17145" bIns="17145" rtlCol="0" anchor="ctr">
            <a:noAutofit/>
          </a:bodyPr>
          <a:lstStyle/>
          <a:p>
            <a:pPr algn="ctr" defTabSz="857250"/>
            <a:r>
              <a:rPr lang="en-US" sz="938">
                <a:solidFill>
                  <a:srgbClr val="616365"/>
                </a:solidFill>
                <a:latin typeface="Arial" panose="020B0604020202020204"/>
              </a:rPr>
              <a:t>ABC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2713F25-2FA2-4431-8EEE-BCB6E28C1A9E}"/>
              </a:ext>
            </a:extLst>
          </p:cNvPr>
          <p:cNvSpPr txBox="1"/>
          <p:nvPr/>
        </p:nvSpPr>
        <p:spPr>
          <a:xfrm>
            <a:off x="2881313" y="1814346"/>
            <a:ext cx="1285875" cy="300038"/>
          </a:xfrm>
          <a:prstGeom prst="rect">
            <a:avLst/>
          </a:prstGeom>
          <a:solidFill>
            <a:srgbClr val="00CCFF"/>
          </a:solidFill>
          <a:ln w="6350" cap="rnd">
            <a:solidFill>
              <a:schemeClr val="tx1"/>
            </a:solidFill>
          </a:ln>
          <a:effectLst>
            <a:outerShdw dist="25400" dir="2700000" algn="ctr" rotWithShape="0">
              <a:srgbClr val="CDCDCD">
                <a:alpha val="49804"/>
              </a:srgbClr>
            </a:outerShdw>
          </a:effectLst>
        </p:spPr>
        <p:txBody>
          <a:bodyPr wrap="square" lIns="17145" tIns="17145" rIns="17145" bIns="17145" rtlCol="0" anchor="ctr">
            <a:noAutofit/>
          </a:bodyPr>
          <a:lstStyle/>
          <a:p>
            <a:pPr algn="ctr" defTabSz="857250"/>
            <a:r>
              <a:rPr lang="en-US" sz="938">
                <a:solidFill>
                  <a:srgbClr val="616365"/>
                </a:solidFill>
                <a:latin typeface="Arial" panose="020B0604020202020204"/>
              </a:rPr>
              <a:t>BOTTLE KING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4D58E1F-8A6A-4D36-BB1D-7ACFAE258302}"/>
              </a:ext>
            </a:extLst>
          </p:cNvPr>
          <p:cNvSpPr txBox="1"/>
          <p:nvPr/>
        </p:nvSpPr>
        <p:spPr>
          <a:xfrm>
            <a:off x="4595813" y="1814346"/>
            <a:ext cx="1285875" cy="300038"/>
          </a:xfrm>
          <a:prstGeom prst="rect">
            <a:avLst/>
          </a:prstGeom>
          <a:solidFill>
            <a:srgbClr val="00CCFF"/>
          </a:solidFill>
          <a:ln w="6350" cap="rnd">
            <a:solidFill>
              <a:schemeClr val="tx1"/>
            </a:solidFill>
          </a:ln>
          <a:effectLst>
            <a:outerShdw dist="25400" dir="2700000" algn="ctr" rotWithShape="0">
              <a:srgbClr val="CDCDCD">
                <a:alpha val="49804"/>
              </a:srgbClr>
            </a:outerShdw>
          </a:effectLst>
        </p:spPr>
        <p:txBody>
          <a:bodyPr wrap="square" lIns="17145" tIns="17145" rIns="17145" bIns="17145" rtlCol="0" anchor="ctr">
            <a:noAutofit/>
          </a:bodyPr>
          <a:lstStyle/>
          <a:p>
            <a:pPr algn="ctr" defTabSz="857250"/>
            <a:r>
              <a:rPr lang="en-US" sz="938">
                <a:solidFill>
                  <a:srgbClr val="616365"/>
                </a:solidFill>
                <a:latin typeface="Arial" panose="020B0604020202020204"/>
              </a:rPr>
              <a:t>FAREWAY FOODS LIQUOR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0ACE5C7-090D-4D61-B647-E4FA95B2C0BD}"/>
              </a:ext>
            </a:extLst>
          </p:cNvPr>
          <p:cNvSpPr txBox="1"/>
          <p:nvPr/>
        </p:nvSpPr>
        <p:spPr>
          <a:xfrm>
            <a:off x="6310313" y="1814346"/>
            <a:ext cx="1285875" cy="300038"/>
          </a:xfrm>
          <a:prstGeom prst="rect">
            <a:avLst/>
          </a:prstGeom>
          <a:solidFill>
            <a:srgbClr val="00CCFF"/>
          </a:solidFill>
          <a:ln w="6350" cap="rnd">
            <a:solidFill>
              <a:schemeClr val="tx1"/>
            </a:solidFill>
          </a:ln>
          <a:effectLst>
            <a:outerShdw dist="25400" dir="2700000" algn="ctr" rotWithShape="0">
              <a:srgbClr val="CDCDCD">
                <a:alpha val="49804"/>
              </a:srgbClr>
            </a:outerShdw>
          </a:effectLst>
        </p:spPr>
        <p:txBody>
          <a:bodyPr wrap="square" lIns="17145" tIns="17145" rIns="17145" bIns="17145" rtlCol="0" anchor="ctr">
            <a:noAutofit/>
          </a:bodyPr>
          <a:lstStyle/>
          <a:p>
            <a:pPr algn="ctr" defTabSz="857250"/>
            <a:r>
              <a:rPr lang="en-US" sz="938">
                <a:solidFill>
                  <a:srgbClr val="616365"/>
                </a:solidFill>
                <a:latin typeface="Arial" panose="020B0604020202020204"/>
              </a:rPr>
              <a:t>KAPPY'S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B48DB8E-DF9C-408F-8B1A-6038D384FAC7}"/>
              </a:ext>
            </a:extLst>
          </p:cNvPr>
          <p:cNvSpPr txBox="1"/>
          <p:nvPr/>
        </p:nvSpPr>
        <p:spPr>
          <a:xfrm>
            <a:off x="8024813" y="1814346"/>
            <a:ext cx="1285875" cy="300038"/>
          </a:xfrm>
          <a:prstGeom prst="rect">
            <a:avLst/>
          </a:prstGeom>
          <a:solidFill>
            <a:srgbClr val="00CCFF"/>
          </a:solidFill>
          <a:ln w="6350" cap="rnd">
            <a:solidFill>
              <a:schemeClr val="tx1"/>
            </a:solidFill>
          </a:ln>
          <a:effectLst>
            <a:outerShdw dist="25400" dir="2700000" algn="ctr" rotWithShape="0">
              <a:srgbClr val="CDCDCD">
                <a:alpha val="49804"/>
              </a:srgbClr>
            </a:outerShdw>
          </a:effectLst>
        </p:spPr>
        <p:txBody>
          <a:bodyPr wrap="square" lIns="17145" tIns="17145" rIns="17145" bIns="17145" rtlCol="0" anchor="ctr">
            <a:noAutofit/>
          </a:bodyPr>
          <a:lstStyle/>
          <a:p>
            <a:pPr algn="ctr" defTabSz="857250"/>
            <a:r>
              <a:rPr lang="en-US" sz="938">
                <a:solidFill>
                  <a:srgbClr val="616365"/>
                </a:solidFill>
                <a:latin typeface="Arial" panose="020B0604020202020204"/>
              </a:rPr>
              <a:t>PARADISE LIQUOR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15A4480-1603-41BB-AD81-70951A95E7F9}"/>
              </a:ext>
            </a:extLst>
          </p:cNvPr>
          <p:cNvSpPr txBox="1"/>
          <p:nvPr/>
        </p:nvSpPr>
        <p:spPr>
          <a:xfrm>
            <a:off x="9739313" y="1814346"/>
            <a:ext cx="1285875" cy="300038"/>
          </a:xfrm>
          <a:prstGeom prst="rect">
            <a:avLst/>
          </a:prstGeom>
          <a:solidFill>
            <a:srgbClr val="00CCFF"/>
          </a:solidFill>
          <a:ln w="6350" cap="rnd">
            <a:solidFill>
              <a:schemeClr val="tx1"/>
            </a:solidFill>
          </a:ln>
          <a:effectLst>
            <a:outerShdw dist="25400" dir="2700000" algn="ctr" rotWithShape="0">
              <a:srgbClr val="CDCDCD">
                <a:alpha val="49804"/>
              </a:srgbClr>
            </a:outerShdw>
          </a:effectLst>
        </p:spPr>
        <p:txBody>
          <a:bodyPr wrap="square" lIns="17145" tIns="17145" rIns="17145" bIns="17145" rtlCol="0" anchor="ctr">
            <a:noAutofit/>
          </a:bodyPr>
          <a:lstStyle/>
          <a:p>
            <a:pPr algn="ctr" defTabSz="857250"/>
            <a:r>
              <a:rPr lang="en-US" sz="938">
                <a:solidFill>
                  <a:srgbClr val="616365"/>
                </a:solidFill>
                <a:latin typeface="Arial" panose="020B0604020202020204"/>
              </a:rPr>
              <a:t>SPIRITS UNLIMITED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00252CBD-4BD9-44E8-8C71-B93FDA7B52E5}"/>
              </a:ext>
            </a:extLst>
          </p:cNvPr>
          <p:cNvCxnSpPr>
            <a:cxnSpLocks/>
          </p:cNvCxnSpPr>
          <p:nvPr/>
        </p:nvCxnSpPr>
        <p:spPr>
          <a:xfrm>
            <a:off x="6094448" y="1357560"/>
            <a:ext cx="0" cy="250134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0EBB36E-4814-4A0A-A825-462132143E34}"/>
              </a:ext>
            </a:extLst>
          </p:cNvPr>
          <p:cNvCxnSpPr>
            <a:cxnSpLocks/>
          </p:cNvCxnSpPr>
          <p:nvPr/>
        </p:nvCxnSpPr>
        <p:spPr>
          <a:xfrm>
            <a:off x="952501" y="1616965"/>
            <a:ext cx="10286997" cy="0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DBA1A725-24EF-41FA-B7AC-4D5C8EF5D052}"/>
              </a:ext>
            </a:extLst>
          </p:cNvPr>
          <p:cNvSpPr txBox="1"/>
          <p:nvPr/>
        </p:nvSpPr>
        <p:spPr>
          <a:xfrm>
            <a:off x="1166813" y="2507207"/>
            <a:ext cx="1285875" cy="300038"/>
          </a:xfrm>
          <a:prstGeom prst="rect">
            <a:avLst/>
          </a:prstGeom>
          <a:solidFill>
            <a:srgbClr val="00CCFF"/>
          </a:solidFill>
          <a:ln w="6350" cap="rnd">
            <a:solidFill>
              <a:schemeClr val="tx1"/>
            </a:solidFill>
          </a:ln>
          <a:effectLst>
            <a:outerShdw dist="25400" dir="2700000" algn="ctr" rotWithShape="0">
              <a:srgbClr val="CDCDCD">
                <a:alpha val="49804"/>
              </a:srgbClr>
            </a:outerShdw>
          </a:effectLst>
        </p:spPr>
        <p:txBody>
          <a:bodyPr wrap="square" lIns="17145" tIns="17145" rIns="17145" bIns="17145" rtlCol="0" anchor="ctr">
            <a:noAutofit/>
          </a:bodyPr>
          <a:lstStyle/>
          <a:p>
            <a:pPr algn="ctr" defTabSz="857250"/>
            <a:r>
              <a:rPr lang="en-US" sz="938">
                <a:solidFill>
                  <a:srgbClr val="616365"/>
                </a:solidFill>
                <a:latin typeface="Arial" panose="020B0604020202020204"/>
              </a:rPr>
              <a:t>BELMONT TOTAL*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F2315F8-DAE4-4F40-987E-3A85AA6618F5}"/>
              </a:ext>
            </a:extLst>
          </p:cNvPr>
          <p:cNvSpPr txBox="1"/>
          <p:nvPr/>
        </p:nvSpPr>
        <p:spPr>
          <a:xfrm>
            <a:off x="2881313" y="2507207"/>
            <a:ext cx="1285875" cy="300038"/>
          </a:xfrm>
          <a:prstGeom prst="rect">
            <a:avLst/>
          </a:prstGeom>
          <a:solidFill>
            <a:srgbClr val="00CCFF"/>
          </a:solidFill>
          <a:ln w="6350" cap="rnd">
            <a:solidFill>
              <a:schemeClr val="tx1"/>
            </a:solidFill>
          </a:ln>
          <a:effectLst>
            <a:outerShdw dist="25400" dir="2700000" algn="ctr" rotWithShape="0">
              <a:srgbClr val="CDCDCD">
                <a:alpha val="49804"/>
              </a:srgbClr>
            </a:outerShdw>
          </a:effectLst>
        </p:spPr>
        <p:txBody>
          <a:bodyPr wrap="square" lIns="17145" tIns="17145" rIns="17145" bIns="17145" rtlCol="0" anchor="ctr">
            <a:noAutofit/>
          </a:bodyPr>
          <a:lstStyle/>
          <a:p>
            <a:pPr algn="ctr" defTabSz="857250"/>
            <a:r>
              <a:rPr lang="en-US" sz="938">
                <a:solidFill>
                  <a:srgbClr val="616365"/>
                </a:solidFill>
                <a:latin typeface="Arial" panose="020B0604020202020204"/>
              </a:rPr>
              <a:t>BUSA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872C253-CE37-4EBB-AD87-BD9342EA0AE2}"/>
              </a:ext>
            </a:extLst>
          </p:cNvPr>
          <p:cNvSpPr txBox="1"/>
          <p:nvPr/>
        </p:nvSpPr>
        <p:spPr>
          <a:xfrm>
            <a:off x="4595813" y="2507207"/>
            <a:ext cx="1285875" cy="300038"/>
          </a:xfrm>
          <a:prstGeom prst="rect">
            <a:avLst/>
          </a:prstGeom>
          <a:solidFill>
            <a:srgbClr val="00CCFF"/>
          </a:solidFill>
          <a:ln w="6350" cap="rnd">
            <a:solidFill>
              <a:schemeClr val="tx1"/>
            </a:solidFill>
          </a:ln>
          <a:effectLst>
            <a:outerShdw dist="25400" dir="2700000" algn="ctr" rotWithShape="0">
              <a:srgbClr val="CDCDCD">
                <a:alpha val="49804"/>
              </a:srgbClr>
            </a:outerShdw>
          </a:effectLst>
        </p:spPr>
        <p:txBody>
          <a:bodyPr wrap="square" lIns="17145" tIns="17145" rIns="17145" bIns="17145" rtlCol="0" anchor="ctr">
            <a:noAutofit/>
          </a:bodyPr>
          <a:lstStyle/>
          <a:p>
            <a:pPr algn="ctr" defTabSz="857250"/>
            <a:r>
              <a:rPr lang="en-US" sz="938">
                <a:solidFill>
                  <a:srgbClr val="616365"/>
                </a:solidFill>
                <a:latin typeface="Arial" panose="020B0604020202020204"/>
              </a:rPr>
              <a:t>GABRIEL'S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133D9F18-8B9B-477E-98FE-8D7BE52531F9}"/>
              </a:ext>
            </a:extLst>
          </p:cNvPr>
          <p:cNvSpPr txBox="1"/>
          <p:nvPr/>
        </p:nvSpPr>
        <p:spPr>
          <a:xfrm>
            <a:off x="6310313" y="2507207"/>
            <a:ext cx="1285875" cy="300038"/>
          </a:xfrm>
          <a:prstGeom prst="rect">
            <a:avLst/>
          </a:prstGeom>
          <a:solidFill>
            <a:srgbClr val="00CCFF"/>
          </a:solidFill>
          <a:ln w="6350" cap="rnd">
            <a:solidFill>
              <a:schemeClr val="tx1"/>
            </a:solidFill>
          </a:ln>
          <a:effectLst>
            <a:outerShdw dist="25400" dir="2700000" algn="ctr" rotWithShape="0">
              <a:srgbClr val="CDCDCD">
                <a:alpha val="49804"/>
              </a:srgbClr>
            </a:outerShdw>
          </a:effectLst>
        </p:spPr>
        <p:txBody>
          <a:bodyPr wrap="square" lIns="17145" tIns="17145" rIns="17145" bIns="17145" rtlCol="0" anchor="ctr">
            <a:noAutofit/>
          </a:bodyPr>
          <a:lstStyle/>
          <a:p>
            <a:pPr algn="ctr" defTabSz="857250"/>
            <a:r>
              <a:rPr lang="en-US" sz="938">
                <a:solidFill>
                  <a:srgbClr val="616365"/>
                </a:solidFill>
                <a:latin typeface="Arial" panose="020B0604020202020204"/>
              </a:rPr>
              <a:t>LEE'S DISCOUNT LIQUOR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48117EE3-4780-47DF-A0CE-7C2CF1BE571D}"/>
              </a:ext>
            </a:extLst>
          </p:cNvPr>
          <p:cNvSpPr txBox="1"/>
          <p:nvPr/>
        </p:nvSpPr>
        <p:spPr>
          <a:xfrm>
            <a:off x="8024813" y="2507207"/>
            <a:ext cx="1285875" cy="300038"/>
          </a:xfrm>
          <a:prstGeom prst="rect">
            <a:avLst/>
          </a:prstGeom>
          <a:solidFill>
            <a:srgbClr val="00CCFF"/>
          </a:solidFill>
          <a:ln w="6350" cap="rnd">
            <a:solidFill>
              <a:schemeClr val="tx1"/>
            </a:solidFill>
          </a:ln>
          <a:effectLst>
            <a:outerShdw dist="25400" dir="2700000" algn="ctr" rotWithShape="0">
              <a:srgbClr val="CDCDCD">
                <a:alpha val="49804"/>
              </a:srgbClr>
            </a:outerShdw>
          </a:effectLst>
        </p:spPr>
        <p:txBody>
          <a:bodyPr wrap="square" lIns="17145" tIns="17145" rIns="17145" bIns="17145" rtlCol="0" anchor="ctr">
            <a:noAutofit/>
          </a:bodyPr>
          <a:lstStyle/>
          <a:p>
            <a:pPr algn="ctr" defTabSz="857250"/>
            <a:r>
              <a:rPr lang="en-US" sz="938">
                <a:solidFill>
                  <a:srgbClr val="616365"/>
                </a:solidFill>
                <a:latin typeface="Arial" panose="020B0604020202020204"/>
              </a:rPr>
              <a:t>PAYLESS LIQUOR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F1AA93A-0191-4630-9807-9C0630E3FFBC}"/>
              </a:ext>
            </a:extLst>
          </p:cNvPr>
          <p:cNvSpPr txBox="1"/>
          <p:nvPr/>
        </p:nvSpPr>
        <p:spPr>
          <a:xfrm>
            <a:off x="9739313" y="2507207"/>
            <a:ext cx="1285875" cy="300038"/>
          </a:xfrm>
          <a:prstGeom prst="rect">
            <a:avLst/>
          </a:prstGeom>
          <a:solidFill>
            <a:srgbClr val="00CCFF"/>
          </a:solidFill>
          <a:ln w="6350" cap="rnd">
            <a:solidFill>
              <a:schemeClr val="tx1"/>
            </a:solidFill>
          </a:ln>
          <a:effectLst>
            <a:outerShdw dist="25400" dir="2700000" algn="ctr" rotWithShape="0">
              <a:srgbClr val="CDCDCD">
                <a:alpha val="49804"/>
              </a:srgbClr>
            </a:outerShdw>
          </a:effectLst>
        </p:spPr>
        <p:txBody>
          <a:bodyPr wrap="square" lIns="17145" tIns="17145" rIns="17145" bIns="17145" rtlCol="0" anchor="ctr">
            <a:noAutofit/>
          </a:bodyPr>
          <a:lstStyle/>
          <a:p>
            <a:pPr algn="ctr" defTabSz="857250"/>
            <a:r>
              <a:rPr lang="en-US" sz="938">
                <a:solidFill>
                  <a:srgbClr val="616365"/>
                </a:solidFill>
                <a:latin typeface="Arial" panose="020B0604020202020204"/>
              </a:rPr>
              <a:t>UNFI CUB DISCOUNT LIQUORS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87A55E26-AAF4-4679-8AD5-64313B8F847D}"/>
              </a:ext>
            </a:extLst>
          </p:cNvPr>
          <p:cNvSpPr txBox="1"/>
          <p:nvPr/>
        </p:nvSpPr>
        <p:spPr>
          <a:xfrm>
            <a:off x="1166813" y="3200067"/>
            <a:ext cx="1285875" cy="300038"/>
          </a:xfrm>
          <a:prstGeom prst="rect">
            <a:avLst/>
          </a:prstGeom>
          <a:solidFill>
            <a:srgbClr val="00CCFF"/>
          </a:solidFill>
          <a:ln w="6350" cap="rnd">
            <a:solidFill>
              <a:schemeClr val="tx1"/>
            </a:solidFill>
          </a:ln>
          <a:effectLst>
            <a:outerShdw dist="25400" dir="2700000" algn="ctr" rotWithShape="0">
              <a:srgbClr val="CDCDCD">
                <a:alpha val="49804"/>
              </a:srgbClr>
            </a:outerShdw>
          </a:effectLst>
        </p:spPr>
        <p:txBody>
          <a:bodyPr wrap="square" lIns="17145" tIns="17145" rIns="17145" bIns="17145" rtlCol="0" anchor="ctr">
            <a:noAutofit/>
          </a:bodyPr>
          <a:lstStyle/>
          <a:p>
            <a:pPr algn="ctr" defTabSz="857250"/>
            <a:r>
              <a:rPr lang="en-US" sz="938">
                <a:solidFill>
                  <a:srgbClr val="616365"/>
                </a:solidFill>
                <a:latin typeface="Arial" panose="020B0604020202020204"/>
              </a:rPr>
              <a:t>BEVMAX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FC3C8143-94CE-4548-964C-3250381C9400}"/>
              </a:ext>
            </a:extLst>
          </p:cNvPr>
          <p:cNvSpPr txBox="1"/>
          <p:nvPr/>
        </p:nvSpPr>
        <p:spPr>
          <a:xfrm>
            <a:off x="2881313" y="3200067"/>
            <a:ext cx="1285875" cy="300038"/>
          </a:xfrm>
          <a:prstGeom prst="rect">
            <a:avLst/>
          </a:prstGeom>
          <a:solidFill>
            <a:srgbClr val="00CCFF"/>
          </a:solidFill>
          <a:ln w="6350" cap="rnd">
            <a:solidFill>
              <a:schemeClr val="tx1"/>
            </a:solidFill>
          </a:ln>
          <a:effectLst>
            <a:outerShdw dist="25400" dir="2700000" algn="ctr" rotWithShape="0">
              <a:srgbClr val="CDCDCD">
                <a:alpha val="49804"/>
              </a:srgbClr>
            </a:outerShdw>
          </a:effectLst>
        </p:spPr>
        <p:txBody>
          <a:bodyPr wrap="square" lIns="17145" tIns="17145" rIns="17145" bIns="17145" rtlCol="0" anchor="ctr">
            <a:noAutofit/>
          </a:bodyPr>
          <a:lstStyle/>
          <a:p>
            <a:pPr algn="ctr" defTabSz="857250"/>
            <a:r>
              <a:rPr lang="en-US" sz="938">
                <a:solidFill>
                  <a:srgbClr val="616365"/>
                </a:solidFill>
                <a:latin typeface="Arial" panose="020B0604020202020204"/>
              </a:rPr>
              <a:t>COBORN'S LIQUOR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746E40C8-3FCF-4B78-8E11-66FA4001AFD6}"/>
              </a:ext>
            </a:extLst>
          </p:cNvPr>
          <p:cNvSpPr txBox="1"/>
          <p:nvPr/>
        </p:nvSpPr>
        <p:spPr>
          <a:xfrm>
            <a:off x="4595813" y="3200067"/>
            <a:ext cx="1285875" cy="300038"/>
          </a:xfrm>
          <a:prstGeom prst="rect">
            <a:avLst/>
          </a:prstGeom>
          <a:solidFill>
            <a:srgbClr val="00CCFF"/>
          </a:solidFill>
          <a:ln w="6350" cap="rnd">
            <a:solidFill>
              <a:schemeClr val="tx1"/>
            </a:solidFill>
          </a:ln>
          <a:effectLst>
            <a:outerShdw dist="25400" dir="2700000" algn="ctr" rotWithShape="0">
              <a:srgbClr val="CDCDCD">
                <a:alpha val="49804"/>
              </a:srgbClr>
            </a:outerShdw>
          </a:effectLst>
        </p:spPr>
        <p:txBody>
          <a:bodyPr wrap="square" lIns="17145" tIns="17145" rIns="17145" bIns="17145" rtlCol="0" anchor="ctr">
            <a:noAutofit/>
          </a:bodyPr>
          <a:lstStyle/>
          <a:p>
            <a:pPr algn="ctr" defTabSz="857250"/>
            <a:r>
              <a:rPr lang="en-US" sz="938">
                <a:solidFill>
                  <a:srgbClr val="616365"/>
                </a:solidFill>
                <a:latin typeface="Arial" panose="020B0604020202020204"/>
              </a:rPr>
              <a:t>GAY'S HOPS-N-SCHNAPPS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83A38023-ECAB-42A0-B90D-DE077EB7B7FB}"/>
              </a:ext>
            </a:extLst>
          </p:cNvPr>
          <p:cNvSpPr txBox="1"/>
          <p:nvPr/>
        </p:nvSpPr>
        <p:spPr>
          <a:xfrm>
            <a:off x="6310313" y="3200067"/>
            <a:ext cx="1285875" cy="300038"/>
          </a:xfrm>
          <a:prstGeom prst="rect">
            <a:avLst/>
          </a:prstGeom>
          <a:solidFill>
            <a:srgbClr val="00CCFF"/>
          </a:solidFill>
          <a:ln w="6350" cap="rnd">
            <a:solidFill>
              <a:schemeClr val="tx1"/>
            </a:solidFill>
          </a:ln>
          <a:effectLst>
            <a:outerShdw dist="25400" dir="2700000" algn="ctr" rotWithShape="0">
              <a:srgbClr val="CDCDCD">
                <a:alpha val="49804"/>
              </a:srgbClr>
            </a:outerShdw>
          </a:effectLst>
        </p:spPr>
        <p:txBody>
          <a:bodyPr wrap="square" lIns="17145" tIns="17145" rIns="17145" bIns="17145" rtlCol="0" anchor="ctr">
            <a:noAutofit/>
          </a:bodyPr>
          <a:lstStyle/>
          <a:p>
            <a:pPr algn="ctr" defTabSz="857250"/>
            <a:r>
              <a:rPr lang="en-US" sz="938">
                <a:solidFill>
                  <a:srgbClr val="616365"/>
                </a:solidFill>
                <a:latin typeface="Arial" panose="020B0604020202020204"/>
              </a:rPr>
              <a:t>MALLOY'S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3D964544-174B-4649-B1A1-4A8582D45A09}"/>
              </a:ext>
            </a:extLst>
          </p:cNvPr>
          <p:cNvSpPr txBox="1"/>
          <p:nvPr/>
        </p:nvSpPr>
        <p:spPr>
          <a:xfrm>
            <a:off x="8024813" y="3200067"/>
            <a:ext cx="1285875" cy="300038"/>
          </a:xfrm>
          <a:prstGeom prst="rect">
            <a:avLst/>
          </a:prstGeom>
          <a:solidFill>
            <a:srgbClr val="00CCFF"/>
          </a:solidFill>
          <a:ln w="6350" cap="rnd">
            <a:solidFill>
              <a:schemeClr val="tx1"/>
            </a:solidFill>
          </a:ln>
          <a:effectLst>
            <a:outerShdw dist="25400" dir="2700000" algn="ctr" rotWithShape="0">
              <a:srgbClr val="CDCDCD">
                <a:alpha val="49804"/>
              </a:srgbClr>
            </a:outerShdw>
          </a:effectLst>
        </p:spPr>
        <p:txBody>
          <a:bodyPr wrap="square" lIns="17145" tIns="17145" rIns="17145" bIns="17145" rtlCol="0" anchor="ctr">
            <a:noAutofit/>
          </a:bodyPr>
          <a:lstStyle/>
          <a:p>
            <a:pPr algn="ctr" defTabSz="857250"/>
            <a:r>
              <a:rPr lang="en-US" sz="938">
                <a:solidFill>
                  <a:srgbClr val="616365"/>
                </a:solidFill>
                <a:latin typeface="Arial" panose="020B0604020202020204"/>
              </a:rPr>
              <a:t>ROTHSCHILD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58F8B584-EAB0-4FB7-94F0-6CAE7D76906C}"/>
              </a:ext>
            </a:extLst>
          </p:cNvPr>
          <p:cNvSpPr txBox="1"/>
          <p:nvPr/>
        </p:nvSpPr>
        <p:spPr>
          <a:xfrm>
            <a:off x="9739313" y="3200067"/>
            <a:ext cx="1285875" cy="300038"/>
          </a:xfrm>
          <a:prstGeom prst="rect">
            <a:avLst/>
          </a:prstGeom>
          <a:solidFill>
            <a:srgbClr val="00CCFF"/>
          </a:solidFill>
          <a:ln w="6350" cap="rnd">
            <a:solidFill>
              <a:schemeClr val="tx1"/>
            </a:solidFill>
          </a:ln>
          <a:effectLst>
            <a:outerShdw dist="25400" dir="2700000" algn="ctr" rotWithShape="0">
              <a:srgbClr val="CDCDCD">
                <a:alpha val="49804"/>
              </a:srgbClr>
            </a:outerShdw>
          </a:effectLst>
        </p:spPr>
        <p:txBody>
          <a:bodyPr wrap="square" lIns="17145" tIns="17145" rIns="17145" bIns="17145" rtlCol="0" anchor="ctr">
            <a:noAutofit/>
          </a:bodyPr>
          <a:lstStyle/>
          <a:p>
            <a:pPr algn="ctr" defTabSz="857250"/>
            <a:r>
              <a:rPr lang="en-US" sz="938">
                <a:solidFill>
                  <a:srgbClr val="616365"/>
                </a:solidFill>
                <a:latin typeface="Arial" panose="020B0604020202020204"/>
              </a:rPr>
              <a:t>TOTAL WINE &amp; MORE CORP*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820B6EE6-B7C9-4FF9-87D3-1E2282FE1233}"/>
              </a:ext>
            </a:extLst>
          </p:cNvPr>
          <p:cNvSpPr txBox="1"/>
          <p:nvPr/>
        </p:nvSpPr>
        <p:spPr>
          <a:xfrm>
            <a:off x="1166813" y="3892927"/>
            <a:ext cx="1285875" cy="300038"/>
          </a:xfrm>
          <a:prstGeom prst="rect">
            <a:avLst/>
          </a:prstGeom>
          <a:solidFill>
            <a:srgbClr val="00CCFF"/>
          </a:solidFill>
          <a:ln w="6350" cap="rnd">
            <a:solidFill>
              <a:schemeClr val="tx1"/>
            </a:solidFill>
          </a:ln>
          <a:effectLst>
            <a:outerShdw dist="25400" dir="2700000" algn="ctr" rotWithShape="0">
              <a:srgbClr val="CDCDCD">
                <a:alpha val="49804"/>
              </a:srgbClr>
            </a:outerShdw>
          </a:effectLst>
        </p:spPr>
        <p:txBody>
          <a:bodyPr wrap="square" lIns="17145" tIns="17145" rIns="17145" bIns="17145" rtlCol="0" anchor="ctr">
            <a:noAutofit/>
          </a:bodyPr>
          <a:lstStyle/>
          <a:p>
            <a:pPr algn="ctr" defTabSz="857250"/>
            <a:r>
              <a:rPr lang="en-US" sz="938">
                <a:solidFill>
                  <a:srgbClr val="616365"/>
                </a:solidFill>
                <a:latin typeface="Arial" panose="020B0604020202020204"/>
              </a:rPr>
              <a:t>BEVMO CORP*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1CA7E08D-50A7-4E0B-81D6-AFF8B10A71E7}"/>
              </a:ext>
            </a:extLst>
          </p:cNvPr>
          <p:cNvSpPr txBox="1"/>
          <p:nvPr/>
        </p:nvSpPr>
        <p:spPr>
          <a:xfrm>
            <a:off x="2881313" y="3892927"/>
            <a:ext cx="1285875" cy="300038"/>
          </a:xfrm>
          <a:prstGeom prst="rect">
            <a:avLst/>
          </a:prstGeom>
          <a:solidFill>
            <a:srgbClr val="00CCFF"/>
          </a:solidFill>
          <a:ln w="6350" cap="rnd">
            <a:solidFill>
              <a:schemeClr val="tx1"/>
            </a:solidFill>
          </a:ln>
          <a:effectLst>
            <a:outerShdw dist="25400" dir="2700000" algn="ctr" rotWithShape="0">
              <a:srgbClr val="CDCDCD">
                <a:alpha val="49804"/>
              </a:srgbClr>
            </a:outerShdw>
          </a:effectLst>
        </p:spPr>
        <p:txBody>
          <a:bodyPr wrap="square" lIns="17145" tIns="17145" rIns="17145" bIns="17145" rtlCol="0" anchor="ctr">
            <a:noAutofit/>
          </a:bodyPr>
          <a:lstStyle/>
          <a:p>
            <a:pPr algn="ctr" defTabSz="857250"/>
            <a:r>
              <a:rPr lang="en-US" sz="938">
                <a:solidFill>
                  <a:srgbClr val="616365"/>
                </a:solidFill>
                <a:latin typeface="Arial" panose="020B0604020202020204"/>
              </a:rPr>
              <a:t>COMMUNITY SPIRITS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5AA9255F-03EE-41A0-8465-ECF9D13F8A22}"/>
              </a:ext>
            </a:extLst>
          </p:cNvPr>
          <p:cNvSpPr txBox="1"/>
          <p:nvPr/>
        </p:nvSpPr>
        <p:spPr>
          <a:xfrm>
            <a:off x="4595813" y="3892927"/>
            <a:ext cx="1285875" cy="300038"/>
          </a:xfrm>
          <a:prstGeom prst="rect">
            <a:avLst/>
          </a:prstGeom>
          <a:solidFill>
            <a:srgbClr val="00CCFF"/>
          </a:solidFill>
          <a:ln w="6350" cap="rnd">
            <a:solidFill>
              <a:schemeClr val="tx1"/>
            </a:solidFill>
          </a:ln>
          <a:effectLst>
            <a:outerShdw dist="25400" dir="2700000" algn="ctr" rotWithShape="0">
              <a:srgbClr val="CDCDCD">
                <a:alpha val="49804"/>
              </a:srgbClr>
            </a:outerShdw>
          </a:effectLst>
        </p:spPr>
        <p:txBody>
          <a:bodyPr wrap="square" lIns="17145" tIns="17145" rIns="17145" bIns="17145" rtlCol="0" anchor="ctr">
            <a:noAutofit/>
          </a:bodyPr>
          <a:lstStyle/>
          <a:p>
            <a:pPr algn="ctr" defTabSz="857250"/>
            <a:r>
              <a:rPr lang="en-US" sz="938">
                <a:solidFill>
                  <a:srgbClr val="616365"/>
                </a:solidFill>
                <a:latin typeface="Arial" panose="020B0604020202020204"/>
              </a:rPr>
              <a:t>GOODY GOODY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91E2D77B-0B82-4CFF-8956-71DDFE952A50}"/>
              </a:ext>
            </a:extLst>
          </p:cNvPr>
          <p:cNvSpPr txBox="1"/>
          <p:nvPr/>
        </p:nvSpPr>
        <p:spPr>
          <a:xfrm>
            <a:off x="6310313" y="3892927"/>
            <a:ext cx="1285875" cy="300038"/>
          </a:xfrm>
          <a:prstGeom prst="rect">
            <a:avLst/>
          </a:prstGeom>
          <a:solidFill>
            <a:srgbClr val="00CCFF"/>
          </a:solidFill>
          <a:ln w="6350" cap="rnd">
            <a:solidFill>
              <a:schemeClr val="tx1"/>
            </a:solidFill>
          </a:ln>
          <a:effectLst>
            <a:outerShdw dist="25400" dir="2700000" algn="ctr" rotWithShape="0">
              <a:srgbClr val="CDCDCD">
                <a:alpha val="49804"/>
              </a:srgbClr>
            </a:outerShdw>
          </a:effectLst>
        </p:spPr>
        <p:txBody>
          <a:bodyPr wrap="square" lIns="17145" tIns="17145" rIns="17145" bIns="17145" rtlCol="0" anchor="ctr">
            <a:noAutofit/>
          </a:bodyPr>
          <a:lstStyle/>
          <a:p>
            <a:pPr algn="ctr" defTabSz="857250"/>
            <a:r>
              <a:rPr lang="en-US" sz="938">
                <a:solidFill>
                  <a:srgbClr val="616365"/>
                </a:solidFill>
                <a:latin typeface="Arial" panose="020B0604020202020204"/>
              </a:rPr>
              <a:t>MEGA WINE &amp; SPIRITS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EA372895-32CD-436D-8B15-A1A2B57997AC}"/>
              </a:ext>
            </a:extLst>
          </p:cNvPr>
          <p:cNvSpPr txBox="1"/>
          <p:nvPr/>
        </p:nvSpPr>
        <p:spPr>
          <a:xfrm>
            <a:off x="8024813" y="3892927"/>
            <a:ext cx="1285875" cy="300038"/>
          </a:xfrm>
          <a:prstGeom prst="rect">
            <a:avLst/>
          </a:prstGeom>
          <a:solidFill>
            <a:srgbClr val="00CCFF"/>
          </a:solidFill>
          <a:ln w="6350" cap="rnd">
            <a:solidFill>
              <a:schemeClr val="tx1"/>
            </a:solidFill>
          </a:ln>
          <a:effectLst>
            <a:outerShdw dist="25400" dir="2700000" algn="ctr" rotWithShape="0">
              <a:srgbClr val="CDCDCD">
                <a:alpha val="49804"/>
              </a:srgbClr>
            </a:outerShdw>
          </a:effectLst>
        </p:spPr>
        <p:txBody>
          <a:bodyPr wrap="square" lIns="17145" tIns="17145" rIns="17145" bIns="17145" rtlCol="0" anchor="ctr">
            <a:noAutofit/>
          </a:bodyPr>
          <a:lstStyle/>
          <a:p>
            <a:pPr algn="ctr" defTabSz="857250"/>
            <a:r>
              <a:rPr lang="en-US" sz="938">
                <a:solidFill>
                  <a:srgbClr val="616365"/>
                </a:solidFill>
                <a:latin typeface="Arial" panose="020B0604020202020204"/>
              </a:rPr>
              <a:t>S&amp;V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534063A-0218-488E-ADF2-8F6E1BEB31A1}"/>
              </a:ext>
            </a:extLst>
          </p:cNvPr>
          <p:cNvSpPr txBox="1"/>
          <p:nvPr/>
        </p:nvSpPr>
        <p:spPr>
          <a:xfrm>
            <a:off x="9739313" y="3892927"/>
            <a:ext cx="1285875" cy="300038"/>
          </a:xfrm>
          <a:prstGeom prst="rect">
            <a:avLst/>
          </a:prstGeom>
          <a:solidFill>
            <a:srgbClr val="00CCFF"/>
          </a:solidFill>
          <a:ln w="6350" cap="rnd">
            <a:solidFill>
              <a:schemeClr val="tx1"/>
            </a:solidFill>
          </a:ln>
          <a:effectLst>
            <a:outerShdw dist="25400" dir="2700000" algn="ctr" rotWithShape="0">
              <a:srgbClr val="CDCDCD">
                <a:alpha val="49804"/>
              </a:srgbClr>
            </a:outerShdw>
          </a:effectLst>
        </p:spPr>
        <p:txBody>
          <a:bodyPr wrap="square" lIns="17145" tIns="17145" rIns="17145" bIns="17145" rtlCol="0" anchor="ctr">
            <a:noAutofit/>
          </a:bodyPr>
          <a:lstStyle/>
          <a:p>
            <a:pPr algn="ctr" defTabSz="857250"/>
            <a:r>
              <a:rPr lang="en-US" sz="938">
                <a:solidFill>
                  <a:srgbClr val="616365"/>
                </a:solidFill>
                <a:latin typeface="Arial" panose="020B0604020202020204"/>
              </a:rPr>
              <a:t>TWIN LIQUORS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E394419C-C5AF-4C81-BCF3-520B7258C6D6}"/>
              </a:ext>
            </a:extLst>
          </p:cNvPr>
          <p:cNvSpPr txBox="1"/>
          <p:nvPr/>
        </p:nvSpPr>
        <p:spPr>
          <a:xfrm>
            <a:off x="1166813" y="4585788"/>
            <a:ext cx="1285875" cy="300038"/>
          </a:xfrm>
          <a:prstGeom prst="rect">
            <a:avLst/>
          </a:prstGeom>
          <a:solidFill>
            <a:srgbClr val="00CCFF"/>
          </a:solidFill>
          <a:ln w="6350" cap="rnd">
            <a:solidFill>
              <a:schemeClr val="tx1"/>
            </a:solidFill>
          </a:ln>
          <a:effectLst>
            <a:outerShdw dist="25400" dir="2700000" algn="ctr" rotWithShape="0">
              <a:srgbClr val="CDCDCD">
                <a:alpha val="49804"/>
              </a:srgbClr>
            </a:outerShdw>
          </a:effectLst>
        </p:spPr>
        <p:txBody>
          <a:bodyPr wrap="square" lIns="17145" tIns="17145" rIns="17145" bIns="17145" rtlCol="0" anchor="ctr">
            <a:noAutofit/>
          </a:bodyPr>
          <a:lstStyle/>
          <a:p>
            <a:pPr algn="ctr" defTabSz="857250"/>
            <a:r>
              <a:rPr lang="en-US" sz="938">
                <a:solidFill>
                  <a:srgbClr val="616365"/>
                </a:solidFill>
                <a:latin typeface="Arial" panose="020B0604020202020204"/>
              </a:rPr>
              <a:t>BIG RED CORP*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1BDE615C-635D-4F1C-A89A-9521EECC1EE7}"/>
              </a:ext>
            </a:extLst>
          </p:cNvPr>
          <p:cNvSpPr txBox="1"/>
          <p:nvPr/>
        </p:nvSpPr>
        <p:spPr>
          <a:xfrm>
            <a:off x="2881313" y="4585788"/>
            <a:ext cx="1285875" cy="300038"/>
          </a:xfrm>
          <a:prstGeom prst="rect">
            <a:avLst/>
          </a:prstGeom>
          <a:solidFill>
            <a:srgbClr val="00CCFF"/>
          </a:solidFill>
          <a:ln w="6350" cap="rnd">
            <a:solidFill>
              <a:schemeClr val="tx1"/>
            </a:solidFill>
          </a:ln>
          <a:effectLst>
            <a:outerShdw dist="25400" dir="2700000" algn="ctr" rotWithShape="0">
              <a:srgbClr val="CDCDCD">
                <a:alpha val="49804"/>
              </a:srgbClr>
            </a:outerShdw>
          </a:effectLst>
        </p:spPr>
        <p:txBody>
          <a:bodyPr wrap="square" lIns="17145" tIns="17145" rIns="17145" bIns="17145" rtlCol="0" anchor="ctr">
            <a:noAutofit/>
          </a:bodyPr>
          <a:lstStyle/>
          <a:p>
            <a:pPr algn="ctr" defTabSz="857250"/>
            <a:r>
              <a:rPr lang="en-US" sz="938">
                <a:solidFill>
                  <a:srgbClr val="616365"/>
                </a:solidFill>
                <a:latin typeface="Arial" panose="020B0604020202020204"/>
              </a:rPr>
              <a:t>CROWN LIQUORS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4969ACEB-6648-4A15-A774-ACBDC4C95AA9}"/>
              </a:ext>
            </a:extLst>
          </p:cNvPr>
          <p:cNvSpPr txBox="1"/>
          <p:nvPr/>
        </p:nvSpPr>
        <p:spPr>
          <a:xfrm>
            <a:off x="4595813" y="4585788"/>
            <a:ext cx="1285875" cy="300038"/>
          </a:xfrm>
          <a:prstGeom prst="rect">
            <a:avLst/>
          </a:prstGeom>
          <a:solidFill>
            <a:srgbClr val="00CCFF"/>
          </a:solidFill>
          <a:ln w="6350" cap="rnd">
            <a:solidFill>
              <a:schemeClr val="tx1"/>
            </a:solidFill>
          </a:ln>
          <a:effectLst>
            <a:outerShdw dist="25400" dir="2700000" algn="ctr" rotWithShape="0">
              <a:srgbClr val="CDCDCD">
                <a:alpha val="49804"/>
              </a:srgbClr>
            </a:outerShdw>
          </a:effectLst>
        </p:spPr>
        <p:txBody>
          <a:bodyPr wrap="square" lIns="17145" tIns="17145" rIns="17145" bIns="17145" rtlCol="0" anchor="ctr">
            <a:noAutofit/>
          </a:bodyPr>
          <a:lstStyle/>
          <a:p>
            <a:pPr algn="ctr" defTabSz="857250"/>
            <a:r>
              <a:rPr lang="en-US" sz="938">
                <a:solidFill>
                  <a:srgbClr val="616365"/>
                </a:solidFill>
                <a:latin typeface="Arial" panose="020B0604020202020204"/>
              </a:rPr>
              <a:t>HASKELLS TOTAL*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02F8EA53-0A00-4853-A1CA-D55561DAEB0D}"/>
              </a:ext>
            </a:extLst>
          </p:cNvPr>
          <p:cNvSpPr txBox="1"/>
          <p:nvPr/>
        </p:nvSpPr>
        <p:spPr>
          <a:xfrm>
            <a:off x="6310313" y="4585788"/>
            <a:ext cx="1285875" cy="300038"/>
          </a:xfrm>
          <a:prstGeom prst="rect">
            <a:avLst/>
          </a:prstGeom>
          <a:solidFill>
            <a:srgbClr val="00CCFF"/>
          </a:solidFill>
          <a:ln w="6350" cap="rnd">
            <a:solidFill>
              <a:schemeClr val="tx1"/>
            </a:solidFill>
          </a:ln>
          <a:effectLst>
            <a:outerShdw dist="25400" dir="2700000" algn="ctr" rotWithShape="0">
              <a:srgbClr val="CDCDCD">
                <a:alpha val="49804"/>
              </a:srgbClr>
            </a:outerShdw>
          </a:effectLst>
        </p:spPr>
        <p:txBody>
          <a:bodyPr wrap="square" lIns="17145" tIns="17145" rIns="17145" bIns="17145" rtlCol="0" anchor="ctr">
            <a:noAutofit/>
          </a:bodyPr>
          <a:lstStyle/>
          <a:p>
            <a:pPr algn="ctr" defTabSz="857250"/>
            <a:r>
              <a:rPr lang="en-US" sz="938">
                <a:solidFill>
                  <a:srgbClr val="616365"/>
                </a:solidFill>
                <a:latin typeface="Arial" panose="020B0604020202020204"/>
              </a:rPr>
              <a:t>MGM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2765E0BA-1EF0-4644-BA01-E2B575AE2B8E}"/>
              </a:ext>
            </a:extLst>
          </p:cNvPr>
          <p:cNvSpPr txBox="1"/>
          <p:nvPr/>
        </p:nvSpPr>
        <p:spPr>
          <a:xfrm>
            <a:off x="8024813" y="4585788"/>
            <a:ext cx="1285875" cy="300038"/>
          </a:xfrm>
          <a:prstGeom prst="rect">
            <a:avLst/>
          </a:prstGeom>
          <a:solidFill>
            <a:srgbClr val="00CCFF"/>
          </a:solidFill>
          <a:ln w="6350" cap="rnd">
            <a:solidFill>
              <a:schemeClr val="tx1"/>
            </a:solidFill>
          </a:ln>
          <a:effectLst>
            <a:outerShdw dist="25400" dir="2700000" algn="ctr" rotWithShape="0">
              <a:srgbClr val="CDCDCD">
                <a:alpha val="49804"/>
              </a:srgbClr>
            </a:outerShdw>
          </a:effectLst>
        </p:spPr>
        <p:txBody>
          <a:bodyPr wrap="square" lIns="17145" tIns="17145" rIns="17145" bIns="17145" rtlCol="0" anchor="ctr">
            <a:noAutofit/>
          </a:bodyPr>
          <a:lstStyle/>
          <a:p>
            <a:pPr algn="ctr" defTabSz="857250"/>
            <a:r>
              <a:rPr lang="en-US" sz="938">
                <a:solidFill>
                  <a:srgbClr val="616365"/>
                </a:solidFill>
                <a:latin typeface="Arial" panose="020B0604020202020204"/>
              </a:rPr>
              <a:t>SAVWAY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F43C3701-D8D4-4885-AA46-6DF2DC70F785}"/>
              </a:ext>
            </a:extLst>
          </p:cNvPr>
          <p:cNvSpPr txBox="1"/>
          <p:nvPr/>
        </p:nvSpPr>
        <p:spPr>
          <a:xfrm>
            <a:off x="9739313" y="4585788"/>
            <a:ext cx="1285875" cy="300038"/>
          </a:xfrm>
          <a:prstGeom prst="rect">
            <a:avLst/>
          </a:prstGeom>
          <a:solidFill>
            <a:srgbClr val="00CCFF"/>
          </a:solidFill>
          <a:ln w="6350" cap="rnd">
            <a:solidFill>
              <a:schemeClr val="tx1"/>
            </a:solidFill>
          </a:ln>
          <a:effectLst>
            <a:outerShdw dist="25400" dir="2700000" algn="ctr" rotWithShape="0">
              <a:srgbClr val="CDCDCD">
                <a:alpha val="49804"/>
              </a:srgbClr>
            </a:outerShdw>
          </a:effectLst>
        </p:spPr>
        <p:txBody>
          <a:bodyPr wrap="square" lIns="17145" tIns="17145" rIns="17145" bIns="17145" rtlCol="0" anchor="ctr">
            <a:noAutofit/>
          </a:bodyPr>
          <a:lstStyle/>
          <a:p>
            <a:pPr algn="ctr" defTabSz="857250"/>
            <a:r>
              <a:rPr lang="en-US" sz="938">
                <a:solidFill>
                  <a:srgbClr val="616365"/>
                </a:solidFill>
                <a:latin typeface="Arial" panose="020B0604020202020204"/>
              </a:rPr>
              <a:t>WINN DIXE LIQUORS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01444035-D5E0-4052-8CF8-1B73C9796BF3}"/>
              </a:ext>
            </a:extLst>
          </p:cNvPr>
          <p:cNvSpPr txBox="1"/>
          <p:nvPr/>
        </p:nvSpPr>
        <p:spPr>
          <a:xfrm>
            <a:off x="1166813" y="5278648"/>
            <a:ext cx="1285875" cy="300038"/>
          </a:xfrm>
          <a:prstGeom prst="rect">
            <a:avLst/>
          </a:prstGeom>
          <a:solidFill>
            <a:srgbClr val="00CCFF"/>
          </a:solidFill>
          <a:ln w="6350" cap="rnd">
            <a:solidFill>
              <a:schemeClr val="tx1"/>
            </a:solidFill>
          </a:ln>
          <a:effectLst>
            <a:outerShdw dist="25400" dir="2700000" algn="ctr" rotWithShape="0">
              <a:srgbClr val="CDCDCD">
                <a:alpha val="49804"/>
              </a:srgbClr>
            </a:outerShdw>
          </a:effectLst>
        </p:spPr>
        <p:txBody>
          <a:bodyPr wrap="square" lIns="17145" tIns="17145" rIns="17145" bIns="17145" rtlCol="0" anchor="ctr">
            <a:noAutofit/>
          </a:bodyPr>
          <a:lstStyle/>
          <a:p>
            <a:pPr algn="ctr" defTabSz="857250"/>
            <a:r>
              <a:rPr lang="en-US" sz="938">
                <a:solidFill>
                  <a:srgbClr val="616365"/>
                </a:solidFill>
                <a:latin typeface="Arial" panose="020B0604020202020204"/>
              </a:rPr>
              <a:t>BLANCHARDS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3A7EED6F-44D7-439A-BC34-742E1C9EFAB4}"/>
              </a:ext>
            </a:extLst>
          </p:cNvPr>
          <p:cNvSpPr txBox="1"/>
          <p:nvPr/>
        </p:nvSpPr>
        <p:spPr>
          <a:xfrm>
            <a:off x="2881313" y="5278648"/>
            <a:ext cx="1285875" cy="300038"/>
          </a:xfrm>
          <a:prstGeom prst="rect">
            <a:avLst/>
          </a:prstGeom>
          <a:solidFill>
            <a:srgbClr val="00CCFF"/>
          </a:solidFill>
          <a:ln w="6350" cap="rnd">
            <a:solidFill>
              <a:schemeClr val="tx1"/>
            </a:solidFill>
          </a:ln>
          <a:effectLst>
            <a:outerShdw dist="25400" dir="2700000" algn="ctr" rotWithShape="0">
              <a:srgbClr val="CDCDCD">
                <a:alpha val="49804"/>
              </a:srgbClr>
            </a:outerShdw>
          </a:effectLst>
        </p:spPr>
        <p:txBody>
          <a:bodyPr wrap="square" lIns="17145" tIns="17145" rIns="17145" bIns="17145" rtlCol="0" anchor="ctr">
            <a:noAutofit/>
          </a:bodyPr>
          <a:lstStyle/>
          <a:p>
            <a:pPr algn="ctr" defTabSz="857250"/>
            <a:r>
              <a:rPr lang="en-US" sz="938">
                <a:solidFill>
                  <a:srgbClr val="616365"/>
                </a:solidFill>
                <a:latin typeface="Arial" panose="020B0604020202020204"/>
              </a:rPr>
              <a:t>CROWN WINE &amp; SPIRITS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4CD1F461-E3C7-4DF8-8FFA-33135EC58AAC}"/>
              </a:ext>
            </a:extLst>
          </p:cNvPr>
          <p:cNvSpPr txBox="1"/>
          <p:nvPr/>
        </p:nvSpPr>
        <p:spPr>
          <a:xfrm>
            <a:off x="4595813" y="5278648"/>
            <a:ext cx="1285875" cy="300038"/>
          </a:xfrm>
          <a:prstGeom prst="rect">
            <a:avLst/>
          </a:prstGeom>
          <a:solidFill>
            <a:srgbClr val="00CCFF"/>
          </a:solidFill>
          <a:ln w="6350" cap="rnd">
            <a:solidFill>
              <a:schemeClr val="tx1"/>
            </a:solidFill>
          </a:ln>
          <a:effectLst>
            <a:outerShdw dist="25400" dir="2700000" algn="ctr" rotWithShape="0">
              <a:srgbClr val="CDCDCD">
                <a:alpha val="49804"/>
              </a:srgbClr>
            </a:outerShdw>
          </a:effectLst>
        </p:spPr>
        <p:txBody>
          <a:bodyPr wrap="square" lIns="17145" tIns="17145" rIns="17145" bIns="17145" rtlCol="0" anchor="ctr">
            <a:noAutofit/>
          </a:bodyPr>
          <a:lstStyle/>
          <a:p>
            <a:pPr algn="ctr" defTabSz="857250"/>
            <a:r>
              <a:rPr lang="en-US" sz="938">
                <a:solidFill>
                  <a:srgbClr val="616365"/>
                </a:solidFill>
                <a:latin typeface="Arial" panose="020B0604020202020204"/>
              </a:rPr>
              <a:t>HY-VEE LIQUOR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F282E4EF-4324-4274-89D3-99DE882ABA7C}"/>
              </a:ext>
            </a:extLst>
          </p:cNvPr>
          <p:cNvGrpSpPr/>
          <p:nvPr/>
        </p:nvGrpSpPr>
        <p:grpSpPr>
          <a:xfrm>
            <a:off x="952500" y="1625554"/>
            <a:ext cx="214313" cy="3802763"/>
            <a:chOff x="914400" y="1724773"/>
            <a:chExt cx="228600" cy="4056280"/>
          </a:xfrm>
        </p:grpSpPr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58FBC53E-DF9A-4EF1-89B0-BF3988E198FB}"/>
                </a:ext>
              </a:extLst>
            </p:cNvPr>
            <p:cNvCxnSpPr>
              <a:cxnSpLocks/>
            </p:cNvCxnSpPr>
            <p:nvPr/>
          </p:nvCxnSpPr>
          <p:spPr>
            <a:xfrm>
              <a:off x="914400" y="1724773"/>
              <a:ext cx="0" cy="4056280"/>
            </a:xfrm>
            <a:prstGeom prst="line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C183A339-AB42-48A0-B9DF-02641C40217A}"/>
                </a:ext>
              </a:extLst>
            </p:cNvPr>
            <p:cNvCxnSpPr>
              <a:cxnSpLocks/>
            </p:cNvCxnSpPr>
            <p:nvPr/>
          </p:nvCxnSpPr>
          <p:spPr>
            <a:xfrm>
              <a:off x="914400" y="2085798"/>
              <a:ext cx="228600" cy="0"/>
            </a:xfrm>
            <a:prstGeom prst="line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A9A7622E-1FEE-4B13-948C-3E2A52369998}"/>
                </a:ext>
              </a:extLst>
            </p:cNvPr>
            <p:cNvCxnSpPr>
              <a:cxnSpLocks/>
            </p:cNvCxnSpPr>
            <p:nvPr/>
          </p:nvCxnSpPr>
          <p:spPr>
            <a:xfrm>
              <a:off x="914400" y="2824849"/>
              <a:ext cx="228600" cy="0"/>
            </a:xfrm>
            <a:prstGeom prst="line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07E2C1B5-8B12-426F-8807-70E03F93E0B7}"/>
                </a:ext>
              </a:extLst>
            </p:cNvPr>
            <p:cNvCxnSpPr>
              <a:cxnSpLocks/>
            </p:cNvCxnSpPr>
            <p:nvPr/>
          </p:nvCxnSpPr>
          <p:spPr>
            <a:xfrm>
              <a:off x="914400" y="3563900"/>
              <a:ext cx="228600" cy="0"/>
            </a:xfrm>
            <a:prstGeom prst="line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F70C592A-5E46-4F7E-85A9-57D52E748095}"/>
                </a:ext>
              </a:extLst>
            </p:cNvPr>
            <p:cNvCxnSpPr>
              <a:cxnSpLocks/>
            </p:cNvCxnSpPr>
            <p:nvPr/>
          </p:nvCxnSpPr>
          <p:spPr>
            <a:xfrm>
              <a:off x="914400" y="4302951"/>
              <a:ext cx="228600" cy="0"/>
            </a:xfrm>
            <a:prstGeom prst="line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53A7BDE4-A486-43A9-9BE3-1618B4C654F8}"/>
                </a:ext>
              </a:extLst>
            </p:cNvPr>
            <p:cNvCxnSpPr>
              <a:cxnSpLocks/>
            </p:cNvCxnSpPr>
            <p:nvPr/>
          </p:nvCxnSpPr>
          <p:spPr>
            <a:xfrm>
              <a:off x="914400" y="5042002"/>
              <a:ext cx="228600" cy="0"/>
            </a:xfrm>
            <a:prstGeom prst="line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824078CF-1D20-4042-BF54-B8301AAA88EB}"/>
                </a:ext>
              </a:extLst>
            </p:cNvPr>
            <p:cNvCxnSpPr>
              <a:cxnSpLocks/>
            </p:cNvCxnSpPr>
            <p:nvPr/>
          </p:nvCxnSpPr>
          <p:spPr>
            <a:xfrm>
              <a:off x="914400" y="5781053"/>
              <a:ext cx="228600" cy="0"/>
            </a:xfrm>
            <a:prstGeom prst="line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1" name="Group 70">
            <a:extLst>
              <a:ext uri="{FF2B5EF4-FFF2-40B4-BE49-F238E27FC236}">
                <a16:creationId xmlns:a16="http://schemas.microsoft.com/office/drawing/2014/main" id="{BD8FC1D0-E238-4CCD-979C-11D6E881FD37}"/>
              </a:ext>
            </a:extLst>
          </p:cNvPr>
          <p:cNvGrpSpPr/>
          <p:nvPr/>
        </p:nvGrpSpPr>
        <p:grpSpPr>
          <a:xfrm>
            <a:off x="2666999" y="1625554"/>
            <a:ext cx="214313" cy="3802763"/>
            <a:chOff x="914400" y="1724773"/>
            <a:chExt cx="228600" cy="4056280"/>
          </a:xfrm>
        </p:grpSpPr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125E910D-B517-423D-9F48-E9E789685138}"/>
                </a:ext>
              </a:extLst>
            </p:cNvPr>
            <p:cNvCxnSpPr>
              <a:cxnSpLocks/>
            </p:cNvCxnSpPr>
            <p:nvPr/>
          </p:nvCxnSpPr>
          <p:spPr>
            <a:xfrm>
              <a:off x="914400" y="1724773"/>
              <a:ext cx="0" cy="4056280"/>
            </a:xfrm>
            <a:prstGeom prst="line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E64383FF-D317-42BE-8A3E-6FDE9BAE365E}"/>
                </a:ext>
              </a:extLst>
            </p:cNvPr>
            <p:cNvCxnSpPr>
              <a:cxnSpLocks/>
            </p:cNvCxnSpPr>
            <p:nvPr/>
          </p:nvCxnSpPr>
          <p:spPr>
            <a:xfrm>
              <a:off x="914400" y="2085798"/>
              <a:ext cx="228600" cy="0"/>
            </a:xfrm>
            <a:prstGeom prst="line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3D2F180F-B80E-4C15-8DAC-FBC906F97D1A}"/>
                </a:ext>
              </a:extLst>
            </p:cNvPr>
            <p:cNvCxnSpPr>
              <a:cxnSpLocks/>
            </p:cNvCxnSpPr>
            <p:nvPr/>
          </p:nvCxnSpPr>
          <p:spPr>
            <a:xfrm>
              <a:off x="914400" y="2824849"/>
              <a:ext cx="228600" cy="0"/>
            </a:xfrm>
            <a:prstGeom prst="line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643708A9-28AF-4014-B723-631D3C67717B}"/>
                </a:ext>
              </a:extLst>
            </p:cNvPr>
            <p:cNvCxnSpPr>
              <a:cxnSpLocks/>
            </p:cNvCxnSpPr>
            <p:nvPr/>
          </p:nvCxnSpPr>
          <p:spPr>
            <a:xfrm>
              <a:off x="914400" y="3563900"/>
              <a:ext cx="228600" cy="0"/>
            </a:xfrm>
            <a:prstGeom prst="line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C1C461E5-558D-41FB-AC4C-05992827ACE9}"/>
                </a:ext>
              </a:extLst>
            </p:cNvPr>
            <p:cNvCxnSpPr>
              <a:cxnSpLocks/>
            </p:cNvCxnSpPr>
            <p:nvPr/>
          </p:nvCxnSpPr>
          <p:spPr>
            <a:xfrm>
              <a:off x="914400" y="4302951"/>
              <a:ext cx="228600" cy="0"/>
            </a:xfrm>
            <a:prstGeom prst="line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FDE8292C-EEF6-4E3D-B194-5B6E0EC38282}"/>
                </a:ext>
              </a:extLst>
            </p:cNvPr>
            <p:cNvCxnSpPr>
              <a:cxnSpLocks/>
            </p:cNvCxnSpPr>
            <p:nvPr/>
          </p:nvCxnSpPr>
          <p:spPr>
            <a:xfrm>
              <a:off x="914400" y="5042002"/>
              <a:ext cx="228600" cy="0"/>
            </a:xfrm>
            <a:prstGeom prst="line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A6498BDC-A87C-4E64-B97A-AE00D678F03E}"/>
                </a:ext>
              </a:extLst>
            </p:cNvPr>
            <p:cNvCxnSpPr>
              <a:cxnSpLocks/>
            </p:cNvCxnSpPr>
            <p:nvPr/>
          </p:nvCxnSpPr>
          <p:spPr>
            <a:xfrm>
              <a:off x="914400" y="5781053"/>
              <a:ext cx="228600" cy="0"/>
            </a:xfrm>
            <a:prstGeom prst="line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9" name="Group 78">
            <a:extLst>
              <a:ext uri="{FF2B5EF4-FFF2-40B4-BE49-F238E27FC236}">
                <a16:creationId xmlns:a16="http://schemas.microsoft.com/office/drawing/2014/main" id="{037D0C01-BE99-44A8-9E06-B5FE384FD653}"/>
              </a:ext>
            </a:extLst>
          </p:cNvPr>
          <p:cNvGrpSpPr/>
          <p:nvPr/>
        </p:nvGrpSpPr>
        <p:grpSpPr>
          <a:xfrm>
            <a:off x="4381498" y="1625554"/>
            <a:ext cx="214313" cy="3802763"/>
            <a:chOff x="914400" y="1724773"/>
            <a:chExt cx="228600" cy="4056280"/>
          </a:xfrm>
        </p:grpSpPr>
        <p:cxnSp>
          <p:nvCxnSpPr>
            <p:cNvPr id="80" name="Straight Connector 79">
              <a:extLst>
                <a:ext uri="{FF2B5EF4-FFF2-40B4-BE49-F238E27FC236}">
                  <a16:creationId xmlns:a16="http://schemas.microsoft.com/office/drawing/2014/main" id="{AFDC7D7D-493C-4925-9C78-4D11D7BA52B2}"/>
                </a:ext>
              </a:extLst>
            </p:cNvPr>
            <p:cNvCxnSpPr>
              <a:cxnSpLocks/>
            </p:cNvCxnSpPr>
            <p:nvPr/>
          </p:nvCxnSpPr>
          <p:spPr>
            <a:xfrm>
              <a:off x="914400" y="1724773"/>
              <a:ext cx="0" cy="4056280"/>
            </a:xfrm>
            <a:prstGeom prst="line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C89646F5-CD1B-4720-9615-00D6B6ADDAED}"/>
                </a:ext>
              </a:extLst>
            </p:cNvPr>
            <p:cNvCxnSpPr>
              <a:cxnSpLocks/>
            </p:cNvCxnSpPr>
            <p:nvPr/>
          </p:nvCxnSpPr>
          <p:spPr>
            <a:xfrm>
              <a:off x="914400" y="2085798"/>
              <a:ext cx="228600" cy="0"/>
            </a:xfrm>
            <a:prstGeom prst="line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AD1B81ED-8FB2-4585-9FD1-B2199D115A04}"/>
                </a:ext>
              </a:extLst>
            </p:cNvPr>
            <p:cNvCxnSpPr>
              <a:cxnSpLocks/>
            </p:cNvCxnSpPr>
            <p:nvPr/>
          </p:nvCxnSpPr>
          <p:spPr>
            <a:xfrm>
              <a:off x="914400" y="2824849"/>
              <a:ext cx="228600" cy="0"/>
            </a:xfrm>
            <a:prstGeom prst="line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3D49DBB1-6461-4F88-8549-7726D19BD407}"/>
                </a:ext>
              </a:extLst>
            </p:cNvPr>
            <p:cNvCxnSpPr>
              <a:cxnSpLocks/>
            </p:cNvCxnSpPr>
            <p:nvPr/>
          </p:nvCxnSpPr>
          <p:spPr>
            <a:xfrm>
              <a:off x="914400" y="3563900"/>
              <a:ext cx="228600" cy="0"/>
            </a:xfrm>
            <a:prstGeom prst="line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3927C7CA-6A86-4B12-8699-217893C0897A}"/>
                </a:ext>
              </a:extLst>
            </p:cNvPr>
            <p:cNvCxnSpPr>
              <a:cxnSpLocks/>
            </p:cNvCxnSpPr>
            <p:nvPr/>
          </p:nvCxnSpPr>
          <p:spPr>
            <a:xfrm>
              <a:off x="914400" y="4302951"/>
              <a:ext cx="228600" cy="0"/>
            </a:xfrm>
            <a:prstGeom prst="line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>
              <a:extLst>
                <a:ext uri="{FF2B5EF4-FFF2-40B4-BE49-F238E27FC236}">
                  <a16:creationId xmlns:a16="http://schemas.microsoft.com/office/drawing/2014/main" id="{6E7EBBA1-D3CF-4F1E-A3A6-10E6E37D2603}"/>
                </a:ext>
              </a:extLst>
            </p:cNvPr>
            <p:cNvCxnSpPr>
              <a:cxnSpLocks/>
            </p:cNvCxnSpPr>
            <p:nvPr/>
          </p:nvCxnSpPr>
          <p:spPr>
            <a:xfrm>
              <a:off x="914400" y="5042002"/>
              <a:ext cx="228600" cy="0"/>
            </a:xfrm>
            <a:prstGeom prst="line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id="{D94940D3-D535-4AA0-BFAE-BF0C1A0392B8}"/>
                </a:ext>
              </a:extLst>
            </p:cNvPr>
            <p:cNvCxnSpPr>
              <a:cxnSpLocks/>
            </p:cNvCxnSpPr>
            <p:nvPr/>
          </p:nvCxnSpPr>
          <p:spPr>
            <a:xfrm>
              <a:off x="914400" y="5781053"/>
              <a:ext cx="228600" cy="0"/>
            </a:xfrm>
            <a:prstGeom prst="line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B3618BE2-47B4-4B2A-8D1E-89370BB069BE}"/>
              </a:ext>
            </a:extLst>
          </p:cNvPr>
          <p:cNvCxnSpPr>
            <a:cxnSpLocks/>
          </p:cNvCxnSpPr>
          <p:nvPr/>
        </p:nvCxnSpPr>
        <p:spPr>
          <a:xfrm flipH="1">
            <a:off x="7810500" y="1625554"/>
            <a:ext cx="0" cy="3111818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79193B41-7637-429A-9C49-E9A3541961C0}"/>
              </a:ext>
            </a:extLst>
          </p:cNvPr>
          <p:cNvCxnSpPr>
            <a:cxnSpLocks/>
          </p:cNvCxnSpPr>
          <p:nvPr/>
        </p:nvCxnSpPr>
        <p:spPr>
          <a:xfrm flipH="1">
            <a:off x="7596187" y="1964015"/>
            <a:ext cx="214313" cy="0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665BACE0-0BFD-458B-9509-B774E24FCA3F}"/>
              </a:ext>
            </a:extLst>
          </p:cNvPr>
          <p:cNvCxnSpPr>
            <a:cxnSpLocks/>
          </p:cNvCxnSpPr>
          <p:nvPr/>
        </p:nvCxnSpPr>
        <p:spPr>
          <a:xfrm flipH="1">
            <a:off x="7596187" y="2656875"/>
            <a:ext cx="214313" cy="0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E471BCE6-3586-4120-A057-49ED0A6C20D2}"/>
              </a:ext>
            </a:extLst>
          </p:cNvPr>
          <p:cNvCxnSpPr>
            <a:cxnSpLocks/>
          </p:cNvCxnSpPr>
          <p:nvPr/>
        </p:nvCxnSpPr>
        <p:spPr>
          <a:xfrm flipH="1">
            <a:off x="7596187" y="3349735"/>
            <a:ext cx="214313" cy="0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9E348359-42CE-441C-B0D0-3B3C735F5D5B}"/>
              </a:ext>
            </a:extLst>
          </p:cNvPr>
          <p:cNvCxnSpPr>
            <a:cxnSpLocks/>
          </p:cNvCxnSpPr>
          <p:nvPr/>
        </p:nvCxnSpPr>
        <p:spPr>
          <a:xfrm flipH="1">
            <a:off x="7596187" y="4042596"/>
            <a:ext cx="214313" cy="0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997DDD78-64CF-4BC3-B7E2-31648F18EAA0}"/>
              </a:ext>
            </a:extLst>
          </p:cNvPr>
          <p:cNvCxnSpPr>
            <a:cxnSpLocks/>
          </p:cNvCxnSpPr>
          <p:nvPr/>
        </p:nvCxnSpPr>
        <p:spPr>
          <a:xfrm flipH="1">
            <a:off x="7596187" y="4735456"/>
            <a:ext cx="214313" cy="0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4D646C4F-6EB4-4725-BB56-0F7C8F969A3A}"/>
              </a:ext>
            </a:extLst>
          </p:cNvPr>
          <p:cNvCxnSpPr>
            <a:cxnSpLocks/>
          </p:cNvCxnSpPr>
          <p:nvPr/>
        </p:nvCxnSpPr>
        <p:spPr>
          <a:xfrm flipH="1">
            <a:off x="9524999" y="1625554"/>
            <a:ext cx="0" cy="3111818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BE530263-9C16-48FA-8D62-6B708CF71672}"/>
              </a:ext>
            </a:extLst>
          </p:cNvPr>
          <p:cNvCxnSpPr>
            <a:cxnSpLocks/>
          </p:cNvCxnSpPr>
          <p:nvPr/>
        </p:nvCxnSpPr>
        <p:spPr>
          <a:xfrm flipH="1">
            <a:off x="9310686" y="1964015"/>
            <a:ext cx="214313" cy="0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CDE05CEF-597F-44BB-B6BE-BBE50D157419}"/>
              </a:ext>
            </a:extLst>
          </p:cNvPr>
          <p:cNvCxnSpPr>
            <a:cxnSpLocks/>
          </p:cNvCxnSpPr>
          <p:nvPr/>
        </p:nvCxnSpPr>
        <p:spPr>
          <a:xfrm flipH="1">
            <a:off x="9310686" y="2656875"/>
            <a:ext cx="214313" cy="0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>
            <a:extLst>
              <a:ext uri="{FF2B5EF4-FFF2-40B4-BE49-F238E27FC236}">
                <a16:creationId xmlns:a16="http://schemas.microsoft.com/office/drawing/2014/main" id="{9A365DE4-DD3C-4440-80D1-5011DD7B3FF4}"/>
              </a:ext>
            </a:extLst>
          </p:cNvPr>
          <p:cNvCxnSpPr>
            <a:cxnSpLocks/>
          </p:cNvCxnSpPr>
          <p:nvPr/>
        </p:nvCxnSpPr>
        <p:spPr>
          <a:xfrm flipH="1">
            <a:off x="9310686" y="3349735"/>
            <a:ext cx="214313" cy="0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460FEA71-F71A-4953-93B7-6BE1F9434184}"/>
              </a:ext>
            </a:extLst>
          </p:cNvPr>
          <p:cNvCxnSpPr>
            <a:cxnSpLocks/>
          </p:cNvCxnSpPr>
          <p:nvPr/>
        </p:nvCxnSpPr>
        <p:spPr>
          <a:xfrm flipH="1">
            <a:off x="9310686" y="4042596"/>
            <a:ext cx="214313" cy="0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8490974A-4A97-4C0C-8C75-0DFDEC7866ED}"/>
              </a:ext>
            </a:extLst>
          </p:cNvPr>
          <p:cNvCxnSpPr>
            <a:cxnSpLocks/>
          </p:cNvCxnSpPr>
          <p:nvPr/>
        </p:nvCxnSpPr>
        <p:spPr>
          <a:xfrm flipH="1">
            <a:off x="9310686" y="4735456"/>
            <a:ext cx="214313" cy="0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>
            <a:extLst>
              <a:ext uri="{FF2B5EF4-FFF2-40B4-BE49-F238E27FC236}">
                <a16:creationId xmlns:a16="http://schemas.microsoft.com/office/drawing/2014/main" id="{776A5498-50B3-4482-A3BC-13083E61C7D1}"/>
              </a:ext>
            </a:extLst>
          </p:cNvPr>
          <p:cNvCxnSpPr>
            <a:cxnSpLocks/>
          </p:cNvCxnSpPr>
          <p:nvPr/>
        </p:nvCxnSpPr>
        <p:spPr>
          <a:xfrm>
            <a:off x="11239497" y="1625554"/>
            <a:ext cx="0" cy="3109902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>
            <a:extLst>
              <a:ext uri="{FF2B5EF4-FFF2-40B4-BE49-F238E27FC236}">
                <a16:creationId xmlns:a16="http://schemas.microsoft.com/office/drawing/2014/main" id="{D05482FF-9AE7-4101-AB7C-48E069E70E74}"/>
              </a:ext>
            </a:extLst>
          </p:cNvPr>
          <p:cNvCxnSpPr>
            <a:cxnSpLocks/>
          </p:cNvCxnSpPr>
          <p:nvPr/>
        </p:nvCxnSpPr>
        <p:spPr>
          <a:xfrm flipH="1">
            <a:off x="11025184" y="1964015"/>
            <a:ext cx="214313" cy="0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>
            <a:extLst>
              <a:ext uri="{FF2B5EF4-FFF2-40B4-BE49-F238E27FC236}">
                <a16:creationId xmlns:a16="http://schemas.microsoft.com/office/drawing/2014/main" id="{04005799-A8C0-4126-AC48-320AB06767E3}"/>
              </a:ext>
            </a:extLst>
          </p:cNvPr>
          <p:cNvCxnSpPr>
            <a:cxnSpLocks/>
          </p:cNvCxnSpPr>
          <p:nvPr/>
        </p:nvCxnSpPr>
        <p:spPr>
          <a:xfrm flipH="1">
            <a:off x="11025184" y="2656875"/>
            <a:ext cx="214313" cy="0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>
            <a:extLst>
              <a:ext uri="{FF2B5EF4-FFF2-40B4-BE49-F238E27FC236}">
                <a16:creationId xmlns:a16="http://schemas.microsoft.com/office/drawing/2014/main" id="{213A9667-443E-4477-93A9-69ACB6F289C7}"/>
              </a:ext>
            </a:extLst>
          </p:cNvPr>
          <p:cNvCxnSpPr>
            <a:cxnSpLocks/>
          </p:cNvCxnSpPr>
          <p:nvPr/>
        </p:nvCxnSpPr>
        <p:spPr>
          <a:xfrm flipH="1">
            <a:off x="11025184" y="3349735"/>
            <a:ext cx="214313" cy="0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>
            <a:extLst>
              <a:ext uri="{FF2B5EF4-FFF2-40B4-BE49-F238E27FC236}">
                <a16:creationId xmlns:a16="http://schemas.microsoft.com/office/drawing/2014/main" id="{2FAF549E-9F1D-44DA-B223-9B5169F706F1}"/>
              </a:ext>
            </a:extLst>
          </p:cNvPr>
          <p:cNvCxnSpPr>
            <a:cxnSpLocks/>
          </p:cNvCxnSpPr>
          <p:nvPr/>
        </p:nvCxnSpPr>
        <p:spPr>
          <a:xfrm flipH="1">
            <a:off x="11025184" y="4042596"/>
            <a:ext cx="214313" cy="0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>
            <a:extLst>
              <a:ext uri="{FF2B5EF4-FFF2-40B4-BE49-F238E27FC236}">
                <a16:creationId xmlns:a16="http://schemas.microsoft.com/office/drawing/2014/main" id="{066B2811-EC79-4EF5-82F0-69489EF64440}"/>
              </a:ext>
            </a:extLst>
          </p:cNvPr>
          <p:cNvCxnSpPr>
            <a:cxnSpLocks/>
          </p:cNvCxnSpPr>
          <p:nvPr/>
        </p:nvCxnSpPr>
        <p:spPr>
          <a:xfrm flipH="1">
            <a:off x="11025184" y="4735456"/>
            <a:ext cx="214313" cy="0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TextBox 110">
            <a:extLst>
              <a:ext uri="{FF2B5EF4-FFF2-40B4-BE49-F238E27FC236}">
                <a16:creationId xmlns:a16="http://schemas.microsoft.com/office/drawing/2014/main" id="{13A066FA-CB16-401C-8C74-2717737E73FB}"/>
              </a:ext>
            </a:extLst>
          </p:cNvPr>
          <p:cNvSpPr txBox="1"/>
          <p:nvPr/>
        </p:nvSpPr>
        <p:spPr>
          <a:xfrm>
            <a:off x="309563" y="5947172"/>
            <a:ext cx="4286250" cy="428625"/>
          </a:xfrm>
          <a:prstGeom prst="rect">
            <a:avLst/>
          </a:prstGeom>
          <a:ln w="22225">
            <a:solidFill>
              <a:schemeClr val="accent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defTabSz="857250">
              <a:spcBef>
                <a:spcPct val="50000"/>
              </a:spcBef>
              <a:spcAft>
                <a:spcPts val="281"/>
              </a:spcAft>
            </a:pPr>
            <a:r>
              <a:rPr lang="en-US" sz="984" b="1">
                <a:solidFill>
                  <a:srgbClr val="616365"/>
                </a:solidFill>
                <a:latin typeface="Arial" panose="020B0604020202020204"/>
              </a:rPr>
              <a:t>Please Note:</a:t>
            </a:r>
          </a:p>
          <a:p>
            <a:pPr defTabSz="857250"/>
            <a:r>
              <a:rPr lang="en-US" sz="938">
                <a:solidFill>
                  <a:srgbClr val="616365"/>
                </a:solidFill>
                <a:latin typeface="Arial" panose="020B0604020202020204"/>
              </a:rPr>
              <a:t>*See specific retailer slide for lowest levels that make up this aggregate RMA.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701E6E59-2241-7249-D87D-90D7FF7502C4}"/>
              </a:ext>
            </a:extLst>
          </p:cNvPr>
          <p:cNvGrpSpPr/>
          <p:nvPr/>
        </p:nvGrpSpPr>
        <p:grpSpPr>
          <a:xfrm>
            <a:off x="9739313" y="6000750"/>
            <a:ext cx="2143125" cy="428625"/>
            <a:chOff x="10287000" y="6270073"/>
            <a:chExt cx="2286000" cy="457200"/>
          </a:xfrm>
        </p:grpSpPr>
        <p:sp>
          <p:nvSpPr>
            <p:cNvPr id="10" name="Text Box 38">
              <a:extLst>
                <a:ext uri="{FF2B5EF4-FFF2-40B4-BE49-F238E27FC236}">
                  <a16:creationId xmlns:a16="http://schemas.microsoft.com/office/drawing/2014/main" id="{C22AEBFB-BA84-E2DB-46E6-899FF920B73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287000" y="6270073"/>
              <a:ext cx="2286000" cy="457200"/>
            </a:xfrm>
            <a:prstGeom prst="rect">
              <a:avLst/>
            </a:prstGeom>
            <a:solidFill>
              <a:srgbClr val="FFFFFF"/>
            </a:solidFill>
            <a:ln w="222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square">
              <a:noAutofit/>
            </a:bodyPr>
            <a:lstStyle/>
            <a:p>
              <a:pPr defTabSz="857250">
                <a:spcBef>
                  <a:spcPct val="50000"/>
                </a:spcBef>
              </a:pPr>
              <a:r>
                <a:rPr lang="en-US" sz="938" b="1" u="sng">
                  <a:solidFill>
                    <a:srgbClr val="616365"/>
                  </a:solidFill>
                  <a:latin typeface="Arial" panose="020B0604020202020204"/>
                </a:rPr>
                <a:t>Key</a:t>
              </a:r>
              <a:r>
                <a:rPr lang="en-US" sz="1125" u="sng">
                  <a:solidFill>
                    <a:srgbClr val="616365"/>
                  </a:solidFill>
                  <a:latin typeface="Times New Roman" pitchFamily="18" charset="0"/>
                </a:rPr>
                <a:t>: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1608C34A-1570-83CA-C0F6-F68158D21312}"/>
                </a:ext>
              </a:extLst>
            </p:cNvPr>
            <p:cNvSpPr txBox="1"/>
            <p:nvPr/>
          </p:nvSpPr>
          <p:spPr>
            <a:xfrm>
              <a:off x="10934694" y="6338653"/>
              <a:ext cx="1371600" cy="320040"/>
            </a:xfrm>
            <a:prstGeom prst="rect">
              <a:avLst/>
            </a:prstGeom>
            <a:solidFill>
              <a:srgbClr val="00CCFF"/>
            </a:solidFill>
            <a:ln w="6350" cap="rnd">
              <a:solidFill>
                <a:schemeClr val="tx1"/>
              </a:solidFill>
            </a:ln>
            <a:effectLst>
              <a:outerShdw dist="25400" dir="2700000" algn="ctr" rotWithShape="0">
                <a:srgbClr val="CDCDCD">
                  <a:alpha val="49804"/>
                </a:srgbClr>
              </a:outerShdw>
            </a:effectLst>
          </p:spPr>
          <p:txBody>
            <a:bodyPr wrap="square" lIns="17145" tIns="17145" rIns="17145" bIns="17145" rtlCol="0" anchor="ctr">
              <a:noAutofit/>
            </a:bodyPr>
            <a:lstStyle/>
            <a:p>
              <a:pPr algn="ctr" defTabSz="857250"/>
              <a:r>
                <a:rPr lang="en-US" sz="938">
                  <a:solidFill>
                    <a:srgbClr val="616365"/>
                  </a:solidFill>
                  <a:latin typeface="Arial" panose="020B0604020202020204"/>
                </a:rPr>
                <a:t>RMA Only</a:t>
              </a:r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9AA8E057-5B4F-4EDF-9360-89342CE6BA81}"/>
              </a:ext>
            </a:extLst>
          </p:cNvPr>
          <p:cNvSpPr txBox="1"/>
          <p:nvPr/>
        </p:nvSpPr>
        <p:spPr>
          <a:xfrm>
            <a:off x="5453063" y="1"/>
            <a:ext cx="1285875" cy="202043"/>
          </a:xfrm>
          <a:prstGeom prst="rect">
            <a:avLst/>
          </a:prstGeom>
          <a:solidFill>
            <a:srgbClr val="4E106F"/>
          </a:solidFill>
        </p:spPr>
        <p:txBody>
          <a:bodyPr wrap="square" lIns="0" tIns="0" rIns="0" bIns="0" rtlCol="0">
            <a:spAutoFit/>
          </a:bodyPr>
          <a:lstStyle/>
          <a:p>
            <a:pPr algn="ctr" defTabSz="857250"/>
            <a:r>
              <a:rPr lang="en-US" sz="1313">
                <a:solidFill>
                  <a:srgbClr val="FFFFFF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Poppins" panose="00000500000000000000" pitchFamily="2" charset="0"/>
              </a:rPr>
              <a:t>Redefined in 37.0</a:t>
            </a:r>
          </a:p>
        </p:txBody>
      </p:sp>
    </p:spTree>
    <p:extLst>
      <p:ext uri="{BB962C8B-B14F-4D97-AF65-F5344CB8AC3E}">
        <p14:creationId xmlns:p14="http://schemas.microsoft.com/office/powerpoint/2010/main" val="4629222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D98FE-4C08-44D4-AF94-11DA32DB2E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 of Chains - California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A09E26-369C-4928-9344-A323A12286F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marL="68841" indent="0">
              <a:buNone/>
            </a:pPr>
            <a:r>
              <a:rPr lang="en-US"/>
              <a:t>37.0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7657CB1-3F2A-4014-B1BA-56291C45CFDB}"/>
              </a:ext>
            </a:extLst>
          </p:cNvPr>
          <p:cNvSpPr txBox="1"/>
          <p:nvPr/>
        </p:nvSpPr>
        <p:spPr>
          <a:xfrm>
            <a:off x="5453063" y="1053703"/>
            <a:ext cx="1285875" cy="300038"/>
          </a:xfrm>
          <a:prstGeom prst="rect">
            <a:avLst/>
          </a:prstGeom>
          <a:solidFill>
            <a:srgbClr val="00CCFF"/>
          </a:solidFill>
          <a:ln w="6350" cap="rnd">
            <a:solidFill>
              <a:schemeClr val="tx1"/>
            </a:solidFill>
          </a:ln>
          <a:effectLst>
            <a:outerShdw dist="25400" dir="2700000" algn="ctr" rotWithShape="0">
              <a:srgbClr val="CDCDCD">
                <a:alpha val="49804"/>
              </a:srgbClr>
            </a:outerShdw>
          </a:effectLst>
        </p:spPr>
        <p:txBody>
          <a:bodyPr wrap="square" lIns="17145" tIns="17145" rIns="17145" bIns="17145" rtlCol="0" anchor="ctr">
            <a:noAutofit/>
          </a:bodyPr>
          <a:lstStyle/>
          <a:p>
            <a:pPr algn="ctr" defTabSz="857250"/>
            <a:r>
              <a:rPr lang="en-US" sz="938">
                <a:solidFill>
                  <a:srgbClr val="616365"/>
                </a:solidFill>
                <a:latin typeface="Arial" panose="020B0604020202020204"/>
              </a:rPr>
              <a:t>SUM OF CALIFORNIA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4D58E1F-8A6A-4D36-BB1D-7ACFAE258302}"/>
              </a:ext>
            </a:extLst>
          </p:cNvPr>
          <p:cNvSpPr txBox="1"/>
          <p:nvPr/>
        </p:nvSpPr>
        <p:spPr>
          <a:xfrm>
            <a:off x="4595813" y="1814346"/>
            <a:ext cx="1285875" cy="300038"/>
          </a:xfrm>
          <a:prstGeom prst="rect">
            <a:avLst/>
          </a:prstGeom>
          <a:solidFill>
            <a:srgbClr val="00CCFF"/>
          </a:solidFill>
          <a:ln w="6350" cap="rnd">
            <a:solidFill>
              <a:schemeClr val="tx1"/>
            </a:solidFill>
          </a:ln>
          <a:effectLst>
            <a:outerShdw dist="25400" dir="2700000" algn="ctr" rotWithShape="0">
              <a:srgbClr val="CDCDCD">
                <a:alpha val="49804"/>
              </a:srgbClr>
            </a:outerShdw>
          </a:effectLst>
        </p:spPr>
        <p:txBody>
          <a:bodyPr wrap="square" lIns="17145" tIns="17145" rIns="17145" bIns="17145" rtlCol="0" anchor="ctr">
            <a:noAutofit/>
          </a:bodyPr>
          <a:lstStyle/>
          <a:p>
            <a:pPr algn="ctr" defTabSz="857250"/>
            <a:r>
              <a:rPr lang="en-US" sz="938">
                <a:solidFill>
                  <a:srgbClr val="616365"/>
                </a:solidFill>
                <a:latin typeface="Arial" panose="020B0604020202020204"/>
              </a:rPr>
              <a:t>BEVMO </a:t>
            </a:r>
            <a:br>
              <a:rPr lang="en-US" sz="938">
                <a:solidFill>
                  <a:srgbClr val="616365"/>
                </a:solidFill>
                <a:latin typeface="Arial" panose="020B0604020202020204"/>
              </a:rPr>
            </a:br>
            <a:r>
              <a:rPr lang="en-US" sz="938">
                <a:solidFill>
                  <a:srgbClr val="616365"/>
                </a:solidFill>
                <a:latin typeface="Arial" panose="020B0604020202020204"/>
              </a:rPr>
              <a:t>CALIFORNIA*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0ACE5C7-090D-4D61-B647-E4FA95B2C0BD}"/>
              </a:ext>
            </a:extLst>
          </p:cNvPr>
          <p:cNvSpPr txBox="1"/>
          <p:nvPr/>
        </p:nvSpPr>
        <p:spPr>
          <a:xfrm>
            <a:off x="6310313" y="1814346"/>
            <a:ext cx="1285875" cy="300038"/>
          </a:xfrm>
          <a:prstGeom prst="rect">
            <a:avLst/>
          </a:prstGeom>
          <a:solidFill>
            <a:srgbClr val="00CCFF"/>
          </a:solidFill>
          <a:ln w="6350" cap="rnd">
            <a:solidFill>
              <a:schemeClr val="tx1"/>
            </a:solidFill>
          </a:ln>
          <a:effectLst>
            <a:outerShdw dist="25400" dir="2700000" algn="ctr" rotWithShape="0">
              <a:srgbClr val="CDCDCD">
                <a:alpha val="49804"/>
              </a:srgbClr>
            </a:outerShdw>
          </a:effectLst>
        </p:spPr>
        <p:txBody>
          <a:bodyPr wrap="square" lIns="17145" tIns="17145" rIns="17145" bIns="17145" rtlCol="0" anchor="ctr">
            <a:noAutofit/>
          </a:bodyPr>
          <a:lstStyle/>
          <a:p>
            <a:pPr algn="ctr" defTabSz="857250"/>
            <a:r>
              <a:rPr lang="en-US" sz="938">
                <a:solidFill>
                  <a:srgbClr val="616365"/>
                </a:solidFill>
                <a:latin typeface="Arial" panose="020B0604020202020204"/>
              </a:rPr>
              <a:t>TOTAL WINE &amp; MORE CA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00252CBD-4BD9-44E8-8C71-B93FDA7B52E5}"/>
              </a:ext>
            </a:extLst>
          </p:cNvPr>
          <p:cNvCxnSpPr>
            <a:cxnSpLocks/>
          </p:cNvCxnSpPr>
          <p:nvPr/>
        </p:nvCxnSpPr>
        <p:spPr>
          <a:xfrm>
            <a:off x="6094448" y="1357560"/>
            <a:ext cx="0" cy="250134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40A70ED1-C106-4118-907F-A4EE2A5285B2}"/>
              </a:ext>
            </a:extLst>
          </p:cNvPr>
          <p:cNvCxnSpPr>
            <a:cxnSpLocks/>
          </p:cNvCxnSpPr>
          <p:nvPr/>
        </p:nvCxnSpPr>
        <p:spPr>
          <a:xfrm>
            <a:off x="5240303" y="1607694"/>
            <a:ext cx="0" cy="214313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0EBB36E-4814-4A0A-A825-462132143E34}"/>
              </a:ext>
            </a:extLst>
          </p:cNvPr>
          <p:cNvCxnSpPr>
            <a:cxnSpLocks/>
          </p:cNvCxnSpPr>
          <p:nvPr/>
        </p:nvCxnSpPr>
        <p:spPr>
          <a:xfrm>
            <a:off x="5240304" y="1608036"/>
            <a:ext cx="1714499" cy="0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C52C1630-000C-4BCA-9CC5-CF2250F74B01}"/>
              </a:ext>
            </a:extLst>
          </p:cNvPr>
          <p:cNvCxnSpPr>
            <a:cxnSpLocks/>
          </p:cNvCxnSpPr>
          <p:nvPr/>
        </p:nvCxnSpPr>
        <p:spPr>
          <a:xfrm>
            <a:off x="6954803" y="1607694"/>
            <a:ext cx="0" cy="214313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53C0C5C8-8A50-7C3C-3CF9-B7F1647D06BB}"/>
              </a:ext>
            </a:extLst>
          </p:cNvPr>
          <p:cNvSpPr txBox="1"/>
          <p:nvPr/>
        </p:nvSpPr>
        <p:spPr>
          <a:xfrm>
            <a:off x="309563" y="5947172"/>
            <a:ext cx="4286250" cy="428625"/>
          </a:xfrm>
          <a:prstGeom prst="rect">
            <a:avLst/>
          </a:prstGeom>
          <a:ln w="22225">
            <a:solidFill>
              <a:schemeClr val="accent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defTabSz="857250">
              <a:spcBef>
                <a:spcPct val="50000"/>
              </a:spcBef>
              <a:spcAft>
                <a:spcPts val="281"/>
              </a:spcAft>
            </a:pPr>
            <a:r>
              <a:rPr lang="en-US" sz="984" b="1">
                <a:solidFill>
                  <a:srgbClr val="616365"/>
                </a:solidFill>
                <a:latin typeface="Arial" panose="020B0604020202020204"/>
              </a:rPr>
              <a:t>Please Note:</a:t>
            </a:r>
          </a:p>
          <a:p>
            <a:pPr defTabSz="857250"/>
            <a:r>
              <a:rPr lang="en-US" sz="938">
                <a:solidFill>
                  <a:srgbClr val="616365"/>
                </a:solidFill>
                <a:latin typeface="Arial" panose="020B0604020202020204"/>
              </a:rPr>
              <a:t>*See specific retailer slide for lowest levels that make up this aggregate RMA.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BC08C45E-FBA8-7B13-5585-7D2252A6060A}"/>
              </a:ext>
            </a:extLst>
          </p:cNvPr>
          <p:cNvGrpSpPr/>
          <p:nvPr/>
        </p:nvGrpSpPr>
        <p:grpSpPr>
          <a:xfrm>
            <a:off x="9739313" y="6000750"/>
            <a:ext cx="2143125" cy="428625"/>
            <a:chOff x="10287000" y="6270073"/>
            <a:chExt cx="2286000" cy="457200"/>
          </a:xfrm>
        </p:grpSpPr>
        <p:sp>
          <p:nvSpPr>
            <p:cNvPr id="9" name="Text Box 38">
              <a:extLst>
                <a:ext uri="{FF2B5EF4-FFF2-40B4-BE49-F238E27FC236}">
                  <a16:creationId xmlns:a16="http://schemas.microsoft.com/office/drawing/2014/main" id="{BFD06794-30B0-A234-8310-839EB6E1394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287000" y="6270073"/>
              <a:ext cx="2286000" cy="457200"/>
            </a:xfrm>
            <a:prstGeom prst="rect">
              <a:avLst/>
            </a:prstGeom>
            <a:solidFill>
              <a:srgbClr val="FFFFFF"/>
            </a:solidFill>
            <a:ln w="222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square">
              <a:noAutofit/>
            </a:bodyPr>
            <a:lstStyle/>
            <a:p>
              <a:pPr defTabSz="857250">
                <a:spcBef>
                  <a:spcPct val="50000"/>
                </a:spcBef>
              </a:pPr>
              <a:r>
                <a:rPr lang="en-US" sz="938" b="1" u="sng">
                  <a:solidFill>
                    <a:srgbClr val="616365"/>
                  </a:solidFill>
                  <a:latin typeface="Arial" panose="020B0604020202020204"/>
                </a:rPr>
                <a:t>Key</a:t>
              </a:r>
              <a:r>
                <a:rPr lang="en-US" sz="1125" u="sng">
                  <a:solidFill>
                    <a:srgbClr val="616365"/>
                  </a:solidFill>
                  <a:latin typeface="Times New Roman" pitchFamily="18" charset="0"/>
                </a:rPr>
                <a:t>: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1496BAE4-4D73-19E2-201B-20512D10F12E}"/>
                </a:ext>
              </a:extLst>
            </p:cNvPr>
            <p:cNvSpPr txBox="1"/>
            <p:nvPr/>
          </p:nvSpPr>
          <p:spPr>
            <a:xfrm>
              <a:off x="10934694" y="6338653"/>
              <a:ext cx="1371600" cy="320040"/>
            </a:xfrm>
            <a:prstGeom prst="rect">
              <a:avLst/>
            </a:prstGeom>
            <a:solidFill>
              <a:srgbClr val="00CCFF"/>
            </a:solidFill>
            <a:ln w="6350" cap="rnd">
              <a:solidFill>
                <a:schemeClr val="tx1"/>
              </a:solidFill>
            </a:ln>
            <a:effectLst>
              <a:outerShdw dist="25400" dir="2700000" algn="ctr" rotWithShape="0">
                <a:srgbClr val="CDCDCD">
                  <a:alpha val="49804"/>
                </a:srgbClr>
              </a:outerShdw>
            </a:effectLst>
          </p:spPr>
          <p:txBody>
            <a:bodyPr wrap="square" lIns="17145" tIns="17145" rIns="17145" bIns="17145" rtlCol="0" anchor="ctr">
              <a:noAutofit/>
            </a:bodyPr>
            <a:lstStyle/>
            <a:p>
              <a:pPr algn="ctr" defTabSz="857250"/>
              <a:r>
                <a:rPr lang="en-US" sz="938">
                  <a:solidFill>
                    <a:srgbClr val="616365"/>
                  </a:solidFill>
                  <a:latin typeface="Arial" panose="020B0604020202020204"/>
                </a:rPr>
                <a:t>RMA Only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838628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D98FE-4C08-44D4-AF94-11DA32DB2E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 of Chains - Florida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A09E26-369C-4928-9344-A323A12286F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marL="68841" indent="0">
              <a:buNone/>
            </a:pPr>
            <a:r>
              <a:rPr lang="en-US"/>
              <a:t>37.0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7657CB1-3F2A-4014-B1BA-56291C45CFDB}"/>
              </a:ext>
            </a:extLst>
          </p:cNvPr>
          <p:cNvSpPr txBox="1"/>
          <p:nvPr/>
        </p:nvSpPr>
        <p:spPr>
          <a:xfrm>
            <a:off x="5453063" y="1053703"/>
            <a:ext cx="1285875" cy="300038"/>
          </a:xfrm>
          <a:prstGeom prst="rect">
            <a:avLst/>
          </a:prstGeom>
          <a:solidFill>
            <a:srgbClr val="00CCFF"/>
          </a:solidFill>
          <a:ln w="6350" cap="rnd">
            <a:solidFill>
              <a:schemeClr val="tx1"/>
            </a:solidFill>
          </a:ln>
          <a:effectLst>
            <a:outerShdw dist="25400" dir="2700000" algn="ctr" rotWithShape="0">
              <a:srgbClr val="CDCDCD">
                <a:alpha val="49804"/>
              </a:srgbClr>
            </a:outerShdw>
          </a:effectLst>
        </p:spPr>
        <p:txBody>
          <a:bodyPr wrap="square" lIns="17145" tIns="17145" rIns="17145" bIns="17145" rtlCol="0" anchor="ctr">
            <a:noAutofit/>
          </a:bodyPr>
          <a:lstStyle/>
          <a:p>
            <a:pPr algn="ctr" defTabSz="857250"/>
            <a:r>
              <a:rPr lang="en-US" sz="938">
                <a:solidFill>
                  <a:srgbClr val="616365"/>
                </a:solidFill>
                <a:latin typeface="Arial" panose="020B0604020202020204"/>
              </a:rPr>
              <a:t>SUM OF FLORIDA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18BCF31-FD4F-1C9F-2C3D-4F15A272B57E}"/>
              </a:ext>
            </a:extLst>
          </p:cNvPr>
          <p:cNvSpPr txBox="1"/>
          <p:nvPr/>
        </p:nvSpPr>
        <p:spPr>
          <a:xfrm>
            <a:off x="1166813" y="1814346"/>
            <a:ext cx="1285875" cy="300038"/>
          </a:xfrm>
          <a:prstGeom prst="rect">
            <a:avLst/>
          </a:prstGeom>
          <a:solidFill>
            <a:srgbClr val="00CCFF"/>
          </a:solidFill>
          <a:ln w="6350" cap="rnd">
            <a:solidFill>
              <a:schemeClr val="tx1"/>
            </a:solidFill>
          </a:ln>
          <a:effectLst>
            <a:outerShdw dist="25400" dir="2700000" algn="ctr" rotWithShape="0">
              <a:srgbClr val="CDCDCD">
                <a:alpha val="49804"/>
              </a:srgbClr>
            </a:outerShdw>
          </a:effectLst>
        </p:spPr>
        <p:txBody>
          <a:bodyPr wrap="square" lIns="17145" tIns="17145" rIns="17145" bIns="17145" rtlCol="0" anchor="ctr">
            <a:noAutofit/>
          </a:bodyPr>
          <a:lstStyle/>
          <a:p>
            <a:pPr algn="ctr" defTabSz="857250"/>
            <a:r>
              <a:rPr lang="en-US" sz="938">
                <a:solidFill>
                  <a:srgbClr val="616365"/>
                </a:solidFill>
                <a:latin typeface="Arial" panose="020B0604020202020204"/>
              </a:rPr>
              <a:t>ABC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2713F25-2FA2-4431-8EEE-BCB6E28C1A9E}"/>
              </a:ext>
            </a:extLst>
          </p:cNvPr>
          <p:cNvSpPr txBox="1"/>
          <p:nvPr/>
        </p:nvSpPr>
        <p:spPr>
          <a:xfrm>
            <a:off x="2881313" y="1814346"/>
            <a:ext cx="1285875" cy="300038"/>
          </a:xfrm>
          <a:prstGeom prst="rect">
            <a:avLst/>
          </a:prstGeom>
          <a:solidFill>
            <a:srgbClr val="00CCFF"/>
          </a:solidFill>
          <a:ln w="6350" cap="rnd">
            <a:solidFill>
              <a:schemeClr val="tx1"/>
            </a:solidFill>
          </a:ln>
          <a:effectLst>
            <a:outerShdw dist="25400" dir="2700000" algn="ctr" rotWithShape="0">
              <a:srgbClr val="CDCDCD">
                <a:alpha val="49804"/>
              </a:srgbClr>
            </a:outerShdw>
          </a:effectLst>
        </p:spPr>
        <p:txBody>
          <a:bodyPr wrap="square" lIns="17145" tIns="17145" rIns="17145" bIns="17145" rtlCol="0" anchor="ctr">
            <a:noAutofit/>
          </a:bodyPr>
          <a:lstStyle/>
          <a:p>
            <a:pPr algn="ctr" defTabSz="857250"/>
            <a:r>
              <a:rPr lang="en-US" sz="938">
                <a:solidFill>
                  <a:srgbClr val="616365"/>
                </a:solidFill>
                <a:latin typeface="Arial" panose="020B0604020202020204"/>
              </a:rPr>
              <a:t>CROWN WINE &amp; SPIRITS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4D58E1F-8A6A-4D36-BB1D-7ACFAE258302}"/>
              </a:ext>
            </a:extLst>
          </p:cNvPr>
          <p:cNvSpPr txBox="1"/>
          <p:nvPr/>
        </p:nvSpPr>
        <p:spPr>
          <a:xfrm>
            <a:off x="4595813" y="1814346"/>
            <a:ext cx="1285875" cy="300038"/>
          </a:xfrm>
          <a:prstGeom prst="rect">
            <a:avLst/>
          </a:prstGeom>
          <a:solidFill>
            <a:srgbClr val="00CCFF"/>
          </a:solidFill>
          <a:ln w="6350" cap="rnd">
            <a:solidFill>
              <a:schemeClr val="tx1"/>
            </a:solidFill>
          </a:ln>
          <a:effectLst>
            <a:outerShdw dist="25400" dir="2700000" algn="ctr" rotWithShape="0">
              <a:srgbClr val="CDCDCD">
                <a:alpha val="49804"/>
              </a:srgbClr>
            </a:outerShdw>
          </a:effectLst>
        </p:spPr>
        <p:txBody>
          <a:bodyPr wrap="square" lIns="17145" tIns="17145" rIns="17145" bIns="17145" rtlCol="0" anchor="ctr">
            <a:noAutofit/>
          </a:bodyPr>
          <a:lstStyle/>
          <a:p>
            <a:pPr algn="ctr" defTabSz="857250"/>
            <a:r>
              <a:rPr lang="en-US" sz="938">
                <a:solidFill>
                  <a:srgbClr val="616365"/>
                </a:solidFill>
                <a:latin typeface="Arial" panose="020B0604020202020204"/>
              </a:rPr>
              <a:t>MEGA WINE &amp; SPIRITS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0ACE5C7-090D-4D61-B647-E4FA95B2C0BD}"/>
              </a:ext>
            </a:extLst>
          </p:cNvPr>
          <p:cNvSpPr txBox="1"/>
          <p:nvPr/>
        </p:nvSpPr>
        <p:spPr>
          <a:xfrm>
            <a:off x="6310313" y="1814346"/>
            <a:ext cx="1285875" cy="300038"/>
          </a:xfrm>
          <a:prstGeom prst="rect">
            <a:avLst/>
          </a:prstGeom>
          <a:solidFill>
            <a:srgbClr val="00CCFF"/>
          </a:solidFill>
          <a:ln w="6350" cap="rnd">
            <a:solidFill>
              <a:schemeClr val="tx1"/>
            </a:solidFill>
          </a:ln>
          <a:effectLst>
            <a:outerShdw dist="25400" dir="2700000" algn="ctr" rotWithShape="0">
              <a:srgbClr val="CDCDCD">
                <a:alpha val="49804"/>
              </a:srgbClr>
            </a:outerShdw>
          </a:effectLst>
        </p:spPr>
        <p:txBody>
          <a:bodyPr wrap="square" lIns="17145" tIns="17145" rIns="17145" bIns="17145" rtlCol="0" anchor="ctr">
            <a:noAutofit/>
          </a:bodyPr>
          <a:lstStyle/>
          <a:p>
            <a:pPr algn="ctr" defTabSz="857250"/>
            <a:r>
              <a:rPr lang="en-US" sz="938">
                <a:solidFill>
                  <a:srgbClr val="616365"/>
                </a:solidFill>
                <a:latin typeface="Arial" panose="020B0604020202020204"/>
              </a:rPr>
              <a:t>PARADISE LIQUOR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B48DB8E-DF9C-408F-8B1A-6038D384FAC7}"/>
              </a:ext>
            </a:extLst>
          </p:cNvPr>
          <p:cNvSpPr txBox="1"/>
          <p:nvPr/>
        </p:nvSpPr>
        <p:spPr>
          <a:xfrm>
            <a:off x="8024813" y="1814346"/>
            <a:ext cx="1285875" cy="300038"/>
          </a:xfrm>
          <a:prstGeom prst="rect">
            <a:avLst/>
          </a:prstGeom>
          <a:solidFill>
            <a:srgbClr val="00CCFF"/>
          </a:solidFill>
          <a:ln w="6350" cap="rnd">
            <a:solidFill>
              <a:schemeClr val="tx1"/>
            </a:solidFill>
          </a:ln>
          <a:effectLst>
            <a:outerShdw dist="25400" dir="2700000" algn="ctr" rotWithShape="0">
              <a:srgbClr val="CDCDCD">
                <a:alpha val="49804"/>
              </a:srgbClr>
            </a:outerShdw>
          </a:effectLst>
        </p:spPr>
        <p:txBody>
          <a:bodyPr wrap="square" lIns="17145" tIns="17145" rIns="17145" bIns="17145" rtlCol="0" anchor="ctr">
            <a:noAutofit/>
          </a:bodyPr>
          <a:lstStyle/>
          <a:p>
            <a:pPr algn="ctr" defTabSz="857250"/>
            <a:r>
              <a:rPr lang="en-US" sz="938">
                <a:solidFill>
                  <a:srgbClr val="616365"/>
                </a:solidFill>
                <a:latin typeface="Arial" panose="020B0604020202020204"/>
              </a:rPr>
              <a:t>TOTAL WINE &amp; MORE FL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15A4480-1603-41BB-AD81-70951A95E7F9}"/>
              </a:ext>
            </a:extLst>
          </p:cNvPr>
          <p:cNvSpPr txBox="1"/>
          <p:nvPr/>
        </p:nvSpPr>
        <p:spPr>
          <a:xfrm>
            <a:off x="9739313" y="1814346"/>
            <a:ext cx="1285875" cy="300038"/>
          </a:xfrm>
          <a:prstGeom prst="rect">
            <a:avLst/>
          </a:prstGeom>
          <a:solidFill>
            <a:srgbClr val="00CCFF"/>
          </a:solidFill>
          <a:ln w="6350" cap="rnd">
            <a:solidFill>
              <a:schemeClr val="tx1"/>
            </a:solidFill>
          </a:ln>
          <a:effectLst>
            <a:outerShdw dist="25400" dir="2700000" algn="ctr" rotWithShape="0">
              <a:srgbClr val="CDCDCD">
                <a:alpha val="49804"/>
              </a:srgbClr>
            </a:outerShdw>
          </a:effectLst>
        </p:spPr>
        <p:txBody>
          <a:bodyPr wrap="square" lIns="17145" tIns="17145" rIns="17145" bIns="17145" rtlCol="0" anchor="ctr">
            <a:noAutofit/>
          </a:bodyPr>
          <a:lstStyle/>
          <a:p>
            <a:pPr algn="ctr" defTabSz="857250"/>
            <a:r>
              <a:rPr lang="en-US" sz="938">
                <a:solidFill>
                  <a:srgbClr val="616365"/>
                </a:solidFill>
                <a:latin typeface="Arial" panose="020B0604020202020204"/>
              </a:rPr>
              <a:t>WINN DIXIE LIQUORS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00252CBD-4BD9-44E8-8C71-B93FDA7B52E5}"/>
              </a:ext>
            </a:extLst>
          </p:cNvPr>
          <p:cNvCxnSpPr>
            <a:cxnSpLocks/>
          </p:cNvCxnSpPr>
          <p:nvPr/>
        </p:nvCxnSpPr>
        <p:spPr>
          <a:xfrm>
            <a:off x="6094448" y="1357560"/>
            <a:ext cx="0" cy="250134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40A70ED1-C106-4118-907F-A4EE2A5285B2}"/>
              </a:ext>
            </a:extLst>
          </p:cNvPr>
          <p:cNvCxnSpPr>
            <a:cxnSpLocks/>
          </p:cNvCxnSpPr>
          <p:nvPr/>
        </p:nvCxnSpPr>
        <p:spPr>
          <a:xfrm>
            <a:off x="5240303" y="1607694"/>
            <a:ext cx="0" cy="214313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84004735-6C8F-42B7-951D-30C73BEE036F}"/>
              </a:ext>
            </a:extLst>
          </p:cNvPr>
          <p:cNvCxnSpPr>
            <a:cxnSpLocks/>
          </p:cNvCxnSpPr>
          <p:nvPr/>
        </p:nvCxnSpPr>
        <p:spPr>
          <a:xfrm>
            <a:off x="10383803" y="1607694"/>
            <a:ext cx="0" cy="214313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0EBB36E-4814-4A0A-A825-462132143E34}"/>
              </a:ext>
            </a:extLst>
          </p:cNvPr>
          <p:cNvCxnSpPr>
            <a:cxnSpLocks/>
          </p:cNvCxnSpPr>
          <p:nvPr/>
        </p:nvCxnSpPr>
        <p:spPr>
          <a:xfrm>
            <a:off x="1808901" y="1608036"/>
            <a:ext cx="8574902" cy="0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85F91A2D-E12B-4329-8A96-BE26911530ED}"/>
              </a:ext>
            </a:extLst>
          </p:cNvPr>
          <p:cNvCxnSpPr>
            <a:cxnSpLocks/>
          </p:cNvCxnSpPr>
          <p:nvPr/>
        </p:nvCxnSpPr>
        <p:spPr>
          <a:xfrm>
            <a:off x="3525804" y="1607694"/>
            <a:ext cx="0" cy="214313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58FBC53E-DF9A-4EF1-89B0-BF3988E198FB}"/>
              </a:ext>
            </a:extLst>
          </p:cNvPr>
          <p:cNvCxnSpPr>
            <a:cxnSpLocks/>
          </p:cNvCxnSpPr>
          <p:nvPr/>
        </p:nvCxnSpPr>
        <p:spPr>
          <a:xfrm>
            <a:off x="1811305" y="1607694"/>
            <a:ext cx="0" cy="214313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C52C1630-000C-4BCA-9CC5-CF2250F74B01}"/>
              </a:ext>
            </a:extLst>
          </p:cNvPr>
          <p:cNvCxnSpPr>
            <a:cxnSpLocks/>
          </p:cNvCxnSpPr>
          <p:nvPr/>
        </p:nvCxnSpPr>
        <p:spPr>
          <a:xfrm>
            <a:off x="6954803" y="1607694"/>
            <a:ext cx="0" cy="214313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35E70FCE-D04E-4371-9045-C09CD0692593}"/>
              </a:ext>
            </a:extLst>
          </p:cNvPr>
          <p:cNvCxnSpPr>
            <a:cxnSpLocks/>
          </p:cNvCxnSpPr>
          <p:nvPr/>
        </p:nvCxnSpPr>
        <p:spPr>
          <a:xfrm>
            <a:off x="8669302" y="1607694"/>
            <a:ext cx="0" cy="214313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 7">
            <a:extLst>
              <a:ext uri="{FF2B5EF4-FFF2-40B4-BE49-F238E27FC236}">
                <a16:creationId xmlns:a16="http://schemas.microsoft.com/office/drawing/2014/main" id="{D2107A4E-0DD4-E64B-B7D1-F74E93326897}"/>
              </a:ext>
            </a:extLst>
          </p:cNvPr>
          <p:cNvGrpSpPr/>
          <p:nvPr/>
        </p:nvGrpSpPr>
        <p:grpSpPr>
          <a:xfrm>
            <a:off x="9739313" y="6000750"/>
            <a:ext cx="2143125" cy="428625"/>
            <a:chOff x="10287000" y="6270073"/>
            <a:chExt cx="2286000" cy="457200"/>
          </a:xfrm>
        </p:grpSpPr>
        <p:sp>
          <p:nvSpPr>
            <p:cNvPr id="9" name="Text Box 38">
              <a:extLst>
                <a:ext uri="{FF2B5EF4-FFF2-40B4-BE49-F238E27FC236}">
                  <a16:creationId xmlns:a16="http://schemas.microsoft.com/office/drawing/2014/main" id="{43C8B0E6-C99C-A2A6-0D9A-65DFE3B953B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287000" y="6270073"/>
              <a:ext cx="2286000" cy="457200"/>
            </a:xfrm>
            <a:prstGeom prst="rect">
              <a:avLst/>
            </a:prstGeom>
            <a:solidFill>
              <a:srgbClr val="FFFFFF"/>
            </a:solidFill>
            <a:ln w="222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square">
              <a:noAutofit/>
            </a:bodyPr>
            <a:lstStyle/>
            <a:p>
              <a:pPr defTabSz="857250">
                <a:spcBef>
                  <a:spcPct val="50000"/>
                </a:spcBef>
              </a:pPr>
              <a:r>
                <a:rPr lang="en-US" sz="938" b="1" u="sng">
                  <a:solidFill>
                    <a:srgbClr val="616365"/>
                  </a:solidFill>
                  <a:latin typeface="Arial" panose="020B0604020202020204"/>
                </a:rPr>
                <a:t>Key</a:t>
              </a:r>
              <a:r>
                <a:rPr lang="en-US" sz="1125" u="sng">
                  <a:solidFill>
                    <a:srgbClr val="616365"/>
                  </a:solidFill>
                  <a:latin typeface="Times New Roman" pitchFamily="18" charset="0"/>
                </a:rPr>
                <a:t>: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42D79D75-5FF4-4970-B58B-89F7E017B6FB}"/>
                </a:ext>
              </a:extLst>
            </p:cNvPr>
            <p:cNvSpPr txBox="1"/>
            <p:nvPr/>
          </p:nvSpPr>
          <p:spPr>
            <a:xfrm>
              <a:off x="10934694" y="6338653"/>
              <a:ext cx="1371600" cy="320040"/>
            </a:xfrm>
            <a:prstGeom prst="rect">
              <a:avLst/>
            </a:prstGeom>
            <a:solidFill>
              <a:srgbClr val="00CCFF"/>
            </a:solidFill>
            <a:ln w="6350" cap="rnd">
              <a:solidFill>
                <a:schemeClr val="tx1"/>
              </a:solidFill>
            </a:ln>
            <a:effectLst>
              <a:outerShdw dist="25400" dir="2700000" algn="ctr" rotWithShape="0">
                <a:srgbClr val="CDCDCD">
                  <a:alpha val="49804"/>
                </a:srgbClr>
              </a:outerShdw>
            </a:effectLst>
          </p:spPr>
          <p:txBody>
            <a:bodyPr wrap="square" lIns="17145" tIns="17145" rIns="17145" bIns="17145" rtlCol="0" anchor="ctr">
              <a:noAutofit/>
            </a:bodyPr>
            <a:lstStyle/>
            <a:p>
              <a:pPr algn="ctr" defTabSz="857250"/>
              <a:r>
                <a:rPr lang="en-US" sz="938">
                  <a:solidFill>
                    <a:srgbClr val="616365"/>
                  </a:solidFill>
                  <a:latin typeface="Arial" panose="020B0604020202020204"/>
                </a:rPr>
                <a:t>RMA Only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40569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D98FE-4C08-44D4-AF94-11DA32DB2E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 of Chains - Illinois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A09E26-369C-4928-9344-A323A12286F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marL="68841" indent="0">
              <a:buNone/>
            </a:pPr>
            <a:r>
              <a:rPr lang="en-US"/>
              <a:t>37.0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7657CB1-3F2A-4014-B1BA-56291C45CFDB}"/>
              </a:ext>
            </a:extLst>
          </p:cNvPr>
          <p:cNvSpPr txBox="1"/>
          <p:nvPr/>
        </p:nvSpPr>
        <p:spPr>
          <a:xfrm>
            <a:off x="5453063" y="1053703"/>
            <a:ext cx="1285875" cy="300038"/>
          </a:xfrm>
          <a:prstGeom prst="rect">
            <a:avLst/>
          </a:prstGeom>
          <a:solidFill>
            <a:srgbClr val="00CCFF"/>
          </a:solidFill>
          <a:ln w="6350" cap="rnd">
            <a:solidFill>
              <a:schemeClr val="tx1"/>
            </a:solidFill>
          </a:ln>
          <a:effectLst>
            <a:outerShdw dist="25400" dir="2700000" algn="ctr" rotWithShape="0">
              <a:srgbClr val="CDCDCD">
                <a:alpha val="49804"/>
              </a:srgbClr>
            </a:outerShdw>
          </a:effectLst>
        </p:spPr>
        <p:txBody>
          <a:bodyPr wrap="square" lIns="17145" tIns="17145" rIns="17145" bIns="17145" rtlCol="0" anchor="ctr">
            <a:noAutofit/>
          </a:bodyPr>
          <a:lstStyle/>
          <a:p>
            <a:pPr algn="ctr" defTabSz="857250"/>
            <a:r>
              <a:rPr lang="en-US" sz="938">
                <a:solidFill>
                  <a:srgbClr val="616365"/>
                </a:solidFill>
                <a:latin typeface="Arial" panose="020B0604020202020204"/>
              </a:rPr>
              <a:t>SUM OF ILLINOIS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2713F25-2FA2-4431-8EEE-BCB6E28C1A9E}"/>
              </a:ext>
            </a:extLst>
          </p:cNvPr>
          <p:cNvSpPr txBox="1"/>
          <p:nvPr/>
        </p:nvSpPr>
        <p:spPr>
          <a:xfrm>
            <a:off x="2881313" y="1814346"/>
            <a:ext cx="1285875" cy="300038"/>
          </a:xfrm>
          <a:prstGeom prst="rect">
            <a:avLst/>
          </a:prstGeom>
          <a:solidFill>
            <a:srgbClr val="00CCFF"/>
          </a:solidFill>
          <a:ln w="6350" cap="rnd">
            <a:solidFill>
              <a:schemeClr val="tx1"/>
            </a:solidFill>
          </a:ln>
          <a:effectLst>
            <a:outerShdw dist="25400" dir="2700000" algn="ctr" rotWithShape="0">
              <a:srgbClr val="CDCDCD">
                <a:alpha val="49804"/>
              </a:srgbClr>
            </a:outerShdw>
          </a:effectLst>
        </p:spPr>
        <p:txBody>
          <a:bodyPr wrap="square" lIns="17145" tIns="17145" rIns="17145" bIns="17145" rtlCol="0" anchor="ctr">
            <a:noAutofit/>
          </a:bodyPr>
          <a:lstStyle/>
          <a:p>
            <a:pPr algn="ctr" defTabSz="857250"/>
            <a:r>
              <a:rPr lang="en-US" sz="938">
                <a:solidFill>
                  <a:srgbClr val="616365"/>
                </a:solidFill>
                <a:latin typeface="Arial" panose="020B0604020202020204"/>
              </a:rPr>
              <a:t>MALLOY'S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4D58E1F-8A6A-4D36-BB1D-7ACFAE258302}"/>
              </a:ext>
            </a:extLst>
          </p:cNvPr>
          <p:cNvSpPr txBox="1"/>
          <p:nvPr/>
        </p:nvSpPr>
        <p:spPr>
          <a:xfrm>
            <a:off x="4595813" y="1814346"/>
            <a:ext cx="1285875" cy="300038"/>
          </a:xfrm>
          <a:prstGeom prst="rect">
            <a:avLst/>
          </a:prstGeom>
          <a:solidFill>
            <a:srgbClr val="00CCFF"/>
          </a:solidFill>
          <a:ln w="6350" cap="rnd">
            <a:solidFill>
              <a:schemeClr val="tx1"/>
            </a:solidFill>
          </a:ln>
          <a:effectLst>
            <a:outerShdw dist="25400" dir="2700000" algn="ctr" rotWithShape="0">
              <a:srgbClr val="CDCDCD">
                <a:alpha val="49804"/>
              </a:srgbClr>
            </a:outerShdw>
          </a:effectLst>
        </p:spPr>
        <p:txBody>
          <a:bodyPr wrap="square" lIns="17145" tIns="17145" rIns="17145" bIns="17145" rtlCol="0" anchor="ctr">
            <a:noAutofit/>
          </a:bodyPr>
          <a:lstStyle/>
          <a:p>
            <a:pPr algn="ctr" defTabSz="857250"/>
            <a:r>
              <a:rPr lang="en-US" sz="938">
                <a:solidFill>
                  <a:srgbClr val="616365"/>
                </a:solidFill>
                <a:latin typeface="Arial" panose="020B0604020202020204"/>
              </a:rPr>
              <a:t>ROTHSCHILD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0ACE5C7-090D-4D61-B647-E4FA95B2C0BD}"/>
              </a:ext>
            </a:extLst>
          </p:cNvPr>
          <p:cNvSpPr txBox="1"/>
          <p:nvPr/>
        </p:nvSpPr>
        <p:spPr>
          <a:xfrm>
            <a:off x="6310313" y="1814346"/>
            <a:ext cx="1285875" cy="300038"/>
          </a:xfrm>
          <a:prstGeom prst="rect">
            <a:avLst/>
          </a:prstGeom>
          <a:solidFill>
            <a:srgbClr val="00CCFF"/>
          </a:solidFill>
          <a:ln w="6350" cap="rnd">
            <a:solidFill>
              <a:schemeClr val="tx1"/>
            </a:solidFill>
          </a:ln>
          <a:effectLst>
            <a:outerShdw dist="25400" dir="2700000" algn="ctr" rotWithShape="0">
              <a:srgbClr val="CDCDCD">
                <a:alpha val="49804"/>
              </a:srgbClr>
            </a:outerShdw>
          </a:effectLst>
        </p:spPr>
        <p:txBody>
          <a:bodyPr wrap="square" lIns="17145" tIns="17145" rIns="17145" bIns="17145" rtlCol="0" anchor="ctr">
            <a:noAutofit/>
          </a:bodyPr>
          <a:lstStyle/>
          <a:p>
            <a:pPr algn="ctr" defTabSz="857250"/>
            <a:r>
              <a:rPr lang="en-US" sz="938">
                <a:solidFill>
                  <a:srgbClr val="616365"/>
                </a:solidFill>
                <a:latin typeface="Arial" panose="020B0604020202020204"/>
              </a:rPr>
              <a:t>SAVWAY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B48DB8E-DF9C-408F-8B1A-6038D384FAC7}"/>
              </a:ext>
            </a:extLst>
          </p:cNvPr>
          <p:cNvSpPr txBox="1"/>
          <p:nvPr/>
        </p:nvSpPr>
        <p:spPr>
          <a:xfrm>
            <a:off x="8024813" y="1814346"/>
            <a:ext cx="1285875" cy="300038"/>
          </a:xfrm>
          <a:prstGeom prst="rect">
            <a:avLst/>
          </a:prstGeom>
          <a:solidFill>
            <a:srgbClr val="00CCFF"/>
          </a:solidFill>
          <a:ln w="6350" cap="rnd">
            <a:solidFill>
              <a:schemeClr val="tx1"/>
            </a:solidFill>
          </a:ln>
          <a:effectLst>
            <a:outerShdw dist="25400" dir="2700000" algn="ctr" rotWithShape="0">
              <a:srgbClr val="CDCDCD">
                <a:alpha val="49804"/>
              </a:srgbClr>
            </a:outerShdw>
          </a:effectLst>
        </p:spPr>
        <p:txBody>
          <a:bodyPr wrap="square" lIns="17145" tIns="17145" rIns="17145" bIns="17145" rtlCol="0" anchor="ctr">
            <a:noAutofit/>
          </a:bodyPr>
          <a:lstStyle/>
          <a:p>
            <a:pPr algn="ctr" defTabSz="857250"/>
            <a:r>
              <a:rPr lang="en-US" sz="938">
                <a:solidFill>
                  <a:srgbClr val="616365"/>
                </a:solidFill>
                <a:latin typeface="Arial" panose="020B0604020202020204"/>
              </a:rPr>
              <a:t>TOTAL WINE &amp; MORE IL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00252CBD-4BD9-44E8-8C71-B93FDA7B52E5}"/>
              </a:ext>
            </a:extLst>
          </p:cNvPr>
          <p:cNvCxnSpPr>
            <a:cxnSpLocks/>
          </p:cNvCxnSpPr>
          <p:nvPr/>
        </p:nvCxnSpPr>
        <p:spPr>
          <a:xfrm>
            <a:off x="6094448" y="1357560"/>
            <a:ext cx="0" cy="250134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40A70ED1-C106-4118-907F-A4EE2A5285B2}"/>
              </a:ext>
            </a:extLst>
          </p:cNvPr>
          <p:cNvCxnSpPr>
            <a:cxnSpLocks/>
          </p:cNvCxnSpPr>
          <p:nvPr/>
        </p:nvCxnSpPr>
        <p:spPr>
          <a:xfrm>
            <a:off x="5240303" y="1607694"/>
            <a:ext cx="0" cy="214313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0EBB36E-4814-4A0A-A825-462132143E34}"/>
              </a:ext>
            </a:extLst>
          </p:cNvPr>
          <p:cNvCxnSpPr>
            <a:cxnSpLocks/>
          </p:cNvCxnSpPr>
          <p:nvPr/>
        </p:nvCxnSpPr>
        <p:spPr>
          <a:xfrm>
            <a:off x="3525805" y="1608036"/>
            <a:ext cx="5143497" cy="0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85F91A2D-E12B-4329-8A96-BE26911530ED}"/>
              </a:ext>
            </a:extLst>
          </p:cNvPr>
          <p:cNvCxnSpPr>
            <a:cxnSpLocks/>
          </p:cNvCxnSpPr>
          <p:nvPr/>
        </p:nvCxnSpPr>
        <p:spPr>
          <a:xfrm>
            <a:off x="3525804" y="1607694"/>
            <a:ext cx="0" cy="214313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C52C1630-000C-4BCA-9CC5-CF2250F74B01}"/>
              </a:ext>
            </a:extLst>
          </p:cNvPr>
          <p:cNvCxnSpPr>
            <a:cxnSpLocks/>
          </p:cNvCxnSpPr>
          <p:nvPr/>
        </p:nvCxnSpPr>
        <p:spPr>
          <a:xfrm>
            <a:off x="6954803" y="1607694"/>
            <a:ext cx="0" cy="214313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35E70FCE-D04E-4371-9045-C09CD0692593}"/>
              </a:ext>
            </a:extLst>
          </p:cNvPr>
          <p:cNvCxnSpPr>
            <a:cxnSpLocks/>
          </p:cNvCxnSpPr>
          <p:nvPr/>
        </p:nvCxnSpPr>
        <p:spPr>
          <a:xfrm>
            <a:off x="8669302" y="1607694"/>
            <a:ext cx="0" cy="214313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6">
            <a:extLst>
              <a:ext uri="{FF2B5EF4-FFF2-40B4-BE49-F238E27FC236}">
                <a16:creationId xmlns:a16="http://schemas.microsoft.com/office/drawing/2014/main" id="{72B11684-35FF-3345-6196-C9629E0D3B24}"/>
              </a:ext>
            </a:extLst>
          </p:cNvPr>
          <p:cNvGrpSpPr/>
          <p:nvPr/>
        </p:nvGrpSpPr>
        <p:grpSpPr>
          <a:xfrm>
            <a:off x="9739313" y="6000750"/>
            <a:ext cx="2143125" cy="428625"/>
            <a:chOff x="10287000" y="6270073"/>
            <a:chExt cx="2286000" cy="457200"/>
          </a:xfrm>
        </p:grpSpPr>
        <p:sp>
          <p:nvSpPr>
            <p:cNvPr id="8" name="Text Box 38">
              <a:extLst>
                <a:ext uri="{FF2B5EF4-FFF2-40B4-BE49-F238E27FC236}">
                  <a16:creationId xmlns:a16="http://schemas.microsoft.com/office/drawing/2014/main" id="{DFAF6AA9-EE35-CCF7-D5BE-3B2728686F6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287000" y="6270073"/>
              <a:ext cx="2286000" cy="457200"/>
            </a:xfrm>
            <a:prstGeom prst="rect">
              <a:avLst/>
            </a:prstGeom>
            <a:solidFill>
              <a:srgbClr val="FFFFFF"/>
            </a:solidFill>
            <a:ln w="222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square">
              <a:noAutofit/>
            </a:bodyPr>
            <a:lstStyle/>
            <a:p>
              <a:pPr defTabSz="857250">
                <a:spcBef>
                  <a:spcPct val="50000"/>
                </a:spcBef>
              </a:pPr>
              <a:r>
                <a:rPr lang="en-US" sz="938" b="1" u="sng">
                  <a:solidFill>
                    <a:srgbClr val="616365"/>
                  </a:solidFill>
                  <a:latin typeface="Arial" panose="020B0604020202020204"/>
                </a:rPr>
                <a:t>Key</a:t>
              </a:r>
              <a:r>
                <a:rPr lang="en-US" sz="1125" u="sng">
                  <a:solidFill>
                    <a:srgbClr val="616365"/>
                  </a:solidFill>
                  <a:latin typeface="Times New Roman" pitchFamily="18" charset="0"/>
                </a:rPr>
                <a:t>: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609703C7-58B9-2B84-38C8-F2845303C03C}"/>
                </a:ext>
              </a:extLst>
            </p:cNvPr>
            <p:cNvSpPr txBox="1"/>
            <p:nvPr/>
          </p:nvSpPr>
          <p:spPr>
            <a:xfrm>
              <a:off x="10934694" y="6338653"/>
              <a:ext cx="1371600" cy="320040"/>
            </a:xfrm>
            <a:prstGeom prst="rect">
              <a:avLst/>
            </a:prstGeom>
            <a:solidFill>
              <a:srgbClr val="00CCFF"/>
            </a:solidFill>
            <a:ln w="6350" cap="rnd">
              <a:solidFill>
                <a:schemeClr val="tx1"/>
              </a:solidFill>
            </a:ln>
            <a:effectLst>
              <a:outerShdw dist="25400" dir="2700000" algn="ctr" rotWithShape="0">
                <a:srgbClr val="CDCDCD">
                  <a:alpha val="49804"/>
                </a:srgbClr>
              </a:outerShdw>
            </a:effectLst>
          </p:spPr>
          <p:txBody>
            <a:bodyPr wrap="square" lIns="17145" tIns="17145" rIns="17145" bIns="17145" rtlCol="0" anchor="ctr">
              <a:noAutofit/>
            </a:bodyPr>
            <a:lstStyle/>
            <a:p>
              <a:pPr algn="ctr" defTabSz="857250"/>
              <a:r>
                <a:rPr lang="en-US" sz="938">
                  <a:solidFill>
                    <a:srgbClr val="616365"/>
                  </a:solidFill>
                  <a:latin typeface="Arial" panose="020B0604020202020204"/>
                </a:rPr>
                <a:t>RMA Only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652334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D98FE-4C08-44D4-AF94-11DA32DB2E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 of Chains - Indiana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A09E26-369C-4928-9344-A323A12286F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marL="68841" indent="0">
              <a:buNone/>
            </a:pPr>
            <a:r>
              <a:rPr lang="en-US"/>
              <a:t>37.0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7657CB1-3F2A-4014-B1BA-56291C45CFDB}"/>
              </a:ext>
            </a:extLst>
          </p:cNvPr>
          <p:cNvSpPr txBox="1"/>
          <p:nvPr/>
        </p:nvSpPr>
        <p:spPr>
          <a:xfrm>
            <a:off x="5453063" y="1053703"/>
            <a:ext cx="1285875" cy="300038"/>
          </a:xfrm>
          <a:prstGeom prst="rect">
            <a:avLst/>
          </a:prstGeom>
          <a:solidFill>
            <a:srgbClr val="00CCFF"/>
          </a:solidFill>
          <a:ln w="6350" cap="rnd">
            <a:solidFill>
              <a:schemeClr val="tx1"/>
            </a:solidFill>
          </a:ln>
          <a:effectLst>
            <a:outerShdw dist="25400" dir="2700000" algn="ctr" rotWithShape="0">
              <a:srgbClr val="CDCDCD">
                <a:alpha val="49804"/>
              </a:srgbClr>
            </a:outerShdw>
          </a:effectLst>
        </p:spPr>
        <p:txBody>
          <a:bodyPr wrap="square" lIns="17145" tIns="17145" rIns="17145" bIns="17145" rtlCol="0" anchor="ctr">
            <a:noAutofit/>
          </a:bodyPr>
          <a:lstStyle/>
          <a:p>
            <a:pPr algn="ctr" defTabSz="857250"/>
            <a:r>
              <a:rPr lang="en-US" sz="938">
                <a:solidFill>
                  <a:srgbClr val="616365"/>
                </a:solidFill>
                <a:latin typeface="Arial" panose="020B0604020202020204"/>
              </a:rPr>
              <a:t>SUM OF INDIANA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18BCF31-FD4F-1C9F-2C3D-4F15A272B57E}"/>
              </a:ext>
            </a:extLst>
          </p:cNvPr>
          <p:cNvSpPr txBox="1"/>
          <p:nvPr/>
        </p:nvSpPr>
        <p:spPr>
          <a:xfrm>
            <a:off x="1780467" y="1817370"/>
            <a:ext cx="1285875" cy="300038"/>
          </a:xfrm>
          <a:prstGeom prst="rect">
            <a:avLst/>
          </a:prstGeom>
          <a:solidFill>
            <a:srgbClr val="00CCFF"/>
          </a:solidFill>
          <a:ln w="6350" cap="rnd">
            <a:solidFill>
              <a:schemeClr val="tx1"/>
            </a:solidFill>
          </a:ln>
          <a:effectLst>
            <a:outerShdw dist="25400" dir="2700000" algn="ctr" rotWithShape="0">
              <a:srgbClr val="CDCDCD">
                <a:alpha val="49804"/>
              </a:srgbClr>
            </a:outerShdw>
          </a:effectLst>
        </p:spPr>
        <p:txBody>
          <a:bodyPr wrap="square" lIns="17145" tIns="17145" rIns="17145" bIns="17145" rtlCol="0" anchor="ctr">
            <a:noAutofit/>
          </a:bodyPr>
          <a:lstStyle/>
          <a:p>
            <a:pPr algn="ctr" defTabSz="857250"/>
            <a:r>
              <a:rPr lang="en-US" sz="938">
                <a:solidFill>
                  <a:srgbClr val="616365"/>
                </a:solidFill>
                <a:latin typeface="Arial" panose="020B0604020202020204"/>
              </a:rPr>
              <a:t>BIG RED CORP*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2713F25-2FA2-4431-8EEE-BCB6E28C1A9E}"/>
              </a:ext>
            </a:extLst>
          </p:cNvPr>
          <p:cNvSpPr txBox="1"/>
          <p:nvPr/>
        </p:nvSpPr>
        <p:spPr>
          <a:xfrm>
            <a:off x="4719166" y="1817370"/>
            <a:ext cx="1285875" cy="300038"/>
          </a:xfrm>
          <a:prstGeom prst="rect">
            <a:avLst/>
          </a:prstGeom>
          <a:solidFill>
            <a:srgbClr val="00CCFF"/>
          </a:solidFill>
          <a:ln w="6350" cap="rnd">
            <a:solidFill>
              <a:schemeClr val="tx1"/>
            </a:solidFill>
          </a:ln>
          <a:effectLst>
            <a:outerShdw dist="25400" dir="2700000" algn="ctr" rotWithShape="0">
              <a:srgbClr val="CDCDCD">
                <a:alpha val="49804"/>
              </a:srgbClr>
            </a:outerShdw>
          </a:effectLst>
        </p:spPr>
        <p:txBody>
          <a:bodyPr wrap="square" lIns="17145" tIns="17145" rIns="17145" bIns="17145" rtlCol="0" anchor="ctr">
            <a:noAutofit/>
          </a:bodyPr>
          <a:lstStyle/>
          <a:p>
            <a:pPr algn="ctr" defTabSz="857250"/>
            <a:r>
              <a:rPr lang="en-US" sz="938">
                <a:solidFill>
                  <a:srgbClr val="616365"/>
                </a:solidFill>
                <a:latin typeface="Arial" panose="020B0604020202020204"/>
              </a:rPr>
              <a:t>CROWN LIQUORS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4D58E1F-8A6A-4D36-BB1D-7ACFAE258302}"/>
              </a:ext>
            </a:extLst>
          </p:cNvPr>
          <p:cNvSpPr txBox="1"/>
          <p:nvPr/>
        </p:nvSpPr>
        <p:spPr>
          <a:xfrm>
            <a:off x="7657865" y="1817370"/>
            <a:ext cx="1285875" cy="300038"/>
          </a:xfrm>
          <a:prstGeom prst="rect">
            <a:avLst/>
          </a:prstGeom>
          <a:solidFill>
            <a:srgbClr val="00CCFF"/>
          </a:solidFill>
          <a:ln w="6350" cap="rnd">
            <a:solidFill>
              <a:schemeClr val="tx1"/>
            </a:solidFill>
          </a:ln>
          <a:effectLst>
            <a:outerShdw dist="25400" dir="2700000" algn="ctr" rotWithShape="0">
              <a:srgbClr val="CDCDCD">
                <a:alpha val="49804"/>
              </a:srgbClr>
            </a:outerShdw>
          </a:effectLst>
        </p:spPr>
        <p:txBody>
          <a:bodyPr wrap="square" lIns="17145" tIns="17145" rIns="17145" bIns="17145" rtlCol="0" anchor="ctr">
            <a:noAutofit/>
          </a:bodyPr>
          <a:lstStyle/>
          <a:p>
            <a:pPr algn="ctr" defTabSz="857250"/>
            <a:r>
              <a:rPr lang="en-US" sz="938">
                <a:solidFill>
                  <a:srgbClr val="616365"/>
                </a:solidFill>
                <a:latin typeface="Arial" panose="020B0604020202020204"/>
              </a:rPr>
              <a:t>PAYLESS LIQUORS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0ACE5C7-090D-4D61-B647-E4FA95B2C0BD}"/>
              </a:ext>
            </a:extLst>
          </p:cNvPr>
          <p:cNvSpPr txBox="1"/>
          <p:nvPr/>
        </p:nvSpPr>
        <p:spPr>
          <a:xfrm>
            <a:off x="9127214" y="1817370"/>
            <a:ext cx="1285875" cy="300038"/>
          </a:xfrm>
          <a:prstGeom prst="rect">
            <a:avLst/>
          </a:prstGeom>
          <a:solidFill>
            <a:srgbClr val="00CCFF"/>
          </a:solidFill>
          <a:ln w="6350" cap="rnd">
            <a:solidFill>
              <a:schemeClr val="tx1"/>
            </a:solidFill>
          </a:ln>
          <a:effectLst>
            <a:outerShdw dist="25400" dir="2700000" algn="ctr" rotWithShape="0">
              <a:srgbClr val="CDCDCD">
                <a:alpha val="49804"/>
              </a:srgbClr>
            </a:outerShdw>
          </a:effectLst>
        </p:spPr>
        <p:txBody>
          <a:bodyPr wrap="square" lIns="17145" tIns="17145" rIns="17145" bIns="17145" rtlCol="0" anchor="ctr">
            <a:noAutofit/>
          </a:bodyPr>
          <a:lstStyle/>
          <a:p>
            <a:pPr algn="ctr" defTabSz="857250"/>
            <a:r>
              <a:rPr lang="en-US" sz="938">
                <a:solidFill>
                  <a:srgbClr val="616365"/>
                </a:solidFill>
                <a:latin typeface="Arial" panose="020B0604020202020204"/>
              </a:rPr>
              <a:t>S&amp;V LIQUORS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B48DB8E-DF9C-408F-8B1A-6038D384FAC7}"/>
              </a:ext>
            </a:extLst>
          </p:cNvPr>
          <p:cNvSpPr txBox="1"/>
          <p:nvPr/>
        </p:nvSpPr>
        <p:spPr>
          <a:xfrm>
            <a:off x="10596563" y="1817370"/>
            <a:ext cx="1285875" cy="300038"/>
          </a:xfrm>
          <a:prstGeom prst="rect">
            <a:avLst/>
          </a:prstGeom>
          <a:solidFill>
            <a:srgbClr val="00CCFF"/>
          </a:solidFill>
          <a:ln w="6350" cap="rnd">
            <a:solidFill>
              <a:schemeClr val="tx1"/>
            </a:solidFill>
          </a:ln>
          <a:effectLst>
            <a:outerShdw dist="25400" dir="2700000" algn="ctr" rotWithShape="0">
              <a:srgbClr val="CDCDCD">
                <a:alpha val="49804"/>
              </a:srgbClr>
            </a:outerShdw>
          </a:effectLst>
        </p:spPr>
        <p:txBody>
          <a:bodyPr wrap="square" lIns="17145" tIns="17145" rIns="17145" bIns="17145" rtlCol="0" anchor="ctr">
            <a:noAutofit/>
          </a:bodyPr>
          <a:lstStyle/>
          <a:p>
            <a:pPr algn="ctr" defTabSz="857250"/>
            <a:r>
              <a:rPr lang="en-US" sz="938">
                <a:solidFill>
                  <a:srgbClr val="616365"/>
                </a:solidFill>
                <a:latin typeface="Arial" panose="020B0604020202020204"/>
              </a:rPr>
              <a:t>TOTAL WINE &amp; MORE IN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40A70ED1-C106-4118-907F-A4EE2A5285B2}"/>
              </a:ext>
            </a:extLst>
          </p:cNvPr>
          <p:cNvCxnSpPr>
            <a:cxnSpLocks/>
          </p:cNvCxnSpPr>
          <p:nvPr/>
        </p:nvCxnSpPr>
        <p:spPr>
          <a:xfrm>
            <a:off x="8300802" y="1609603"/>
            <a:ext cx="0" cy="214313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0EBB36E-4814-4A0A-A825-462132143E34}"/>
              </a:ext>
            </a:extLst>
          </p:cNvPr>
          <p:cNvCxnSpPr>
            <a:cxnSpLocks/>
          </p:cNvCxnSpPr>
          <p:nvPr/>
        </p:nvCxnSpPr>
        <p:spPr>
          <a:xfrm>
            <a:off x="940138" y="1600673"/>
            <a:ext cx="10299362" cy="0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58FBC53E-DF9A-4EF1-89B0-BF3988E198FB}"/>
              </a:ext>
            </a:extLst>
          </p:cNvPr>
          <p:cNvCxnSpPr>
            <a:cxnSpLocks/>
          </p:cNvCxnSpPr>
          <p:nvPr/>
        </p:nvCxnSpPr>
        <p:spPr>
          <a:xfrm>
            <a:off x="2423405" y="1609603"/>
            <a:ext cx="0" cy="214313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C52C1630-000C-4BCA-9CC5-CF2250F74B01}"/>
              </a:ext>
            </a:extLst>
          </p:cNvPr>
          <p:cNvCxnSpPr>
            <a:cxnSpLocks/>
          </p:cNvCxnSpPr>
          <p:nvPr/>
        </p:nvCxnSpPr>
        <p:spPr>
          <a:xfrm>
            <a:off x="9770152" y="1609603"/>
            <a:ext cx="0" cy="214313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35E70FCE-D04E-4371-9045-C09CD0692593}"/>
              </a:ext>
            </a:extLst>
          </p:cNvPr>
          <p:cNvCxnSpPr>
            <a:cxnSpLocks/>
          </p:cNvCxnSpPr>
          <p:nvPr/>
        </p:nvCxnSpPr>
        <p:spPr>
          <a:xfrm>
            <a:off x="11239500" y="1609603"/>
            <a:ext cx="0" cy="214313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E99FAD55-3EB9-4A04-BEE2-2F1078E402EC}"/>
              </a:ext>
            </a:extLst>
          </p:cNvPr>
          <p:cNvSpPr txBox="1"/>
          <p:nvPr/>
        </p:nvSpPr>
        <p:spPr>
          <a:xfrm>
            <a:off x="311118" y="1817370"/>
            <a:ext cx="1285875" cy="300038"/>
          </a:xfrm>
          <a:prstGeom prst="rect">
            <a:avLst/>
          </a:prstGeom>
          <a:solidFill>
            <a:srgbClr val="00CCFF"/>
          </a:solidFill>
          <a:ln w="6350" cap="rnd">
            <a:solidFill>
              <a:schemeClr val="tx1"/>
            </a:solidFill>
          </a:ln>
          <a:effectLst>
            <a:outerShdw dist="25400" dir="2700000" algn="ctr" rotWithShape="0">
              <a:srgbClr val="CDCDCD">
                <a:alpha val="49804"/>
              </a:srgbClr>
            </a:outerShdw>
          </a:effectLst>
        </p:spPr>
        <p:txBody>
          <a:bodyPr wrap="square" lIns="17145" tIns="17145" rIns="17145" bIns="17145" rtlCol="0" anchor="ctr">
            <a:noAutofit/>
          </a:bodyPr>
          <a:lstStyle/>
          <a:p>
            <a:pPr algn="ctr" defTabSz="857250"/>
            <a:r>
              <a:rPr lang="en-US" sz="938">
                <a:solidFill>
                  <a:srgbClr val="616365"/>
                </a:solidFill>
                <a:latin typeface="Arial" panose="020B0604020202020204"/>
              </a:rPr>
              <a:t>BELMONT TOTAL*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2906772-4463-42B5-8EFD-80B714816EBF}"/>
              </a:ext>
            </a:extLst>
          </p:cNvPr>
          <p:cNvSpPr txBox="1"/>
          <p:nvPr/>
        </p:nvSpPr>
        <p:spPr>
          <a:xfrm>
            <a:off x="3249817" y="1817370"/>
            <a:ext cx="1285875" cy="300038"/>
          </a:xfrm>
          <a:prstGeom prst="rect">
            <a:avLst/>
          </a:prstGeom>
          <a:solidFill>
            <a:srgbClr val="00CCFF"/>
          </a:solidFill>
          <a:ln w="6350" cap="rnd">
            <a:solidFill>
              <a:schemeClr val="tx1"/>
            </a:solidFill>
          </a:ln>
          <a:effectLst>
            <a:outerShdw dist="25400" dir="2700000" algn="ctr" rotWithShape="0">
              <a:srgbClr val="CDCDCD">
                <a:alpha val="49804"/>
              </a:srgbClr>
            </a:outerShdw>
          </a:effectLst>
        </p:spPr>
        <p:txBody>
          <a:bodyPr wrap="square" lIns="17145" tIns="17145" rIns="17145" bIns="17145" rtlCol="0" anchor="ctr">
            <a:noAutofit/>
          </a:bodyPr>
          <a:lstStyle/>
          <a:p>
            <a:pPr algn="ctr" defTabSz="857250"/>
            <a:r>
              <a:rPr lang="en-US" sz="938">
                <a:solidFill>
                  <a:srgbClr val="616365"/>
                </a:solidFill>
                <a:latin typeface="Arial" panose="020B0604020202020204"/>
              </a:rPr>
              <a:t>COMMUNITY SPIRITS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00B21E6-45CD-4DF7-B74C-DCA0FF3452BE}"/>
              </a:ext>
            </a:extLst>
          </p:cNvPr>
          <p:cNvSpPr txBox="1"/>
          <p:nvPr/>
        </p:nvSpPr>
        <p:spPr>
          <a:xfrm>
            <a:off x="6188515" y="1817370"/>
            <a:ext cx="1285875" cy="300038"/>
          </a:xfrm>
          <a:prstGeom prst="rect">
            <a:avLst/>
          </a:prstGeom>
          <a:solidFill>
            <a:srgbClr val="00CCFF"/>
          </a:solidFill>
          <a:ln w="6350" cap="rnd">
            <a:solidFill>
              <a:schemeClr val="tx1"/>
            </a:solidFill>
          </a:ln>
          <a:effectLst>
            <a:outerShdw dist="25400" dir="2700000" algn="ctr" rotWithShape="0">
              <a:srgbClr val="CDCDCD">
                <a:alpha val="49804"/>
              </a:srgbClr>
            </a:outerShdw>
          </a:effectLst>
        </p:spPr>
        <p:txBody>
          <a:bodyPr wrap="square" lIns="17145" tIns="17145" rIns="17145" bIns="17145" rtlCol="0" anchor="ctr">
            <a:noAutofit/>
          </a:bodyPr>
          <a:lstStyle/>
          <a:p>
            <a:pPr algn="ctr" defTabSz="857250"/>
            <a:r>
              <a:rPr lang="en-US" sz="938">
                <a:solidFill>
                  <a:srgbClr val="616365"/>
                </a:solidFill>
                <a:latin typeface="Arial" panose="020B0604020202020204"/>
              </a:rPr>
              <a:t>GAY'S HOPS-N-SCHNAPPS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E9855281-7906-4E13-94BC-C3B40EA70FB2}"/>
              </a:ext>
            </a:extLst>
          </p:cNvPr>
          <p:cNvCxnSpPr>
            <a:cxnSpLocks/>
          </p:cNvCxnSpPr>
          <p:nvPr/>
        </p:nvCxnSpPr>
        <p:spPr>
          <a:xfrm>
            <a:off x="3892754" y="1609603"/>
            <a:ext cx="0" cy="214313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BEBFA84E-1EBA-4FC0-ACEC-D57BE748C9B2}"/>
              </a:ext>
            </a:extLst>
          </p:cNvPr>
          <p:cNvCxnSpPr>
            <a:cxnSpLocks/>
          </p:cNvCxnSpPr>
          <p:nvPr/>
        </p:nvCxnSpPr>
        <p:spPr>
          <a:xfrm>
            <a:off x="5362103" y="1609603"/>
            <a:ext cx="0" cy="214313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67C58CF5-3C24-4A0F-B55B-F4C864E23EFA}"/>
              </a:ext>
            </a:extLst>
          </p:cNvPr>
          <p:cNvCxnSpPr>
            <a:cxnSpLocks/>
          </p:cNvCxnSpPr>
          <p:nvPr/>
        </p:nvCxnSpPr>
        <p:spPr>
          <a:xfrm>
            <a:off x="954055" y="1609603"/>
            <a:ext cx="0" cy="214313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541DB097-189D-43FC-BA71-FA72CE027DFE}"/>
              </a:ext>
            </a:extLst>
          </p:cNvPr>
          <p:cNvCxnSpPr>
            <a:cxnSpLocks/>
          </p:cNvCxnSpPr>
          <p:nvPr/>
        </p:nvCxnSpPr>
        <p:spPr>
          <a:xfrm>
            <a:off x="6831453" y="1609603"/>
            <a:ext cx="0" cy="214313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6F4E0B5F-783A-4D72-962F-38C59DCE5A2E}"/>
              </a:ext>
            </a:extLst>
          </p:cNvPr>
          <p:cNvCxnSpPr>
            <a:cxnSpLocks/>
          </p:cNvCxnSpPr>
          <p:nvPr/>
        </p:nvCxnSpPr>
        <p:spPr>
          <a:xfrm>
            <a:off x="6094448" y="1357560"/>
            <a:ext cx="0" cy="250134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38C2CE66-7230-4729-915E-6B7EAB9C9D7B}"/>
              </a:ext>
            </a:extLst>
          </p:cNvPr>
          <p:cNvSpPr txBox="1"/>
          <p:nvPr/>
        </p:nvSpPr>
        <p:spPr>
          <a:xfrm>
            <a:off x="309563" y="5947172"/>
            <a:ext cx="4286250" cy="428625"/>
          </a:xfrm>
          <a:prstGeom prst="rect">
            <a:avLst/>
          </a:prstGeom>
          <a:ln w="22225">
            <a:solidFill>
              <a:schemeClr val="accent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defTabSz="857250">
              <a:spcBef>
                <a:spcPct val="50000"/>
              </a:spcBef>
              <a:spcAft>
                <a:spcPts val="281"/>
              </a:spcAft>
            </a:pPr>
            <a:r>
              <a:rPr lang="en-US" sz="984" b="1">
                <a:solidFill>
                  <a:srgbClr val="616365"/>
                </a:solidFill>
                <a:latin typeface="Arial" panose="020B0604020202020204"/>
              </a:rPr>
              <a:t>Please Note:</a:t>
            </a:r>
          </a:p>
          <a:p>
            <a:pPr defTabSz="857250"/>
            <a:r>
              <a:rPr lang="en-US" sz="938">
                <a:solidFill>
                  <a:srgbClr val="616365"/>
                </a:solidFill>
                <a:latin typeface="Arial" panose="020B0604020202020204"/>
              </a:rPr>
              <a:t>*See specific retailer slide for lowest levels that make up this aggregate RMA.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5076CEB7-20C7-B54A-7CC3-8319F44C33F1}"/>
              </a:ext>
            </a:extLst>
          </p:cNvPr>
          <p:cNvGrpSpPr/>
          <p:nvPr/>
        </p:nvGrpSpPr>
        <p:grpSpPr>
          <a:xfrm>
            <a:off x="9739313" y="6000750"/>
            <a:ext cx="2143125" cy="428625"/>
            <a:chOff x="10287000" y="6270073"/>
            <a:chExt cx="2286000" cy="457200"/>
          </a:xfrm>
        </p:grpSpPr>
        <p:sp>
          <p:nvSpPr>
            <p:cNvPr id="9" name="Text Box 38">
              <a:extLst>
                <a:ext uri="{FF2B5EF4-FFF2-40B4-BE49-F238E27FC236}">
                  <a16:creationId xmlns:a16="http://schemas.microsoft.com/office/drawing/2014/main" id="{82D8517D-0500-1663-1682-5ED4FA8809F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287000" y="6270073"/>
              <a:ext cx="2286000" cy="457200"/>
            </a:xfrm>
            <a:prstGeom prst="rect">
              <a:avLst/>
            </a:prstGeom>
            <a:solidFill>
              <a:srgbClr val="FFFFFF"/>
            </a:solidFill>
            <a:ln w="222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square">
              <a:noAutofit/>
            </a:bodyPr>
            <a:lstStyle/>
            <a:p>
              <a:pPr defTabSz="857250">
                <a:spcBef>
                  <a:spcPct val="50000"/>
                </a:spcBef>
              </a:pPr>
              <a:r>
                <a:rPr lang="en-US" sz="938" b="1" u="sng">
                  <a:solidFill>
                    <a:srgbClr val="616365"/>
                  </a:solidFill>
                  <a:latin typeface="Arial" panose="020B0604020202020204"/>
                </a:rPr>
                <a:t>Key</a:t>
              </a:r>
              <a:r>
                <a:rPr lang="en-US" sz="1125" u="sng">
                  <a:solidFill>
                    <a:srgbClr val="616365"/>
                  </a:solidFill>
                  <a:latin typeface="Times New Roman" pitchFamily="18" charset="0"/>
                </a:rPr>
                <a:t>: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B2C78603-8E08-EB57-FC55-FF9CF4C41DB0}"/>
                </a:ext>
              </a:extLst>
            </p:cNvPr>
            <p:cNvSpPr txBox="1"/>
            <p:nvPr/>
          </p:nvSpPr>
          <p:spPr>
            <a:xfrm>
              <a:off x="10934694" y="6338653"/>
              <a:ext cx="1371600" cy="320040"/>
            </a:xfrm>
            <a:prstGeom prst="rect">
              <a:avLst/>
            </a:prstGeom>
            <a:solidFill>
              <a:srgbClr val="00CCFF"/>
            </a:solidFill>
            <a:ln w="6350" cap="rnd">
              <a:solidFill>
                <a:schemeClr val="tx1"/>
              </a:solidFill>
            </a:ln>
            <a:effectLst>
              <a:outerShdw dist="25400" dir="2700000" algn="ctr" rotWithShape="0">
                <a:srgbClr val="CDCDCD">
                  <a:alpha val="49804"/>
                </a:srgbClr>
              </a:outerShdw>
            </a:effectLst>
          </p:spPr>
          <p:txBody>
            <a:bodyPr wrap="square" lIns="17145" tIns="17145" rIns="17145" bIns="17145" rtlCol="0" anchor="ctr">
              <a:noAutofit/>
            </a:bodyPr>
            <a:lstStyle/>
            <a:p>
              <a:pPr algn="ctr" defTabSz="857250"/>
              <a:r>
                <a:rPr lang="en-US" sz="938">
                  <a:solidFill>
                    <a:srgbClr val="616365"/>
                  </a:solidFill>
                  <a:latin typeface="Arial" panose="020B0604020202020204"/>
                </a:rPr>
                <a:t>RMA Only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02158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 Box 54">
            <a:extLst>
              <a:ext uri="{FF2B5EF4-FFF2-40B4-BE49-F238E27FC236}">
                <a16:creationId xmlns:a16="http://schemas.microsoft.com/office/drawing/2014/main" id="{A776AE19-841C-44E1-9944-B19464C63C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146" y="5817953"/>
            <a:ext cx="2840568" cy="415498"/>
          </a:xfrm>
          <a:prstGeom prst="rect">
            <a:avLst/>
          </a:prstGeom>
          <a:solidFill>
            <a:schemeClr val="bg1"/>
          </a:solidFill>
          <a:ln w="22225">
            <a:solidFill>
              <a:schemeClr val="accent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defTabSz="428625"/>
            <a:r>
              <a:rPr lang="en-US" sz="1050" b="1">
                <a:solidFill>
                  <a:srgbClr val="616365"/>
                </a:solidFill>
                <a:latin typeface="Arial" panose="020B0604020202020204"/>
              </a:rPr>
              <a:t>Please Note: </a:t>
            </a:r>
          </a:p>
          <a:p>
            <a:pPr defTabSz="428625"/>
            <a:r>
              <a:rPr lang="en-US" sz="1050">
                <a:solidFill>
                  <a:srgbClr val="616365"/>
                </a:solidFill>
              </a:rPr>
              <a:t>An online “store” is included in this RMA.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9CCC6EB-8DA0-46C4-02AB-DE6203F1AD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ABC Fine Wine &amp; Spirits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534DBB-682E-6899-B90B-11CE6E08C74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marL="68841" indent="0">
              <a:buNone/>
            </a:pPr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396EB75-1159-BCEE-B018-9DAED0B91D60}"/>
              </a:ext>
            </a:extLst>
          </p:cNvPr>
          <p:cNvSpPr txBox="1"/>
          <p:nvPr/>
        </p:nvSpPr>
        <p:spPr>
          <a:xfrm>
            <a:off x="5238750" y="892969"/>
            <a:ext cx="1285875" cy="300038"/>
          </a:xfrm>
          <a:prstGeom prst="rect">
            <a:avLst/>
          </a:prstGeom>
          <a:solidFill>
            <a:srgbClr val="00CCFF"/>
          </a:solidFill>
          <a:ln w="6350" cap="rnd">
            <a:solidFill>
              <a:schemeClr val="tx1"/>
            </a:solidFill>
          </a:ln>
          <a:effectLst>
            <a:outerShdw dist="25400" dir="2700000" algn="ctr" rotWithShape="0">
              <a:srgbClr val="CDCDCD">
                <a:alpha val="49804"/>
              </a:srgbClr>
            </a:outerShdw>
          </a:effectLst>
        </p:spPr>
        <p:txBody>
          <a:bodyPr wrap="square" lIns="17145" tIns="17145" rIns="17145" bIns="17145" rtlCol="0" anchor="ctr">
            <a:noAutofit/>
          </a:bodyPr>
          <a:lstStyle/>
          <a:p>
            <a:pPr algn="ctr" defTabSz="857250"/>
            <a:r>
              <a:rPr lang="en-US" sz="938">
                <a:solidFill>
                  <a:srgbClr val="616365"/>
                </a:solidFill>
                <a:latin typeface="Arial" panose="020B0604020202020204"/>
              </a:rPr>
              <a:t>ABC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2390246E-52D7-A116-CCBD-9535F4BC184D}"/>
              </a:ext>
            </a:extLst>
          </p:cNvPr>
          <p:cNvGrpSpPr/>
          <p:nvPr/>
        </p:nvGrpSpPr>
        <p:grpSpPr>
          <a:xfrm>
            <a:off x="9739313" y="6000750"/>
            <a:ext cx="2143125" cy="428625"/>
            <a:chOff x="10287000" y="6270073"/>
            <a:chExt cx="2286000" cy="457200"/>
          </a:xfrm>
        </p:grpSpPr>
        <p:sp>
          <p:nvSpPr>
            <p:cNvPr id="10" name="Text Box 38">
              <a:extLst>
                <a:ext uri="{FF2B5EF4-FFF2-40B4-BE49-F238E27FC236}">
                  <a16:creationId xmlns:a16="http://schemas.microsoft.com/office/drawing/2014/main" id="{4008C4EB-E38E-FC08-634B-A05EBE953BA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287000" y="6270073"/>
              <a:ext cx="2286000" cy="457200"/>
            </a:xfrm>
            <a:prstGeom prst="rect">
              <a:avLst/>
            </a:prstGeom>
            <a:solidFill>
              <a:srgbClr val="FFFFFF"/>
            </a:solidFill>
            <a:ln w="222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square">
              <a:noAutofit/>
            </a:bodyPr>
            <a:lstStyle/>
            <a:p>
              <a:pPr defTabSz="857250">
                <a:spcBef>
                  <a:spcPct val="50000"/>
                </a:spcBef>
              </a:pPr>
              <a:r>
                <a:rPr lang="en-US" sz="938" b="1" u="sng">
                  <a:solidFill>
                    <a:srgbClr val="616365"/>
                  </a:solidFill>
                  <a:latin typeface="Arial" panose="020B0604020202020204"/>
                </a:rPr>
                <a:t>Key</a:t>
              </a:r>
              <a:r>
                <a:rPr lang="en-US" sz="1125" u="sng">
                  <a:solidFill>
                    <a:srgbClr val="616365"/>
                  </a:solidFill>
                  <a:latin typeface="Times New Roman" pitchFamily="18" charset="0"/>
                </a:rPr>
                <a:t>: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F064003F-6EF5-D68A-5FE4-B2F1FA183104}"/>
                </a:ext>
              </a:extLst>
            </p:cNvPr>
            <p:cNvSpPr txBox="1"/>
            <p:nvPr/>
          </p:nvSpPr>
          <p:spPr>
            <a:xfrm>
              <a:off x="10934694" y="6338653"/>
              <a:ext cx="1371600" cy="320040"/>
            </a:xfrm>
            <a:prstGeom prst="rect">
              <a:avLst/>
            </a:prstGeom>
            <a:solidFill>
              <a:srgbClr val="00CCFF"/>
            </a:solidFill>
            <a:ln w="6350" cap="rnd">
              <a:solidFill>
                <a:schemeClr val="tx1"/>
              </a:solidFill>
            </a:ln>
            <a:effectLst>
              <a:outerShdw dist="25400" dir="2700000" algn="ctr" rotWithShape="0">
                <a:srgbClr val="CDCDCD">
                  <a:alpha val="49804"/>
                </a:srgbClr>
              </a:outerShdw>
            </a:effectLst>
          </p:spPr>
          <p:txBody>
            <a:bodyPr wrap="square" lIns="17145" tIns="17145" rIns="17145" bIns="17145" rtlCol="0" anchor="ctr">
              <a:noAutofit/>
            </a:bodyPr>
            <a:lstStyle/>
            <a:p>
              <a:pPr algn="ctr" defTabSz="857250"/>
              <a:r>
                <a:rPr lang="en-US" sz="938">
                  <a:solidFill>
                    <a:srgbClr val="616365"/>
                  </a:solidFill>
                  <a:latin typeface="Arial" panose="020B0604020202020204"/>
                </a:rPr>
                <a:t>RMA Only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595249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D98FE-4C08-44D4-AF94-11DA32DB2E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 of Chains - Massachusetts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A09E26-369C-4928-9344-A323A12286F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marL="68841" indent="0">
              <a:buNone/>
            </a:pPr>
            <a:r>
              <a:rPr lang="en-US"/>
              <a:t>37.0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7657CB1-3F2A-4014-B1BA-56291C45CFDB}"/>
              </a:ext>
            </a:extLst>
          </p:cNvPr>
          <p:cNvSpPr txBox="1"/>
          <p:nvPr/>
        </p:nvSpPr>
        <p:spPr>
          <a:xfrm>
            <a:off x="5453063" y="1053703"/>
            <a:ext cx="1285875" cy="300038"/>
          </a:xfrm>
          <a:prstGeom prst="rect">
            <a:avLst/>
          </a:prstGeom>
          <a:solidFill>
            <a:srgbClr val="00CCFF"/>
          </a:solidFill>
          <a:ln w="6350" cap="rnd">
            <a:solidFill>
              <a:schemeClr val="tx1"/>
            </a:solidFill>
          </a:ln>
          <a:effectLst>
            <a:outerShdw dist="25400" dir="2700000" algn="ctr" rotWithShape="0">
              <a:srgbClr val="CDCDCD">
                <a:alpha val="49804"/>
              </a:srgbClr>
            </a:outerShdw>
          </a:effectLst>
        </p:spPr>
        <p:txBody>
          <a:bodyPr wrap="square" lIns="17145" tIns="17145" rIns="17145" bIns="17145" rtlCol="0" anchor="ctr">
            <a:noAutofit/>
          </a:bodyPr>
          <a:lstStyle/>
          <a:p>
            <a:pPr algn="ctr" defTabSz="857250"/>
            <a:r>
              <a:rPr lang="en-US" sz="938">
                <a:solidFill>
                  <a:srgbClr val="616365"/>
                </a:solidFill>
                <a:latin typeface="Arial" panose="020B0604020202020204"/>
              </a:rPr>
              <a:t>SUM OF MASSACHUSETTS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2713F25-2FA2-4431-8EEE-BCB6E28C1A9E}"/>
              </a:ext>
            </a:extLst>
          </p:cNvPr>
          <p:cNvSpPr txBox="1"/>
          <p:nvPr/>
        </p:nvSpPr>
        <p:spPr>
          <a:xfrm>
            <a:off x="2881313" y="1814346"/>
            <a:ext cx="1285875" cy="300038"/>
          </a:xfrm>
          <a:prstGeom prst="rect">
            <a:avLst/>
          </a:prstGeom>
          <a:solidFill>
            <a:srgbClr val="00CCFF"/>
          </a:solidFill>
          <a:ln w="6350" cap="rnd">
            <a:solidFill>
              <a:schemeClr val="tx1"/>
            </a:solidFill>
          </a:ln>
          <a:effectLst>
            <a:outerShdw dist="25400" dir="2700000" algn="ctr" rotWithShape="0">
              <a:srgbClr val="CDCDCD">
                <a:alpha val="49804"/>
              </a:srgbClr>
            </a:outerShdw>
          </a:effectLst>
        </p:spPr>
        <p:txBody>
          <a:bodyPr wrap="square" lIns="17145" tIns="17145" rIns="17145" bIns="17145" rtlCol="0" anchor="ctr">
            <a:noAutofit/>
          </a:bodyPr>
          <a:lstStyle/>
          <a:p>
            <a:pPr algn="ctr" defTabSz="857250"/>
            <a:r>
              <a:rPr lang="en-US" sz="938">
                <a:solidFill>
                  <a:srgbClr val="616365"/>
                </a:solidFill>
                <a:latin typeface="Arial" panose="020B0604020202020204"/>
              </a:rPr>
              <a:t>BLANCHARD'S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4D58E1F-8A6A-4D36-BB1D-7ACFAE258302}"/>
              </a:ext>
            </a:extLst>
          </p:cNvPr>
          <p:cNvSpPr txBox="1"/>
          <p:nvPr/>
        </p:nvSpPr>
        <p:spPr>
          <a:xfrm>
            <a:off x="4595813" y="1814346"/>
            <a:ext cx="1285875" cy="300038"/>
          </a:xfrm>
          <a:prstGeom prst="rect">
            <a:avLst/>
          </a:prstGeom>
          <a:solidFill>
            <a:srgbClr val="00CCFF"/>
          </a:solidFill>
          <a:ln w="6350" cap="rnd">
            <a:solidFill>
              <a:schemeClr val="tx1"/>
            </a:solidFill>
          </a:ln>
          <a:effectLst>
            <a:outerShdw dist="25400" dir="2700000" algn="ctr" rotWithShape="0">
              <a:srgbClr val="CDCDCD">
                <a:alpha val="49804"/>
              </a:srgbClr>
            </a:outerShdw>
          </a:effectLst>
        </p:spPr>
        <p:txBody>
          <a:bodyPr wrap="square" lIns="17145" tIns="17145" rIns="17145" bIns="17145" rtlCol="0" anchor="ctr">
            <a:noAutofit/>
          </a:bodyPr>
          <a:lstStyle/>
          <a:p>
            <a:pPr algn="ctr" defTabSz="857250"/>
            <a:r>
              <a:rPr lang="en-US" sz="938">
                <a:solidFill>
                  <a:srgbClr val="616365"/>
                </a:solidFill>
                <a:latin typeface="Arial" panose="020B0604020202020204"/>
              </a:rPr>
              <a:t>BUSA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0ACE5C7-090D-4D61-B647-E4FA95B2C0BD}"/>
              </a:ext>
            </a:extLst>
          </p:cNvPr>
          <p:cNvSpPr txBox="1"/>
          <p:nvPr/>
        </p:nvSpPr>
        <p:spPr>
          <a:xfrm>
            <a:off x="6310313" y="1814346"/>
            <a:ext cx="1285875" cy="300038"/>
          </a:xfrm>
          <a:prstGeom prst="rect">
            <a:avLst/>
          </a:prstGeom>
          <a:solidFill>
            <a:srgbClr val="00CCFF"/>
          </a:solidFill>
          <a:ln w="6350" cap="rnd">
            <a:solidFill>
              <a:schemeClr val="tx1"/>
            </a:solidFill>
          </a:ln>
          <a:effectLst>
            <a:outerShdw dist="25400" dir="2700000" algn="ctr" rotWithShape="0">
              <a:srgbClr val="CDCDCD">
                <a:alpha val="49804"/>
              </a:srgbClr>
            </a:outerShdw>
          </a:effectLst>
        </p:spPr>
        <p:txBody>
          <a:bodyPr wrap="square" lIns="17145" tIns="17145" rIns="17145" bIns="17145" rtlCol="0" anchor="ctr">
            <a:noAutofit/>
          </a:bodyPr>
          <a:lstStyle/>
          <a:p>
            <a:pPr algn="ctr" defTabSz="857250"/>
            <a:r>
              <a:rPr lang="en-US" sz="938">
                <a:solidFill>
                  <a:srgbClr val="616365"/>
                </a:solidFill>
                <a:latin typeface="Arial" panose="020B0604020202020204"/>
              </a:rPr>
              <a:t>KAPPY'S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B48DB8E-DF9C-408F-8B1A-6038D384FAC7}"/>
              </a:ext>
            </a:extLst>
          </p:cNvPr>
          <p:cNvSpPr txBox="1"/>
          <p:nvPr/>
        </p:nvSpPr>
        <p:spPr>
          <a:xfrm>
            <a:off x="8024813" y="1814346"/>
            <a:ext cx="1285875" cy="300038"/>
          </a:xfrm>
          <a:prstGeom prst="rect">
            <a:avLst/>
          </a:prstGeom>
          <a:solidFill>
            <a:srgbClr val="00CCFF"/>
          </a:solidFill>
          <a:ln w="6350" cap="rnd">
            <a:solidFill>
              <a:schemeClr val="tx1"/>
            </a:solidFill>
          </a:ln>
          <a:effectLst>
            <a:outerShdw dist="25400" dir="2700000" algn="ctr" rotWithShape="0">
              <a:srgbClr val="CDCDCD">
                <a:alpha val="49804"/>
              </a:srgbClr>
            </a:outerShdw>
          </a:effectLst>
        </p:spPr>
        <p:txBody>
          <a:bodyPr wrap="square" lIns="17145" tIns="17145" rIns="17145" bIns="17145" rtlCol="0" anchor="ctr">
            <a:noAutofit/>
          </a:bodyPr>
          <a:lstStyle/>
          <a:p>
            <a:pPr algn="ctr" defTabSz="857250"/>
            <a:r>
              <a:rPr lang="en-US" sz="938">
                <a:solidFill>
                  <a:srgbClr val="616365"/>
                </a:solidFill>
                <a:latin typeface="Arial" panose="020B0604020202020204"/>
              </a:rPr>
              <a:t>TOTAL WINE &amp; MORE MA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00252CBD-4BD9-44E8-8C71-B93FDA7B52E5}"/>
              </a:ext>
            </a:extLst>
          </p:cNvPr>
          <p:cNvCxnSpPr>
            <a:cxnSpLocks/>
          </p:cNvCxnSpPr>
          <p:nvPr/>
        </p:nvCxnSpPr>
        <p:spPr>
          <a:xfrm>
            <a:off x="6094448" y="1357560"/>
            <a:ext cx="0" cy="250134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40A70ED1-C106-4118-907F-A4EE2A5285B2}"/>
              </a:ext>
            </a:extLst>
          </p:cNvPr>
          <p:cNvCxnSpPr>
            <a:cxnSpLocks/>
          </p:cNvCxnSpPr>
          <p:nvPr/>
        </p:nvCxnSpPr>
        <p:spPr>
          <a:xfrm>
            <a:off x="5240303" y="1607694"/>
            <a:ext cx="0" cy="214313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0EBB36E-4814-4A0A-A825-462132143E34}"/>
              </a:ext>
            </a:extLst>
          </p:cNvPr>
          <p:cNvCxnSpPr>
            <a:cxnSpLocks/>
          </p:cNvCxnSpPr>
          <p:nvPr/>
        </p:nvCxnSpPr>
        <p:spPr>
          <a:xfrm>
            <a:off x="3525805" y="1608036"/>
            <a:ext cx="5143497" cy="0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85F91A2D-E12B-4329-8A96-BE26911530ED}"/>
              </a:ext>
            </a:extLst>
          </p:cNvPr>
          <p:cNvCxnSpPr>
            <a:cxnSpLocks/>
          </p:cNvCxnSpPr>
          <p:nvPr/>
        </p:nvCxnSpPr>
        <p:spPr>
          <a:xfrm>
            <a:off x="3525804" y="1607694"/>
            <a:ext cx="0" cy="214313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C52C1630-000C-4BCA-9CC5-CF2250F74B01}"/>
              </a:ext>
            </a:extLst>
          </p:cNvPr>
          <p:cNvCxnSpPr>
            <a:cxnSpLocks/>
          </p:cNvCxnSpPr>
          <p:nvPr/>
        </p:nvCxnSpPr>
        <p:spPr>
          <a:xfrm>
            <a:off x="6954803" y="1607694"/>
            <a:ext cx="0" cy="214313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35E70FCE-D04E-4371-9045-C09CD0692593}"/>
              </a:ext>
            </a:extLst>
          </p:cNvPr>
          <p:cNvCxnSpPr>
            <a:cxnSpLocks/>
          </p:cNvCxnSpPr>
          <p:nvPr/>
        </p:nvCxnSpPr>
        <p:spPr>
          <a:xfrm>
            <a:off x="8669302" y="1607694"/>
            <a:ext cx="0" cy="214313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6">
            <a:extLst>
              <a:ext uri="{FF2B5EF4-FFF2-40B4-BE49-F238E27FC236}">
                <a16:creationId xmlns:a16="http://schemas.microsoft.com/office/drawing/2014/main" id="{657C6C5A-E2F0-37D7-CCC0-827B7460821D}"/>
              </a:ext>
            </a:extLst>
          </p:cNvPr>
          <p:cNvGrpSpPr/>
          <p:nvPr/>
        </p:nvGrpSpPr>
        <p:grpSpPr>
          <a:xfrm>
            <a:off x="9739313" y="6000750"/>
            <a:ext cx="2143125" cy="428625"/>
            <a:chOff x="10287000" y="6270073"/>
            <a:chExt cx="2286000" cy="457200"/>
          </a:xfrm>
        </p:grpSpPr>
        <p:sp>
          <p:nvSpPr>
            <p:cNvPr id="8" name="Text Box 38">
              <a:extLst>
                <a:ext uri="{FF2B5EF4-FFF2-40B4-BE49-F238E27FC236}">
                  <a16:creationId xmlns:a16="http://schemas.microsoft.com/office/drawing/2014/main" id="{8D3D53C5-F710-9E01-14DE-88818B5548B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287000" y="6270073"/>
              <a:ext cx="2286000" cy="457200"/>
            </a:xfrm>
            <a:prstGeom prst="rect">
              <a:avLst/>
            </a:prstGeom>
            <a:solidFill>
              <a:srgbClr val="FFFFFF"/>
            </a:solidFill>
            <a:ln w="222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square">
              <a:noAutofit/>
            </a:bodyPr>
            <a:lstStyle/>
            <a:p>
              <a:pPr defTabSz="857250">
                <a:spcBef>
                  <a:spcPct val="50000"/>
                </a:spcBef>
              </a:pPr>
              <a:r>
                <a:rPr lang="en-US" sz="938" b="1" u="sng">
                  <a:solidFill>
                    <a:srgbClr val="616365"/>
                  </a:solidFill>
                  <a:latin typeface="Arial" panose="020B0604020202020204"/>
                </a:rPr>
                <a:t>Key</a:t>
              </a:r>
              <a:r>
                <a:rPr lang="en-US" sz="1125" u="sng">
                  <a:solidFill>
                    <a:srgbClr val="616365"/>
                  </a:solidFill>
                  <a:latin typeface="Times New Roman" pitchFamily="18" charset="0"/>
                </a:rPr>
                <a:t>: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46646C96-99A7-DC29-0F59-38979E73C7C9}"/>
                </a:ext>
              </a:extLst>
            </p:cNvPr>
            <p:cNvSpPr txBox="1"/>
            <p:nvPr/>
          </p:nvSpPr>
          <p:spPr>
            <a:xfrm>
              <a:off x="10934694" y="6338653"/>
              <a:ext cx="1371600" cy="320040"/>
            </a:xfrm>
            <a:prstGeom prst="rect">
              <a:avLst/>
            </a:prstGeom>
            <a:solidFill>
              <a:srgbClr val="00CCFF"/>
            </a:solidFill>
            <a:ln w="6350" cap="rnd">
              <a:solidFill>
                <a:schemeClr val="tx1"/>
              </a:solidFill>
            </a:ln>
            <a:effectLst>
              <a:outerShdw dist="25400" dir="2700000" algn="ctr" rotWithShape="0">
                <a:srgbClr val="CDCDCD">
                  <a:alpha val="49804"/>
                </a:srgbClr>
              </a:outerShdw>
            </a:effectLst>
          </p:spPr>
          <p:txBody>
            <a:bodyPr wrap="square" lIns="17145" tIns="17145" rIns="17145" bIns="17145" rtlCol="0" anchor="ctr">
              <a:noAutofit/>
            </a:bodyPr>
            <a:lstStyle/>
            <a:p>
              <a:pPr algn="ctr" defTabSz="857250"/>
              <a:r>
                <a:rPr lang="en-US" sz="938">
                  <a:solidFill>
                    <a:srgbClr val="616365"/>
                  </a:solidFill>
                  <a:latin typeface="Arial" panose="020B0604020202020204"/>
                </a:rPr>
                <a:t>RMA Only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701207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D98FE-4C08-44D4-AF94-11DA32DB2E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 of Chains - Minnesota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A09E26-369C-4928-9344-A323A12286F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marL="68841" indent="0">
              <a:buNone/>
            </a:pPr>
            <a:r>
              <a:rPr lang="en-US"/>
              <a:t>37.0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7657CB1-3F2A-4014-B1BA-56291C45CFDB}"/>
              </a:ext>
            </a:extLst>
          </p:cNvPr>
          <p:cNvSpPr txBox="1"/>
          <p:nvPr/>
        </p:nvSpPr>
        <p:spPr>
          <a:xfrm>
            <a:off x="5453063" y="1053703"/>
            <a:ext cx="1285875" cy="300038"/>
          </a:xfrm>
          <a:prstGeom prst="rect">
            <a:avLst/>
          </a:prstGeom>
          <a:solidFill>
            <a:srgbClr val="00CCFF"/>
          </a:solidFill>
          <a:ln w="6350" cap="rnd">
            <a:solidFill>
              <a:schemeClr val="tx1"/>
            </a:solidFill>
          </a:ln>
          <a:effectLst>
            <a:outerShdw dist="25400" dir="2700000" algn="ctr" rotWithShape="0">
              <a:srgbClr val="CDCDCD">
                <a:alpha val="49804"/>
              </a:srgbClr>
            </a:outerShdw>
          </a:effectLst>
        </p:spPr>
        <p:txBody>
          <a:bodyPr wrap="square" lIns="17145" tIns="17145" rIns="17145" bIns="17145" rtlCol="0" anchor="ctr">
            <a:noAutofit/>
          </a:bodyPr>
          <a:lstStyle/>
          <a:p>
            <a:pPr algn="ctr" defTabSz="857250"/>
            <a:r>
              <a:rPr lang="en-US" sz="938">
                <a:solidFill>
                  <a:srgbClr val="616365"/>
                </a:solidFill>
                <a:latin typeface="Arial" panose="020B0604020202020204"/>
              </a:rPr>
              <a:t>SUM OF MINNESOTA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18BCF31-FD4F-1C9F-2C3D-4F15A272B57E}"/>
              </a:ext>
            </a:extLst>
          </p:cNvPr>
          <p:cNvSpPr txBox="1"/>
          <p:nvPr/>
        </p:nvSpPr>
        <p:spPr>
          <a:xfrm>
            <a:off x="1166813" y="1814346"/>
            <a:ext cx="1285875" cy="300038"/>
          </a:xfrm>
          <a:prstGeom prst="rect">
            <a:avLst/>
          </a:prstGeom>
          <a:solidFill>
            <a:srgbClr val="00CCFF"/>
          </a:solidFill>
          <a:ln w="6350" cap="rnd">
            <a:solidFill>
              <a:schemeClr val="tx1"/>
            </a:solidFill>
          </a:ln>
          <a:effectLst>
            <a:outerShdw dist="25400" dir="2700000" algn="ctr" rotWithShape="0">
              <a:srgbClr val="CDCDCD">
                <a:alpha val="49804"/>
              </a:srgbClr>
            </a:outerShdw>
          </a:effectLst>
        </p:spPr>
        <p:txBody>
          <a:bodyPr wrap="square" lIns="17145" tIns="17145" rIns="17145" bIns="17145" rtlCol="0" anchor="ctr">
            <a:noAutofit/>
          </a:bodyPr>
          <a:lstStyle/>
          <a:p>
            <a:pPr algn="ctr" defTabSz="857250"/>
            <a:r>
              <a:rPr lang="en-US" sz="938">
                <a:solidFill>
                  <a:srgbClr val="616365"/>
                </a:solidFill>
                <a:latin typeface="Arial" panose="020B0604020202020204"/>
              </a:rPr>
              <a:t>COBORN'S LIQUOR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2713F25-2FA2-4431-8EEE-BCB6E28C1A9E}"/>
              </a:ext>
            </a:extLst>
          </p:cNvPr>
          <p:cNvSpPr txBox="1"/>
          <p:nvPr/>
        </p:nvSpPr>
        <p:spPr>
          <a:xfrm>
            <a:off x="2881313" y="1814346"/>
            <a:ext cx="1285875" cy="300038"/>
          </a:xfrm>
          <a:prstGeom prst="rect">
            <a:avLst/>
          </a:prstGeom>
          <a:solidFill>
            <a:srgbClr val="00CCFF"/>
          </a:solidFill>
          <a:ln w="6350" cap="rnd">
            <a:solidFill>
              <a:schemeClr val="tx1"/>
            </a:solidFill>
          </a:ln>
          <a:effectLst>
            <a:outerShdw dist="25400" dir="2700000" algn="ctr" rotWithShape="0">
              <a:srgbClr val="CDCDCD">
                <a:alpha val="49804"/>
              </a:srgbClr>
            </a:outerShdw>
          </a:effectLst>
        </p:spPr>
        <p:txBody>
          <a:bodyPr wrap="square" lIns="17145" tIns="17145" rIns="17145" bIns="17145" rtlCol="0" anchor="ctr">
            <a:noAutofit/>
          </a:bodyPr>
          <a:lstStyle/>
          <a:p>
            <a:pPr algn="ctr" defTabSz="857250"/>
            <a:r>
              <a:rPr lang="en-US" sz="938">
                <a:solidFill>
                  <a:srgbClr val="616365"/>
                </a:solidFill>
                <a:latin typeface="Arial" panose="020B0604020202020204"/>
              </a:rPr>
              <a:t>FAREWAY FOODS LIQUOR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4D58E1F-8A6A-4D36-BB1D-7ACFAE258302}"/>
              </a:ext>
            </a:extLst>
          </p:cNvPr>
          <p:cNvSpPr txBox="1"/>
          <p:nvPr/>
        </p:nvSpPr>
        <p:spPr>
          <a:xfrm>
            <a:off x="4595813" y="1814346"/>
            <a:ext cx="1285875" cy="300038"/>
          </a:xfrm>
          <a:prstGeom prst="rect">
            <a:avLst/>
          </a:prstGeom>
          <a:solidFill>
            <a:srgbClr val="00CCFF"/>
          </a:solidFill>
          <a:ln w="6350" cap="rnd">
            <a:solidFill>
              <a:schemeClr val="tx1"/>
            </a:solidFill>
          </a:ln>
          <a:effectLst>
            <a:outerShdw dist="25400" dir="2700000" algn="ctr" rotWithShape="0">
              <a:srgbClr val="CDCDCD">
                <a:alpha val="49804"/>
              </a:srgbClr>
            </a:outerShdw>
          </a:effectLst>
        </p:spPr>
        <p:txBody>
          <a:bodyPr wrap="square" lIns="17145" tIns="17145" rIns="17145" bIns="17145" rtlCol="0" anchor="ctr">
            <a:noAutofit/>
          </a:bodyPr>
          <a:lstStyle/>
          <a:p>
            <a:pPr algn="ctr" defTabSz="857250"/>
            <a:r>
              <a:rPr lang="en-US" sz="938">
                <a:solidFill>
                  <a:srgbClr val="616365"/>
                </a:solidFill>
                <a:latin typeface="Arial" panose="020B0604020202020204"/>
              </a:rPr>
              <a:t>HASKELLS TOTAL*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0ACE5C7-090D-4D61-B647-E4FA95B2C0BD}"/>
              </a:ext>
            </a:extLst>
          </p:cNvPr>
          <p:cNvSpPr txBox="1"/>
          <p:nvPr/>
        </p:nvSpPr>
        <p:spPr>
          <a:xfrm>
            <a:off x="6310313" y="1814346"/>
            <a:ext cx="1285875" cy="300038"/>
          </a:xfrm>
          <a:prstGeom prst="rect">
            <a:avLst/>
          </a:prstGeom>
          <a:solidFill>
            <a:srgbClr val="00CCFF"/>
          </a:solidFill>
          <a:ln w="6350" cap="rnd">
            <a:solidFill>
              <a:schemeClr val="tx1"/>
            </a:solidFill>
          </a:ln>
          <a:effectLst>
            <a:outerShdw dist="25400" dir="2700000" algn="ctr" rotWithShape="0">
              <a:srgbClr val="CDCDCD">
                <a:alpha val="49804"/>
              </a:srgbClr>
            </a:outerShdw>
          </a:effectLst>
        </p:spPr>
        <p:txBody>
          <a:bodyPr wrap="square" lIns="17145" tIns="17145" rIns="17145" bIns="17145" rtlCol="0" anchor="ctr">
            <a:noAutofit/>
          </a:bodyPr>
          <a:lstStyle/>
          <a:p>
            <a:pPr algn="ctr" defTabSz="857250"/>
            <a:r>
              <a:rPr lang="en-US" sz="938">
                <a:solidFill>
                  <a:srgbClr val="616365"/>
                </a:solidFill>
                <a:latin typeface="Arial" panose="020B0604020202020204"/>
              </a:rPr>
              <a:t>MGM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B48DB8E-DF9C-408F-8B1A-6038D384FAC7}"/>
              </a:ext>
            </a:extLst>
          </p:cNvPr>
          <p:cNvSpPr txBox="1"/>
          <p:nvPr/>
        </p:nvSpPr>
        <p:spPr>
          <a:xfrm>
            <a:off x="8024813" y="1814346"/>
            <a:ext cx="1285875" cy="300038"/>
          </a:xfrm>
          <a:prstGeom prst="rect">
            <a:avLst/>
          </a:prstGeom>
          <a:solidFill>
            <a:srgbClr val="00CCFF"/>
          </a:solidFill>
          <a:ln w="6350" cap="rnd">
            <a:solidFill>
              <a:schemeClr val="tx1"/>
            </a:solidFill>
          </a:ln>
          <a:effectLst>
            <a:outerShdw dist="25400" dir="2700000" algn="ctr" rotWithShape="0">
              <a:srgbClr val="CDCDCD">
                <a:alpha val="49804"/>
              </a:srgbClr>
            </a:outerShdw>
          </a:effectLst>
        </p:spPr>
        <p:txBody>
          <a:bodyPr wrap="square" lIns="17145" tIns="17145" rIns="17145" bIns="17145" rtlCol="0" anchor="ctr">
            <a:noAutofit/>
          </a:bodyPr>
          <a:lstStyle/>
          <a:p>
            <a:pPr algn="ctr" defTabSz="857250"/>
            <a:r>
              <a:rPr lang="en-US" sz="938">
                <a:solidFill>
                  <a:srgbClr val="616365"/>
                </a:solidFill>
                <a:latin typeface="Arial" panose="020B0604020202020204"/>
              </a:rPr>
              <a:t>TOTAL WINE &amp; MORE MN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15A4480-1603-41BB-AD81-70951A95E7F9}"/>
              </a:ext>
            </a:extLst>
          </p:cNvPr>
          <p:cNvSpPr txBox="1"/>
          <p:nvPr/>
        </p:nvSpPr>
        <p:spPr>
          <a:xfrm>
            <a:off x="9739313" y="1814346"/>
            <a:ext cx="1285875" cy="300038"/>
          </a:xfrm>
          <a:prstGeom prst="rect">
            <a:avLst/>
          </a:prstGeom>
          <a:solidFill>
            <a:srgbClr val="00CCFF"/>
          </a:solidFill>
          <a:ln w="6350" cap="rnd">
            <a:solidFill>
              <a:schemeClr val="tx1"/>
            </a:solidFill>
          </a:ln>
          <a:effectLst>
            <a:outerShdw dist="25400" dir="2700000" algn="ctr" rotWithShape="0">
              <a:srgbClr val="CDCDCD">
                <a:alpha val="49804"/>
              </a:srgbClr>
            </a:outerShdw>
          </a:effectLst>
        </p:spPr>
        <p:txBody>
          <a:bodyPr wrap="square" lIns="17145" tIns="17145" rIns="17145" bIns="17145" rtlCol="0" anchor="ctr">
            <a:noAutofit/>
          </a:bodyPr>
          <a:lstStyle/>
          <a:p>
            <a:pPr algn="ctr" defTabSz="857250"/>
            <a:r>
              <a:rPr lang="en-US" sz="938">
                <a:solidFill>
                  <a:srgbClr val="616365"/>
                </a:solidFill>
                <a:latin typeface="Arial" panose="020B0604020202020204"/>
              </a:rPr>
              <a:t>UNFI CUB DISCOUNT LIQUORS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00252CBD-4BD9-44E8-8C71-B93FDA7B52E5}"/>
              </a:ext>
            </a:extLst>
          </p:cNvPr>
          <p:cNvCxnSpPr>
            <a:cxnSpLocks/>
          </p:cNvCxnSpPr>
          <p:nvPr/>
        </p:nvCxnSpPr>
        <p:spPr>
          <a:xfrm>
            <a:off x="6094448" y="1357560"/>
            <a:ext cx="0" cy="250134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40A70ED1-C106-4118-907F-A4EE2A5285B2}"/>
              </a:ext>
            </a:extLst>
          </p:cNvPr>
          <p:cNvCxnSpPr>
            <a:cxnSpLocks/>
          </p:cNvCxnSpPr>
          <p:nvPr/>
        </p:nvCxnSpPr>
        <p:spPr>
          <a:xfrm>
            <a:off x="5240303" y="1607694"/>
            <a:ext cx="0" cy="214313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84004735-6C8F-42B7-951D-30C73BEE036F}"/>
              </a:ext>
            </a:extLst>
          </p:cNvPr>
          <p:cNvCxnSpPr>
            <a:cxnSpLocks/>
          </p:cNvCxnSpPr>
          <p:nvPr/>
        </p:nvCxnSpPr>
        <p:spPr>
          <a:xfrm>
            <a:off x="10383803" y="1607694"/>
            <a:ext cx="0" cy="214313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0EBB36E-4814-4A0A-A825-462132143E34}"/>
              </a:ext>
            </a:extLst>
          </p:cNvPr>
          <p:cNvCxnSpPr>
            <a:cxnSpLocks/>
          </p:cNvCxnSpPr>
          <p:nvPr/>
        </p:nvCxnSpPr>
        <p:spPr>
          <a:xfrm>
            <a:off x="1808901" y="1608036"/>
            <a:ext cx="8574902" cy="0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85F91A2D-E12B-4329-8A96-BE26911530ED}"/>
              </a:ext>
            </a:extLst>
          </p:cNvPr>
          <p:cNvCxnSpPr>
            <a:cxnSpLocks/>
          </p:cNvCxnSpPr>
          <p:nvPr/>
        </p:nvCxnSpPr>
        <p:spPr>
          <a:xfrm>
            <a:off x="3525804" y="1607694"/>
            <a:ext cx="0" cy="214313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58FBC53E-DF9A-4EF1-89B0-BF3988E198FB}"/>
              </a:ext>
            </a:extLst>
          </p:cNvPr>
          <p:cNvCxnSpPr>
            <a:cxnSpLocks/>
          </p:cNvCxnSpPr>
          <p:nvPr/>
        </p:nvCxnSpPr>
        <p:spPr>
          <a:xfrm>
            <a:off x="1811305" y="1607694"/>
            <a:ext cx="0" cy="214313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C52C1630-000C-4BCA-9CC5-CF2250F74B01}"/>
              </a:ext>
            </a:extLst>
          </p:cNvPr>
          <p:cNvCxnSpPr>
            <a:cxnSpLocks/>
          </p:cNvCxnSpPr>
          <p:nvPr/>
        </p:nvCxnSpPr>
        <p:spPr>
          <a:xfrm>
            <a:off x="6954803" y="1607694"/>
            <a:ext cx="0" cy="214313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35E70FCE-D04E-4371-9045-C09CD0692593}"/>
              </a:ext>
            </a:extLst>
          </p:cNvPr>
          <p:cNvCxnSpPr>
            <a:cxnSpLocks/>
          </p:cNvCxnSpPr>
          <p:nvPr/>
        </p:nvCxnSpPr>
        <p:spPr>
          <a:xfrm>
            <a:off x="8669302" y="1607694"/>
            <a:ext cx="0" cy="214313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D24B5778-A696-482C-A707-9417F0746CD0}"/>
              </a:ext>
            </a:extLst>
          </p:cNvPr>
          <p:cNvSpPr txBox="1"/>
          <p:nvPr/>
        </p:nvSpPr>
        <p:spPr>
          <a:xfrm>
            <a:off x="309563" y="5947172"/>
            <a:ext cx="4286250" cy="428625"/>
          </a:xfrm>
          <a:prstGeom prst="rect">
            <a:avLst/>
          </a:prstGeom>
          <a:ln w="22225">
            <a:solidFill>
              <a:schemeClr val="accent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defTabSz="857250">
              <a:spcBef>
                <a:spcPct val="50000"/>
              </a:spcBef>
              <a:spcAft>
                <a:spcPts val="281"/>
              </a:spcAft>
            </a:pPr>
            <a:r>
              <a:rPr lang="en-US" sz="984" b="1">
                <a:solidFill>
                  <a:srgbClr val="616365"/>
                </a:solidFill>
                <a:latin typeface="Arial" panose="020B0604020202020204"/>
              </a:rPr>
              <a:t>Please Note:</a:t>
            </a:r>
          </a:p>
          <a:p>
            <a:pPr defTabSz="857250"/>
            <a:r>
              <a:rPr lang="en-US" sz="938">
                <a:solidFill>
                  <a:srgbClr val="616365"/>
                </a:solidFill>
                <a:latin typeface="Arial" panose="020B0604020202020204"/>
              </a:rPr>
              <a:t>*See specific retailer slide for lowest levels that make up this aggregate RMA.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7B96F856-97D4-31D5-84B7-1457F0AF667C}"/>
              </a:ext>
            </a:extLst>
          </p:cNvPr>
          <p:cNvGrpSpPr/>
          <p:nvPr/>
        </p:nvGrpSpPr>
        <p:grpSpPr>
          <a:xfrm>
            <a:off x="9739313" y="6000750"/>
            <a:ext cx="2143125" cy="428625"/>
            <a:chOff x="10287000" y="6270073"/>
            <a:chExt cx="2286000" cy="457200"/>
          </a:xfrm>
        </p:grpSpPr>
        <p:sp>
          <p:nvSpPr>
            <p:cNvPr id="9" name="Text Box 38">
              <a:extLst>
                <a:ext uri="{FF2B5EF4-FFF2-40B4-BE49-F238E27FC236}">
                  <a16:creationId xmlns:a16="http://schemas.microsoft.com/office/drawing/2014/main" id="{A624BF99-6FA8-6C4F-181A-8343643695F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287000" y="6270073"/>
              <a:ext cx="2286000" cy="457200"/>
            </a:xfrm>
            <a:prstGeom prst="rect">
              <a:avLst/>
            </a:prstGeom>
            <a:solidFill>
              <a:srgbClr val="FFFFFF"/>
            </a:solidFill>
            <a:ln w="222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square">
              <a:noAutofit/>
            </a:bodyPr>
            <a:lstStyle/>
            <a:p>
              <a:pPr defTabSz="857250">
                <a:spcBef>
                  <a:spcPct val="50000"/>
                </a:spcBef>
              </a:pPr>
              <a:r>
                <a:rPr lang="en-US" sz="938" b="1" u="sng">
                  <a:solidFill>
                    <a:srgbClr val="616365"/>
                  </a:solidFill>
                  <a:latin typeface="Arial" panose="020B0604020202020204"/>
                </a:rPr>
                <a:t>Key</a:t>
              </a:r>
              <a:r>
                <a:rPr lang="en-US" sz="1125" u="sng">
                  <a:solidFill>
                    <a:srgbClr val="616365"/>
                  </a:solidFill>
                  <a:latin typeface="Times New Roman" pitchFamily="18" charset="0"/>
                </a:rPr>
                <a:t>: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A0848516-B851-FA79-21B9-23114FA5BC9A}"/>
                </a:ext>
              </a:extLst>
            </p:cNvPr>
            <p:cNvSpPr txBox="1"/>
            <p:nvPr/>
          </p:nvSpPr>
          <p:spPr>
            <a:xfrm>
              <a:off x="10934694" y="6338653"/>
              <a:ext cx="1371600" cy="320040"/>
            </a:xfrm>
            <a:prstGeom prst="rect">
              <a:avLst/>
            </a:prstGeom>
            <a:solidFill>
              <a:srgbClr val="00CCFF"/>
            </a:solidFill>
            <a:ln w="6350" cap="rnd">
              <a:solidFill>
                <a:schemeClr val="tx1"/>
              </a:solidFill>
            </a:ln>
            <a:effectLst>
              <a:outerShdw dist="25400" dir="2700000" algn="ctr" rotWithShape="0">
                <a:srgbClr val="CDCDCD">
                  <a:alpha val="49804"/>
                </a:srgbClr>
              </a:outerShdw>
            </a:effectLst>
          </p:spPr>
          <p:txBody>
            <a:bodyPr wrap="square" lIns="17145" tIns="17145" rIns="17145" bIns="17145" rtlCol="0" anchor="ctr">
              <a:noAutofit/>
            </a:bodyPr>
            <a:lstStyle/>
            <a:p>
              <a:pPr algn="ctr" defTabSz="857250"/>
              <a:r>
                <a:rPr lang="en-US" sz="938">
                  <a:solidFill>
                    <a:srgbClr val="616365"/>
                  </a:solidFill>
                  <a:latin typeface="Arial" panose="020B0604020202020204"/>
                </a:rPr>
                <a:t>RMA Only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45662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00252CBD-4BD9-44E8-8C71-B93FDA7B52E5}"/>
              </a:ext>
            </a:extLst>
          </p:cNvPr>
          <p:cNvCxnSpPr>
            <a:cxnSpLocks/>
          </p:cNvCxnSpPr>
          <p:nvPr/>
        </p:nvCxnSpPr>
        <p:spPr>
          <a:xfrm>
            <a:off x="6093103" y="1212695"/>
            <a:ext cx="0" cy="609312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8E9D98FE-4C08-44D4-AF94-11DA32DB2E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 of Chains - Northeast Region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A09E26-369C-4928-9344-A323A12286F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marL="68841" indent="0">
              <a:buNone/>
            </a:pPr>
            <a:r>
              <a:rPr lang="en-US"/>
              <a:t>37.0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7657CB1-3F2A-4014-B1BA-56291C45CFDB}"/>
              </a:ext>
            </a:extLst>
          </p:cNvPr>
          <p:cNvSpPr txBox="1"/>
          <p:nvPr/>
        </p:nvSpPr>
        <p:spPr>
          <a:xfrm>
            <a:off x="5453063" y="1053703"/>
            <a:ext cx="1285875" cy="300038"/>
          </a:xfrm>
          <a:prstGeom prst="rect">
            <a:avLst/>
          </a:prstGeom>
          <a:solidFill>
            <a:srgbClr val="00CCFF"/>
          </a:solidFill>
          <a:ln w="6350" cap="rnd">
            <a:solidFill>
              <a:schemeClr val="tx1"/>
            </a:solidFill>
          </a:ln>
          <a:effectLst>
            <a:outerShdw dist="25400" dir="2700000" algn="ctr" rotWithShape="0">
              <a:srgbClr val="CDCDCD">
                <a:alpha val="49804"/>
              </a:srgbClr>
            </a:outerShdw>
          </a:effectLst>
        </p:spPr>
        <p:txBody>
          <a:bodyPr wrap="square" lIns="17145" tIns="17145" rIns="17145" bIns="17145" rtlCol="0" anchor="ctr">
            <a:noAutofit/>
          </a:bodyPr>
          <a:lstStyle/>
          <a:p>
            <a:pPr algn="ctr" defTabSz="857250"/>
            <a:r>
              <a:rPr lang="en-US" sz="938">
                <a:solidFill>
                  <a:srgbClr val="616365"/>
                </a:solidFill>
                <a:latin typeface="Arial" panose="020B0604020202020204"/>
              </a:rPr>
              <a:t>SUM OF NORTHEAST REGION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18BCF31-FD4F-1C9F-2C3D-4F15A272B57E}"/>
              </a:ext>
            </a:extLst>
          </p:cNvPr>
          <p:cNvSpPr txBox="1"/>
          <p:nvPr/>
        </p:nvSpPr>
        <p:spPr>
          <a:xfrm>
            <a:off x="704483" y="1814346"/>
            <a:ext cx="1285875" cy="300038"/>
          </a:xfrm>
          <a:prstGeom prst="rect">
            <a:avLst/>
          </a:prstGeom>
          <a:solidFill>
            <a:srgbClr val="00CCFF"/>
          </a:solidFill>
          <a:ln w="6350" cap="rnd">
            <a:solidFill>
              <a:schemeClr val="tx1"/>
            </a:solidFill>
          </a:ln>
          <a:effectLst>
            <a:outerShdw dist="25400" dir="2700000" algn="ctr" rotWithShape="0">
              <a:srgbClr val="CDCDCD">
                <a:alpha val="49804"/>
              </a:srgbClr>
            </a:outerShdw>
          </a:effectLst>
        </p:spPr>
        <p:txBody>
          <a:bodyPr wrap="square" lIns="17145" tIns="17145" rIns="17145" bIns="17145" rtlCol="0" anchor="ctr">
            <a:noAutofit/>
          </a:bodyPr>
          <a:lstStyle/>
          <a:p>
            <a:pPr algn="ctr" defTabSz="857250"/>
            <a:r>
              <a:rPr lang="en-US" sz="938">
                <a:solidFill>
                  <a:srgbClr val="616365"/>
                </a:solidFill>
                <a:latin typeface="Arial" panose="020B0604020202020204"/>
              </a:rPr>
              <a:t>BEVMAX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2713F25-2FA2-4431-8EEE-BCB6E28C1A9E}"/>
              </a:ext>
            </a:extLst>
          </p:cNvPr>
          <p:cNvSpPr txBox="1"/>
          <p:nvPr/>
        </p:nvSpPr>
        <p:spPr>
          <a:xfrm>
            <a:off x="3870203" y="1814346"/>
            <a:ext cx="1285875" cy="300038"/>
          </a:xfrm>
          <a:prstGeom prst="rect">
            <a:avLst/>
          </a:prstGeom>
          <a:solidFill>
            <a:srgbClr val="00CCFF"/>
          </a:solidFill>
          <a:ln w="6350" cap="rnd">
            <a:solidFill>
              <a:schemeClr val="tx1"/>
            </a:solidFill>
          </a:ln>
          <a:effectLst>
            <a:outerShdw dist="25400" dir="2700000" algn="ctr" rotWithShape="0">
              <a:srgbClr val="CDCDCD">
                <a:alpha val="49804"/>
              </a:srgbClr>
            </a:outerShdw>
          </a:effectLst>
        </p:spPr>
        <p:txBody>
          <a:bodyPr wrap="square" lIns="17145" tIns="17145" rIns="17145" bIns="17145" rtlCol="0" anchor="ctr">
            <a:noAutofit/>
          </a:bodyPr>
          <a:lstStyle/>
          <a:p>
            <a:pPr algn="ctr" defTabSz="857250"/>
            <a:r>
              <a:rPr lang="en-US" sz="938">
                <a:solidFill>
                  <a:srgbClr val="616365"/>
                </a:solidFill>
                <a:latin typeface="Arial" panose="020B0604020202020204"/>
              </a:rPr>
              <a:t>BOTTLE KING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4D58E1F-8A6A-4D36-BB1D-7ACFAE258302}"/>
              </a:ext>
            </a:extLst>
          </p:cNvPr>
          <p:cNvSpPr txBox="1"/>
          <p:nvPr/>
        </p:nvSpPr>
        <p:spPr>
          <a:xfrm>
            <a:off x="5453063" y="1814346"/>
            <a:ext cx="1285875" cy="300038"/>
          </a:xfrm>
          <a:prstGeom prst="rect">
            <a:avLst/>
          </a:prstGeom>
          <a:solidFill>
            <a:srgbClr val="00CCFF"/>
          </a:solidFill>
          <a:ln w="6350" cap="rnd">
            <a:solidFill>
              <a:schemeClr val="tx1"/>
            </a:solidFill>
          </a:ln>
          <a:effectLst>
            <a:outerShdw dist="25400" dir="2700000" algn="ctr" rotWithShape="0">
              <a:srgbClr val="CDCDCD">
                <a:alpha val="49804"/>
              </a:srgbClr>
            </a:outerShdw>
          </a:effectLst>
        </p:spPr>
        <p:txBody>
          <a:bodyPr wrap="square" lIns="17145" tIns="17145" rIns="17145" bIns="17145" rtlCol="0" anchor="ctr">
            <a:noAutofit/>
          </a:bodyPr>
          <a:lstStyle/>
          <a:p>
            <a:pPr algn="ctr" defTabSz="857250"/>
            <a:r>
              <a:rPr lang="en-US" sz="938">
                <a:solidFill>
                  <a:srgbClr val="616365"/>
                </a:solidFill>
                <a:latin typeface="Arial" panose="020B0604020202020204"/>
              </a:rPr>
              <a:t>BUSA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0ACE5C7-090D-4D61-B647-E4FA95B2C0BD}"/>
              </a:ext>
            </a:extLst>
          </p:cNvPr>
          <p:cNvSpPr txBox="1"/>
          <p:nvPr/>
        </p:nvSpPr>
        <p:spPr>
          <a:xfrm>
            <a:off x="7035923" y="1814346"/>
            <a:ext cx="1285875" cy="300038"/>
          </a:xfrm>
          <a:prstGeom prst="rect">
            <a:avLst/>
          </a:prstGeom>
          <a:solidFill>
            <a:srgbClr val="00CCFF"/>
          </a:solidFill>
          <a:ln w="6350" cap="rnd">
            <a:solidFill>
              <a:schemeClr val="tx1"/>
            </a:solidFill>
          </a:ln>
          <a:effectLst>
            <a:outerShdw dist="25400" dir="2700000" algn="ctr" rotWithShape="0">
              <a:srgbClr val="CDCDCD">
                <a:alpha val="49804"/>
              </a:srgbClr>
            </a:outerShdw>
          </a:effectLst>
        </p:spPr>
        <p:txBody>
          <a:bodyPr wrap="square" lIns="17145" tIns="17145" rIns="17145" bIns="17145" rtlCol="0" anchor="ctr">
            <a:noAutofit/>
          </a:bodyPr>
          <a:lstStyle/>
          <a:p>
            <a:pPr algn="ctr" defTabSz="857250"/>
            <a:r>
              <a:rPr lang="en-US" sz="938">
                <a:solidFill>
                  <a:srgbClr val="616365"/>
                </a:solidFill>
                <a:latin typeface="Arial" panose="020B0604020202020204"/>
              </a:rPr>
              <a:t>KAPPY'S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B48DB8E-DF9C-408F-8B1A-6038D384FAC7}"/>
              </a:ext>
            </a:extLst>
          </p:cNvPr>
          <p:cNvSpPr txBox="1"/>
          <p:nvPr/>
        </p:nvSpPr>
        <p:spPr>
          <a:xfrm>
            <a:off x="8618783" y="1814346"/>
            <a:ext cx="1285875" cy="300038"/>
          </a:xfrm>
          <a:prstGeom prst="rect">
            <a:avLst/>
          </a:prstGeom>
          <a:solidFill>
            <a:srgbClr val="00CCFF"/>
          </a:solidFill>
          <a:ln w="6350" cap="rnd">
            <a:solidFill>
              <a:schemeClr val="tx1"/>
            </a:solidFill>
          </a:ln>
          <a:effectLst>
            <a:outerShdw dist="25400" dir="2700000" algn="ctr" rotWithShape="0">
              <a:srgbClr val="CDCDCD">
                <a:alpha val="49804"/>
              </a:srgbClr>
            </a:outerShdw>
          </a:effectLst>
        </p:spPr>
        <p:txBody>
          <a:bodyPr wrap="square" lIns="17145" tIns="17145" rIns="17145" bIns="17145" rtlCol="0" anchor="ctr">
            <a:noAutofit/>
          </a:bodyPr>
          <a:lstStyle/>
          <a:p>
            <a:pPr algn="ctr" defTabSz="857250"/>
            <a:r>
              <a:rPr lang="en-US" sz="938">
                <a:solidFill>
                  <a:srgbClr val="616365"/>
                </a:solidFill>
                <a:latin typeface="Arial" panose="020B0604020202020204"/>
              </a:rPr>
              <a:t>SPIRITS UNLIMITED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15A4480-1603-41BB-AD81-70951A95E7F9}"/>
              </a:ext>
            </a:extLst>
          </p:cNvPr>
          <p:cNvSpPr txBox="1"/>
          <p:nvPr/>
        </p:nvSpPr>
        <p:spPr>
          <a:xfrm>
            <a:off x="10201643" y="1814346"/>
            <a:ext cx="1285875" cy="300038"/>
          </a:xfrm>
          <a:prstGeom prst="rect">
            <a:avLst/>
          </a:prstGeom>
          <a:solidFill>
            <a:srgbClr val="00CCFF"/>
          </a:solidFill>
          <a:ln w="6350" cap="rnd">
            <a:solidFill>
              <a:schemeClr val="tx1"/>
            </a:solidFill>
          </a:ln>
          <a:effectLst>
            <a:outerShdw dist="25400" dir="2700000" algn="ctr" rotWithShape="0">
              <a:srgbClr val="CDCDCD">
                <a:alpha val="49804"/>
              </a:srgbClr>
            </a:outerShdw>
          </a:effectLst>
        </p:spPr>
        <p:txBody>
          <a:bodyPr wrap="square" lIns="17145" tIns="17145" rIns="17145" bIns="17145" rtlCol="0" anchor="ctr">
            <a:noAutofit/>
          </a:bodyPr>
          <a:lstStyle/>
          <a:p>
            <a:pPr algn="ctr" defTabSz="857250"/>
            <a:r>
              <a:rPr lang="en-US" sz="938">
                <a:solidFill>
                  <a:srgbClr val="616365"/>
                </a:solidFill>
                <a:latin typeface="Arial" panose="020B0604020202020204"/>
              </a:rPr>
              <a:t>TOTAL WINE &amp; MORE </a:t>
            </a:r>
            <a:r>
              <a:rPr lang="en-US" sz="891">
                <a:solidFill>
                  <a:srgbClr val="616365"/>
                </a:solidFill>
                <a:latin typeface="Arial" panose="020B0604020202020204"/>
              </a:rPr>
              <a:t>NORTHEAST REGION*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40A70ED1-C106-4118-907F-A4EE2A5285B2}"/>
              </a:ext>
            </a:extLst>
          </p:cNvPr>
          <p:cNvCxnSpPr>
            <a:cxnSpLocks/>
          </p:cNvCxnSpPr>
          <p:nvPr/>
        </p:nvCxnSpPr>
        <p:spPr>
          <a:xfrm>
            <a:off x="4507988" y="1607694"/>
            <a:ext cx="0" cy="214313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84004735-6C8F-42B7-951D-30C73BEE036F}"/>
              </a:ext>
            </a:extLst>
          </p:cNvPr>
          <p:cNvCxnSpPr>
            <a:cxnSpLocks/>
          </p:cNvCxnSpPr>
          <p:nvPr/>
        </p:nvCxnSpPr>
        <p:spPr>
          <a:xfrm>
            <a:off x="10843790" y="1607694"/>
            <a:ext cx="0" cy="214313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0EBB36E-4814-4A0A-A825-462132143E34}"/>
              </a:ext>
            </a:extLst>
          </p:cNvPr>
          <p:cNvCxnSpPr>
            <a:cxnSpLocks/>
          </p:cNvCxnSpPr>
          <p:nvPr/>
        </p:nvCxnSpPr>
        <p:spPr>
          <a:xfrm>
            <a:off x="1340864" y="1608036"/>
            <a:ext cx="9502926" cy="0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85F91A2D-E12B-4329-8A96-BE26911530ED}"/>
              </a:ext>
            </a:extLst>
          </p:cNvPr>
          <p:cNvCxnSpPr>
            <a:cxnSpLocks/>
          </p:cNvCxnSpPr>
          <p:nvPr/>
        </p:nvCxnSpPr>
        <p:spPr>
          <a:xfrm>
            <a:off x="2924426" y="1607694"/>
            <a:ext cx="0" cy="214313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58FBC53E-DF9A-4EF1-89B0-BF3988E198FB}"/>
              </a:ext>
            </a:extLst>
          </p:cNvPr>
          <p:cNvCxnSpPr>
            <a:cxnSpLocks/>
          </p:cNvCxnSpPr>
          <p:nvPr/>
        </p:nvCxnSpPr>
        <p:spPr>
          <a:xfrm>
            <a:off x="1340864" y="1607694"/>
            <a:ext cx="0" cy="214313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C52C1630-000C-4BCA-9CC5-CF2250F74B01}"/>
              </a:ext>
            </a:extLst>
          </p:cNvPr>
          <p:cNvCxnSpPr>
            <a:cxnSpLocks/>
          </p:cNvCxnSpPr>
          <p:nvPr/>
        </p:nvCxnSpPr>
        <p:spPr>
          <a:xfrm>
            <a:off x="7676665" y="1607694"/>
            <a:ext cx="0" cy="214313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35E70FCE-D04E-4371-9045-C09CD0692593}"/>
              </a:ext>
            </a:extLst>
          </p:cNvPr>
          <p:cNvCxnSpPr>
            <a:cxnSpLocks/>
          </p:cNvCxnSpPr>
          <p:nvPr/>
        </p:nvCxnSpPr>
        <p:spPr>
          <a:xfrm>
            <a:off x="9260228" y="1607694"/>
            <a:ext cx="0" cy="214313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8FD95958-6C81-3270-12B6-6813923996C1}"/>
              </a:ext>
            </a:extLst>
          </p:cNvPr>
          <p:cNvSpPr txBox="1"/>
          <p:nvPr/>
        </p:nvSpPr>
        <p:spPr>
          <a:xfrm>
            <a:off x="2287343" y="1814346"/>
            <a:ext cx="1285875" cy="300038"/>
          </a:xfrm>
          <a:prstGeom prst="rect">
            <a:avLst/>
          </a:prstGeom>
          <a:solidFill>
            <a:srgbClr val="00CCFF"/>
          </a:solidFill>
          <a:ln w="6350" cap="rnd">
            <a:solidFill>
              <a:schemeClr val="tx1"/>
            </a:solidFill>
          </a:ln>
          <a:effectLst>
            <a:outerShdw dist="25400" dir="2700000" algn="ctr" rotWithShape="0">
              <a:srgbClr val="CDCDCD">
                <a:alpha val="49804"/>
              </a:srgbClr>
            </a:outerShdw>
          </a:effectLst>
        </p:spPr>
        <p:txBody>
          <a:bodyPr wrap="square" lIns="17145" tIns="17145" rIns="17145" bIns="17145" rtlCol="0" anchor="ctr">
            <a:noAutofit/>
          </a:bodyPr>
          <a:lstStyle/>
          <a:p>
            <a:pPr algn="ctr" defTabSz="857250"/>
            <a:r>
              <a:rPr lang="en-US" sz="938">
                <a:solidFill>
                  <a:srgbClr val="616365"/>
                </a:solidFill>
                <a:latin typeface="Arial" panose="020B0604020202020204"/>
              </a:rPr>
              <a:t>BLANCHARDS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A37657B-4D1E-7B14-F600-86B11B5BBE32}"/>
              </a:ext>
            </a:extLst>
          </p:cNvPr>
          <p:cNvSpPr txBox="1"/>
          <p:nvPr/>
        </p:nvSpPr>
        <p:spPr>
          <a:xfrm>
            <a:off x="309563" y="5947172"/>
            <a:ext cx="4286250" cy="428625"/>
          </a:xfrm>
          <a:prstGeom prst="rect">
            <a:avLst/>
          </a:prstGeom>
          <a:ln w="22225">
            <a:solidFill>
              <a:schemeClr val="accent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defTabSz="857250">
              <a:spcBef>
                <a:spcPct val="50000"/>
              </a:spcBef>
              <a:spcAft>
                <a:spcPts val="281"/>
              </a:spcAft>
            </a:pPr>
            <a:r>
              <a:rPr lang="en-US" sz="984" b="1">
                <a:solidFill>
                  <a:srgbClr val="616365"/>
                </a:solidFill>
                <a:latin typeface="Arial" panose="020B0604020202020204"/>
              </a:rPr>
              <a:t>Please Note:</a:t>
            </a:r>
          </a:p>
          <a:p>
            <a:pPr defTabSz="857250"/>
            <a:r>
              <a:rPr lang="en-US" sz="938">
                <a:solidFill>
                  <a:srgbClr val="616365"/>
                </a:solidFill>
                <a:latin typeface="Arial" panose="020B0604020202020204"/>
              </a:rPr>
              <a:t>*See specific retailer slide for lowest levels that make up this aggregate RMA.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35A81D65-039C-F870-62E5-459735D7EFF1}"/>
              </a:ext>
            </a:extLst>
          </p:cNvPr>
          <p:cNvGrpSpPr/>
          <p:nvPr/>
        </p:nvGrpSpPr>
        <p:grpSpPr>
          <a:xfrm>
            <a:off x="9739313" y="6000750"/>
            <a:ext cx="2143125" cy="428625"/>
            <a:chOff x="10287000" y="6270073"/>
            <a:chExt cx="2286000" cy="457200"/>
          </a:xfrm>
        </p:grpSpPr>
        <p:sp>
          <p:nvSpPr>
            <p:cNvPr id="11" name="Text Box 38">
              <a:extLst>
                <a:ext uri="{FF2B5EF4-FFF2-40B4-BE49-F238E27FC236}">
                  <a16:creationId xmlns:a16="http://schemas.microsoft.com/office/drawing/2014/main" id="{21AD2A94-337F-64AF-BF76-B1D5F7CECB9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287000" y="6270073"/>
              <a:ext cx="2286000" cy="457200"/>
            </a:xfrm>
            <a:prstGeom prst="rect">
              <a:avLst/>
            </a:prstGeom>
            <a:solidFill>
              <a:srgbClr val="FFFFFF"/>
            </a:solidFill>
            <a:ln w="222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square">
              <a:noAutofit/>
            </a:bodyPr>
            <a:lstStyle/>
            <a:p>
              <a:pPr defTabSz="857250">
                <a:spcBef>
                  <a:spcPct val="50000"/>
                </a:spcBef>
              </a:pPr>
              <a:r>
                <a:rPr lang="en-US" sz="938" b="1" u="sng">
                  <a:solidFill>
                    <a:srgbClr val="616365"/>
                  </a:solidFill>
                  <a:latin typeface="Arial" panose="020B0604020202020204"/>
                </a:rPr>
                <a:t>Key</a:t>
              </a:r>
              <a:r>
                <a:rPr lang="en-US" sz="1125" u="sng">
                  <a:solidFill>
                    <a:srgbClr val="616365"/>
                  </a:solidFill>
                  <a:latin typeface="Times New Roman" pitchFamily="18" charset="0"/>
                </a:rPr>
                <a:t>: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00079AFA-5266-3AAB-B928-ECCDBCEE4A4E}"/>
                </a:ext>
              </a:extLst>
            </p:cNvPr>
            <p:cNvSpPr txBox="1"/>
            <p:nvPr/>
          </p:nvSpPr>
          <p:spPr>
            <a:xfrm>
              <a:off x="10934694" y="6338653"/>
              <a:ext cx="1371600" cy="320040"/>
            </a:xfrm>
            <a:prstGeom prst="rect">
              <a:avLst/>
            </a:prstGeom>
            <a:solidFill>
              <a:srgbClr val="00CCFF"/>
            </a:solidFill>
            <a:ln w="6350" cap="rnd">
              <a:solidFill>
                <a:schemeClr val="tx1"/>
              </a:solidFill>
            </a:ln>
            <a:effectLst>
              <a:outerShdw dist="25400" dir="2700000" algn="ctr" rotWithShape="0">
                <a:srgbClr val="CDCDCD">
                  <a:alpha val="49804"/>
                </a:srgbClr>
              </a:outerShdw>
            </a:effectLst>
          </p:spPr>
          <p:txBody>
            <a:bodyPr wrap="square" lIns="17145" tIns="17145" rIns="17145" bIns="17145" rtlCol="0" anchor="ctr">
              <a:noAutofit/>
            </a:bodyPr>
            <a:lstStyle/>
            <a:p>
              <a:pPr algn="ctr" defTabSz="857250"/>
              <a:r>
                <a:rPr lang="en-US" sz="938">
                  <a:solidFill>
                    <a:srgbClr val="616365"/>
                  </a:solidFill>
                  <a:latin typeface="Arial" panose="020B0604020202020204"/>
                </a:rPr>
                <a:t>RMA Only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1145397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00252CBD-4BD9-44E8-8C71-B93FDA7B52E5}"/>
              </a:ext>
            </a:extLst>
          </p:cNvPr>
          <p:cNvCxnSpPr>
            <a:cxnSpLocks/>
          </p:cNvCxnSpPr>
          <p:nvPr/>
        </p:nvCxnSpPr>
        <p:spPr>
          <a:xfrm>
            <a:off x="6093103" y="1212695"/>
            <a:ext cx="0" cy="609312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8E9D98FE-4C08-44D4-AF94-11DA32DB2E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 of Chains - New Jersey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A09E26-369C-4928-9344-A323A12286F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marL="68841" indent="0">
              <a:buNone/>
            </a:pPr>
            <a:r>
              <a:rPr lang="en-US"/>
              <a:t>37.0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7657CB1-3F2A-4014-B1BA-56291C45CFDB}"/>
              </a:ext>
            </a:extLst>
          </p:cNvPr>
          <p:cNvSpPr txBox="1"/>
          <p:nvPr/>
        </p:nvSpPr>
        <p:spPr>
          <a:xfrm>
            <a:off x="5453063" y="1053703"/>
            <a:ext cx="1285875" cy="300038"/>
          </a:xfrm>
          <a:prstGeom prst="rect">
            <a:avLst/>
          </a:prstGeom>
          <a:solidFill>
            <a:srgbClr val="00CCFF"/>
          </a:solidFill>
          <a:ln w="6350" cap="rnd">
            <a:solidFill>
              <a:schemeClr val="tx1"/>
            </a:solidFill>
          </a:ln>
          <a:effectLst>
            <a:outerShdw dist="25400" dir="2700000" algn="ctr" rotWithShape="0">
              <a:srgbClr val="CDCDCD">
                <a:alpha val="49804"/>
              </a:srgbClr>
            </a:outerShdw>
          </a:effectLst>
        </p:spPr>
        <p:txBody>
          <a:bodyPr wrap="square" lIns="17145" tIns="17145" rIns="17145" bIns="17145" rtlCol="0" anchor="ctr">
            <a:noAutofit/>
          </a:bodyPr>
          <a:lstStyle/>
          <a:p>
            <a:pPr algn="ctr" defTabSz="857250"/>
            <a:r>
              <a:rPr lang="en-US" sz="938">
                <a:solidFill>
                  <a:srgbClr val="616365"/>
                </a:solidFill>
                <a:latin typeface="Arial" panose="020B0604020202020204"/>
              </a:rPr>
              <a:t>SUM OF NEW JERSEY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2713F25-2FA2-4431-8EEE-BCB6E28C1A9E}"/>
              </a:ext>
            </a:extLst>
          </p:cNvPr>
          <p:cNvSpPr txBox="1"/>
          <p:nvPr/>
        </p:nvSpPr>
        <p:spPr>
          <a:xfrm>
            <a:off x="3870203" y="1814346"/>
            <a:ext cx="1285875" cy="300038"/>
          </a:xfrm>
          <a:prstGeom prst="rect">
            <a:avLst/>
          </a:prstGeom>
          <a:solidFill>
            <a:srgbClr val="00CCFF"/>
          </a:solidFill>
          <a:ln w="6350" cap="rnd">
            <a:solidFill>
              <a:schemeClr val="tx1"/>
            </a:solidFill>
          </a:ln>
          <a:effectLst>
            <a:outerShdw dist="25400" dir="2700000" algn="ctr" rotWithShape="0">
              <a:srgbClr val="CDCDCD">
                <a:alpha val="49804"/>
              </a:srgbClr>
            </a:outerShdw>
          </a:effectLst>
        </p:spPr>
        <p:txBody>
          <a:bodyPr wrap="square" lIns="17145" tIns="17145" rIns="17145" bIns="17145" rtlCol="0" anchor="ctr">
            <a:noAutofit/>
          </a:bodyPr>
          <a:lstStyle/>
          <a:p>
            <a:pPr algn="ctr" defTabSz="857250"/>
            <a:r>
              <a:rPr lang="en-US" sz="938">
                <a:solidFill>
                  <a:srgbClr val="616365"/>
                </a:solidFill>
                <a:latin typeface="Arial" panose="020B0604020202020204"/>
              </a:rPr>
              <a:t>BOTTLE KING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4D58E1F-8A6A-4D36-BB1D-7ACFAE258302}"/>
              </a:ext>
            </a:extLst>
          </p:cNvPr>
          <p:cNvSpPr txBox="1"/>
          <p:nvPr/>
        </p:nvSpPr>
        <p:spPr>
          <a:xfrm>
            <a:off x="5453063" y="1814346"/>
            <a:ext cx="1285875" cy="300038"/>
          </a:xfrm>
          <a:prstGeom prst="rect">
            <a:avLst/>
          </a:prstGeom>
          <a:solidFill>
            <a:srgbClr val="00CCFF"/>
          </a:solidFill>
          <a:ln w="6350" cap="rnd">
            <a:solidFill>
              <a:schemeClr val="tx1"/>
            </a:solidFill>
          </a:ln>
          <a:effectLst>
            <a:outerShdw dist="25400" dir="2700000" algn="ctr" rotWithShape="0">
              <a:srgbClr val="CDCDCD">
                <a:alpha val="49804"/>
              </a:srgbClr>
            </a:outerShdw>
          </a:effectLst>
        </p:spPr>
        <p:txBody>
          <a:bodyPr wrap="square" lIns="17145" tIns="17145" rIns="17145" bIns="17145" rtlCol="0" anchor="ctr">
            <a:noAutofit/>
          </a:bodyPr>
          <a:lstStyle/>
          <a:p>
            <a:pPr algn="ctr" defTabSz="857250"/>
            <a:r>
              <a:rPr lang="en-US" sz="938">
                <a:solidFill>
                  <a:srgbClr val="616365"/>
                </a:solidFill>
                <a:latin typeface="Arial" panose="020B0604020202020204"/>
              </a:rPr>
              <a:t>SPIRITS UNLIMITED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0ACE5C7-090D-4D61-B647-E4FA95B2C0BD}"/>
              </a:ext>
            </a:extLst>
          </p:cNvPr>
          <p:cNvSpPr txBox="1"/>
          <p:nvPr/>
        </p:nvSpPr>
        <p:spPr>
          <a:xfrm>
            <a:off x="7035923" y="1814346"/>
            <a:ext cx="1285875" cy="300038"/>
          </a:xfrm>
          <a:prstGeom prst="rect">
            <a:avLst/>
          </a:prstGeom>
          <a:solidFill>
            <a:srgbClr val="00CCFF"/>
          </a:solidFill>
          <a:ln w="6350" cap="rnd">
            <a:solidFill>
              <a:schemeClr val="tx1"/>
            </a:solidFill>
          </a:ln>
          <a:effectLst>
            <a:outerShdw dist="25400" dir="2700000" algn="ctr" rotWithShape="0">
              <a:srgbClr val="CDCDCD">
                <a:alpha val="49804"/>
              </a:srgbClr>
            </a:outerShdw>
          </a:effectLst>
        </p:spPr>
        <p:txBody>
          <a:bodyPr wrap="square" lIns="17145" tIns="17145" rIns="17145" bIns="17145" rtlCol="0" anchor="ctr">
            <a:noAutofit/>
          </a:bodyPr>
          <a:lstStyle/>
          <a:p>
            <a:pPr algn="ctr" defTabSz="857250"/>
            <a:r>
              <a:rPr lang="en-US" sz="938">
                <a:solidFill>
                  <a:srgbClr val="616365"/>
                </a:solidFill>
                <a:latin typeface="Arial" panose="020B0604020202020204"/>
              </a:rPr>
              <a:t>TOTAL WINE &amp; MORE NJ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40A70ED1-C106-4118-907F-A4EE2A5285B2}"/>
              </a:ext>
            </a:extLst>
          </p:cNvPr>
          <p:cNvCxnSpPr>
            <a:cxnSpLocks/>
          </p:cNvCxnSpPr>
          <p:nvPr/>
        </p:nvCxnSpPr>
        <p:spPr>
          <a:xfrm>
            <a:off x="4507988" y="1607694"/>
            <a:ext cx="0" cy="214313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0EBB36E-4814-4A0A-A825-462132143E34}"/>
              </a:ext>
            </a:extLst>
          </p:cNvPr>
          <p:cNvCxnSpPr>
            <a:cxnSpLocks/>
          </p:cNvCxnSpPr>
          <p:nvPr/>
        </p:nvCxnSpPr>
        <p:spPr>
          <a:xfrm>
            <a:off x="4507988" y="1608036"/>
            <a:ext cx="3168677" cy="0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C52C1630-000C-4BCA-9CC5-CF2250F74B01}"/>
              </a:ext>
            </a:extLst>
          </p:cNvPr>
          <p:cNvCxnSpPr>
            <a:cxnSpLocks/>
          </p:cNvCxnSpPr>
          <p:nvPr/>
        </p:nvCxnSpPr>
        <p:spPr>
          <a:xfrm>
            <a:off x="7676665" y="1607694"/>
            <a:ext cx="0" cy="214313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6">
            <a:extLst>
              <a:ext uri="{FF2B5EF4-FFF2-40B4-BE49-F238E27FC236}">
                <a16:creationId xmlns:a16="http://schemas.microsoft.com/office/drawing/2014/main" id="{CBEF14F8-2F53-CF31-997C-4628E5AB4BC5}"/>
              </a:ext>
            </a:extLst>
          </p:cNvPr>
          <p:cNvGrpSpPr/>
          <p:nvPr/>
        </p:nvGrpSpPr>
        <p:grpSpPr>
          <a:xfrm>
            <a:off x="9739313" y="6000750"/>
            <a:ext cx="2143125" cy="428625"/>
            <a:chOff x="10287000" y="6270073"/>
            <a:chExt cx="2286000" cy="457200"/>
          </a:xfrm>
        </p:grpSpPr>
        <p:sp>
          <p:nvSpPr>
            <p:cNvPr id="8" name="Text Box 38">
              <a:extLst>
                <a:ext uri="{FF2B5EF4-FFF2-40B4-BE49-F238E27FC236}">
                  <a16:creationId xmlns:a16="http://schemas.microsoft.com/office/drawing/2014/main" id="{A7F8FA96-0BDD-99A0-F323-F78E88CB745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287000" y="6270073"/>
              <a:ext cx="2286000" cy="457200"/>
            </a:xfrm>
            <a:prstGeom prst="rect">
              <a:avLst/>
            </a:prstGeom>
            <a:solidFill>
              <a:srgbClr val="FFFFFF"/>
            </a:solidFill>
            <a:ln w="222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square">
              <a:noAutofit/>
            </a:bodyPr>
            <a:lstStyle/>
            <a:p>
              <a:pPr defTabSz="857250">
                <a:spcBef>
                  <a:spcPct val="50000"/>
                </a:spcBef>
              </a:pPr>
              <a:r>
                <a:rPr lang="en-US" sz="938" b="1" u="sng">
                  <a:solidFill>
                    <a:srgbClr val="616365"/>
                  </a:solidFill>
                  <a:latin typeface="Arial" panose="020B0604020202020204"/>
                </a:rPr>
                <a:t>Key</a:t>
              </a:r>
              <a:r>
                <a:rPr lang="en-US" sz="1125" u="sng">
                  <a:solidFill>
                    <a:srgbClr val="616365"/>
                  </a:solidFill>
                  <a:latin typeface="Times New Roman" pitchFamily="18" charset="0"/>
                </a:rPr>
                <a:t>: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E0153296-E35C-4ABD-18FE-68E6C72E5988}"/>
                </a:ext>
              </a:extLst>
            </p:cNvPr>
            <p:cNvSpPr txBox="1"/>
            <p:nvPr/>
          </p:nvSpPr>
          <p:spPr>
            <a:xfrm>
              <a:off x="10934694" y="6338653"/>
              <a:ext cx="1371600" cy="320040"/>
            </a:xfrm>
            <a:prstGeom prst="rect">
              <a:avLst/>
            </a:prstGeom>
            <a:solidFill>
              <a:srgbClr val="00CCFF"/>
            </a:solidFill>
            <a:ln w="6350" cap="rnd">
              <a:solidFill>
                <a:schemeClr val="tx1"/>
              </a:solidFill>
            </a:ln>
            <a:effectLst>
              <a:outerShdw dist="25400" dir="2700000" algn="ctr" rotWithShape="0">
                <a:srgbClr val="CDCDCD">
                  <a:alpha val="49804"/>
                </a:srgbClr>
              </a:outerShdw>
            </a:effectLst>
          </p:spPr>
          <p:txBody>
            <a:bodyPr wrap="square" lIns="17145" tIns="17145" rIns="17145" bIns="17145" rtlCol="0" anchor="ctr">
              <a:noAutofit/>
            </a:bodyPr>
            <a:lstStyle/>
            <a:p>
              <a:pPr algn="ctr" defTabSz="857250"/>
              <a:r>
                <a:rPr lang="en-US" sz="938">
                  <a:solidFill>
                    <a:srgbClr val="616365"/>
                  </a:solidFill>
                  <a:latin typeface="Arial" panose="020B0604020202020204"/>
                </a:rPr>
                <a:t>RMA Only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529206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D98FE-4C08-44D4-AF94-11DA32DB2E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 of Chains - Texas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A09E26-369C-4928-9344-A323A12286F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marL="68841" indent="0">
              <a:buNone/>
            </a:pPr>
            <a:r>
              <a:rPr lang="en-US"/>
              <a:t>37.0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7657CB1-3F2A-4014-B1BA-56291C45CFDB}"/>
              </a:ext>
            </a:extLst>
          </p:cNvPr>
          <p:cNvSpPr txBox="1"/>
          <p:nvPr/>
        </p:nvSpPr>
        <p:spPr>
          <a:xfrm>
            <a:off x="5453063" y="1053703"/>
            <a:ext cx="1285875" cy="300038"/>
          </a:xfrm>
          <a:prstGeom prst="rect">
            <a:avLst/>
          </a:prstGeom>
          <a:solidFill>
            <a:srgbClr val="00CCFF"/>
          </a:solidFill>
          <a:ln w="6350" cap="rnd">
            <a:solidFill>
              <a:schemeClr val="tx1"/>
            </a:solidFill>
          </a:ln>
          <a:effectLst>
            <a:outerShdw dist="25400" dir="2700000" algn="ctr" rotWithShape="0">
              <a:srgbClr val="CDCDCD">
                <a:alpha val="49804"/>
              </a:srgbClr>
            </a:outerShdw>
          </a:effectLst>
        </p:spPr>
        <p:txBody>
          <a:bodyPr wrap="square" lIns="17145" tIns="17145" rIns="17145" bIns="17145" rtlCol="0" anchor="ctr">
            <a:noAutofit/>
          </a:bodyPr>
          <a:lstStyle/>
          <a:p>
            <a:pPr algn="ctr" defTabSz="857250"/>
            <a:r>
              <a:rPr lang="en-US" sz="938">
                <a:solidFill>
                  <a:srgbClr val="616365"/>
                </a:solidFill>
                <a:latin typeface="Arial" panose="020B0604020202020204"/>
              </a:rPr>
              <a:t>SUM OF TEXAS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2713F25-2FA2-4431-8EEE-BCB6E28C1A9E}"/>
              </a:ext>
            </a:extLst>
          </p:cNvPr>
          <p:cNvSpPr txBox="1"/>
          <p:nvPr/>
        </p:nvSpPr>
        <p:spPr>
          <a:xfrm>
            <a:off x="2881313" y="1814346"/>
            <a:ext cx="1285875" cy="300038"/>
          </a:xfrm>
          <a:prstGeom prst="rect">
            <a:avLst/>
          </a:prstGeom>
          <a:solidFill>
            <a:srgbClr val="00CCFF"/>
          </a:solidFill>
          <a:ln w="6350" cap="rnd">
            <a:solidFill>
              <a:schemeClr val="tx1"/>
            </a:solidFill>
          </a:ln>
          <a:effectLst>
            <a:outerShdw dist="25400" dir="2700000" algn="ctr" rotWithShape="0">
              <a:srgbClr val="CDCDCD">
                <a:alpha val="49804"/>
              </a:srgbClr>
            </a:outerShdw>
          </a:effectLst>
        </p:spPr>
        <p:txBody>
          <a:bodyPr wrap="square" lIns="17145" tIns="17145" rIns="17145" bIns="17145" rtlCol="0" anchor="ctr">
            <a:noAutofit/>
          </a:bodyPr>
          <a:lstStyle/>
          <a:p>
            <a:pPr algn="ctr" defTabSz="857250"/>
            <a:r>
              <a:rPr lang="en-US" sz="938">
                <a:solidFill>
                  <a:srgbClr val="616365"/>
                </a:solidFill>
                <a:latin typeface="Arial" panose="020B0604020202020204"/>
              </a:rPr>
              <a:t>GABRIEL'S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4D58E1F-8A6A-4D36-BB1D-7ACFAE258302}"/>
              </a:ext>
            </a:extLst>
          </p:cNvPr>
          <p:cNvSpPr txBox="1"/>
          <p:nvPr/>
        </p:nvSpPr>
        <p:spPr>
          <a:xfrm>
            <a:off x="4595813" y="1814346"/>
            <a:ext cx="1285875" cy="300038"/>
          </a:xfrm>
          <a:prstGeom prst="rect">
            <a:avLst/>
          </a:prstGeom>
          <a:solidFill>
            <a:srgbClr val="00CCFF"/>
          </a:solidFill>
          <a:ln w="6350" cap="rnd">
            <a:solidFill>
              <a:schemeClr val="tx1"/>
            </a:solidFill>
          </a:ln>
          <a:effectLst>
            <a:outerShdw dist="25400" dir="2700000" algn="ctr" rotWithShape="0">
              <a:srgbClr val="CDCDCD">
                <a:alpha val="49804"/>
              </a:srgbClr>
            </a:outerShdw>
          </a:effectLst>
        </p:spPr>
        <p:txBody>
          <a:bodyPr wrap="square" lIns="17145" tIns="17145" rIns="17145" bIns="17145" rtlCol="0" anchor="ctr">
            <a:noAutofit/>
          </a:bodyPr>
          <a:lstStyle/>
          <a:p>
            <a:pPr algn="ctr" defTabSz="857250"/>
            <a:r>
              <a:rPr lang="en-US" sz="938">
                <a:solidFill>
                  <a:srgbClr val="616365"/>
                </a:solidFill>
                <a:latin typeface="Arial" panose="020B0604020202020204"/>
              </a:rPr>
              <a:t>GOODY </a:t>
            </a:r>
            <a:r>
              <a:rPr lang="en-US" sz="938" err="1">
                <a:solidFill>
                  <a:srgbClr val="616365"/>
                </a:solidFill>
                <a:latin typeface="Arial" panose="020B0604020202020204"/>
              </a:rPr>
              <a:t>GOODY</a:t>
            </a:r>
            <a:endParaRPr lang="en-US" sz="938">
              <a:solidFill>
                <a:srgbClr val="616365"/>
              </a:solidFill>
              <a:latin typeface="Arial" panose="020B0604020202020204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0ACE5C7-090D-4D61-B647-E4FA95B2C0BD}"/>
              </a:ext>
            </a:extLst>
          </p:cNvPr>
          <p:cNvSpPr txBox="1"/>
          <p:nvPr/>
        </p:nvSpPr>
        <p:spPr>
          <a:xfrm>
            <a:off x="6310313" y="1814346"/>
            <a:ext cx="1285875" cy="300038"/>
          </a:xfrm>
          <a:prstGeom prst="rect">
            <a:avLst/>
          </a:prstGeom>
          <a:solidFill>
            <a:srgbClr val="00CCFF"/>
          </a:solidFill>
          <a:ln w="6350" cap="rnd">
            <a:solidFill>
              <a:schemeClr val="tx1"/>
            </a:solidFill>
          </a:ln>
          <a:effectLst>
            <a:outerShdw dist="25400" dir="2700000" algn="ctr" rotWithShape="0">
              <a:srgbClr val="CDCDCD">
                <a:alpha val="49804"/>
              </a:srgbClr>
            </a:outerShdw>
          </a:effectLst>
        </p:spPr>
        <p:txBody>
          <a:bodyPr wrap="square" lIns="17145" tIns="17145" rIns="17145" bIns="17145" rtlCol="0" anchor="ctr">
            <a:noAutofit/>
          </a:bodyPr>
          <a:lstStyle/>
          <a:p>
            <a:pPr algn="ctr" defTabSz="857250"/>
            <a:r>
              <a:rPr lang="en-US" sz="938">
                <a:solidFill>
                  <a:srgbClr val="616365"/>
                </a:solidFill>
                <a:latin typeface="Arial" panose="020B0604020202020204"/>
              </a:rPr>
              <a:t>TOTAL WINE &amp; MORE TX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B48DB8E-DF9C-408F-8B1A-6038D384FAC7}"/>
              </a:ext>
            </a:extLst>
          </p:cNvPr>
          <p:cNvSpPr txBox="1"/>
          <p:nvPr/>
        </p:nvSpPr>
        <p:spPr>
          <a:xfrm>
            <a:off x="8024813" y="1814346"/>
            <a:ext cx="1285875" cy="300038"/>
          </a:xfrm>
          <a:prstGeom prst="rect">
            <a:avLst/>
          </a:prstGeom>
          <a:solidFill>
            <a:srgbClr val="00CCFF"/>
          </a:solidFill>
          <a:ln w="6350" cap="rnd">
            <a:solidFill>
              <a:schemeClr val="tx1"/>
            </a:solidFill>
          </a:ln>
          <a:effectLst>
            <a:outerShdw dist="25400" dir="2700000" algn="ctr" rotWithShape="0">
              <a:srgbClr val="CDCDCD">
                <a:alpha val="49804"/>
              </a:srgbClr>
            </a:outerShdw>
          </a:effectLst>
        </p:spPr>
        <p:txBody>
          <a:bodyPr wrap="square" lIns="17145" tIns="17145" rIns="17145" bIns="17145" rtlCol="0" anchor="ctr">
            <a:noAutofit/>
          </a:bodyPr>
          <a:lstStyle/>
          <a:p>
            <a:pPr algn="ctr" defTabSz="857250"/>
            <a:r>
              <a:rPr lang="en-US" sz="938">
                <a:solidFill>
                  <a:srgbClr val="616365"/>
                </a:solidFill>
                <a:latin typeface="Arial" panose="020B0604020202020204"/>
              </a:rPr>
              <a:t>TWIN LIQUORS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00252CBD-4BD9-44E8-8C71-B93FDA7B52E5}"/>
              </a:ext>
            </a:extLst>
          </p:cNvPr>
          <p:cNvCxnSpPr>
            <a:cxnSpLocks/>
          </p:cNvCxnSpPr>
          <p:nvPr/>
        </p:nvCxnSpPr>
        <p:spPr>
          <a:xfrm>
            <a:off x="6094448" y="1357560"/>
            <a:ext cx="0" cy="250134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40A70ED1-C106-4118-907F-A4EE2A5285B2}"/>
              </a:ext>
            </a:extLst>
          </p:cNvPr>
          <p:cNvCxnSpPr>
            <a:cxnSpLocks/>
          </p:cNvCxnSpPr>
          <p:nvPr/>
        </p:nvCxnSpPr>
        <p:spPr>
          <a:xfrm>
            <a:off x="5240303" y="1607694"/>
            <a:ext cx="0" cy="214313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0EBB36E-4814-4A0A-A825-462132143E34}"/>
              </a:ext>
            </a:extLst>
          </p:cNvPr>
          <p:cNvCxnSpPr>
            <a:cxnSpLocks/>
          </p:cNvCxnSpPr>
          <p:nvPr/>
        </p:nvCxnSpPr>
        <p:spPr>
          <a:xfrm>
            <a:off x="3525805" y="1608036"/>
            <a:ext cx="5143497" cy="0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85F91A2D-E12B-4329-8A96-BE26911530ED}"/>
              </a:ext>
            </a:extLst>
          </p:cNvPr>
          <p:cNvCxnSpPr>
            <a:cxnSpLocks/>
          </p:cNvCxnSpPr>
          <p:nvPr/>
        </p:nvCxnSpPr>
        <p:spPr>
          <a:xfrm>
            <a:off x="3525804" y="1607694"/>
            <a:ext cx="0" cy="214313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C52C1630-000C-4BCA-9CC5-CF2250F74B01}"/>
              </a:ext>
            </a:extLst>
          </p:cNvPr>
          <p:cNvCxnSpPr>
            <a:cxnSpLocks/>
          </p:cNvCxnSpPr>
          <p:nvPr/>
        </p:nvCxnSpPr>
        <p:spPr>
          <a:xfrm>
            <a:off x="6954803" y="1607694"/>
            <a:ext cx="0" cy="214313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35E70FCE-D04E-4371-9045-C09CD0692593}"/>
              </a:ext>
            </a:extLst>
          </p:cNvPr>
          <p:cNvCxnSpPr>
            <a:cxnSpLocks/>
          </p:cNvCxnSpPr>
          <p:nvPr/>
        </p:nvCxnSpPr>
        <p:spPr>
          <a:xfrm>
            <a:off x="8669302" y="1607694"/>
            <a:ext cx="0" cy="214313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6">
            <a:extLst>
              <a:ext uri="{FF2B5EF4-FFF2-40B4-BE49-F238E27FC236}">
                <a16:creationId xmlns:a16="http://schemas.microsoft.com/office/drawing/2014/main" id="{89A8AB7B-36AF-02D6-4143-CFFD09ED6446}"/>
              </a:ext>
            </a:extLst>
          </p:cNvPr>
          <p:cNvGrpSpPr/>
          <p:nvPr/>
        </p:nvGrpSpPr>
        <p:grpSpPr>
          <a:xfrm>
            <a:off x="9739313" y="6000750"/>
            <a:ext cx="2143125" cy="428625"/>
            <a:chOff x="10287000" y="6270073"/>
            <a:chExt cx="2286000" cy="457200"/>
          </a:xfrm>
        </p:grpSpPr>
        <p:sp>
          <p:nvSpPr>
            <p:cNvPr id="8" name="Text Box 38">
              <a:extLst>
                <a:ext uri="{FF2B5EF4-FFF2-40B4-BE49-F238E27FC236}">
                  <a16:creationId xmlns:a16="http://schemas.microsoft.com/office/drawing/2014/main" id="{76EBA3FB-E137-28F6-9C3B-D1F83C476C9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287000" y="6270073"/>
              <a:ext cx="2286000" cy="457200"/>
            </a:xfrm>
            <a:prstGeom prst="rect">
              <a:avLst/>
            </a:prstGeom>
            <a:solidFill>
              <a:srgbClr val="FFFFFF"/>
            </a:solidFill>
            <a:ln w="222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square">
              <a:noAutofit/>
            </a:bodyPr>
            <a:lstStyle/>
            <a:p>
              <a:pPr defTabSz="857250">
                <a:spcBef>
                  <a:spcPct val="50000"/>
                </a:spcBef>
              </a:pPr>
              <a:r>
                <a:rPr lang="en-US" sz="938" b="1" u="sng">
                  <a:solidFill>
                    <a:srgbClr val="616365"/>
                  </a:solidFill>
                  <a:latin typeface="Arial" panose="020B0604020202020204"/>
                </a:rPr>
                <a:t>Key</a:t>
              </a:r>
              <a:r>
                <a:rPr lang="en-US" sz="1125" u="sng">
                  <a:solidFill>
                    <a:srgbClr val="616365"/>
                  </a:solidFill>
                  <a:latin typeface="Times New Roman" pitchFamily="18" charset="0"/>
                </a:rPr>
                <a:t>: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847624DA-DF4D-C1AB-B87F-D467C3ADCDA7}"/>
                </a:ext>
              </a:extLst>
            </p:cNvPr>
            <p:cNvSpPr txBox="1"/>
            <p:nvPr/>
          </p:nvSpPr>
          <p:spPr>
            <a:xfrm>
              <a:off x="10934694" y="6338653"/>
              <a:ext cx="1371600" cy="320040"/>
            </a:xfrm>
            <a:prstGeom prst="rect">
              <a:avLst/>
            </a:prstGeom>
            <a:solidFill>
              <a:srgbClr val="00CCFF"/>
            </a:solidFill>
            <a:ln w="6350" cap="rnd">
              <a:solidFill>
                <a:schemeClr val="tx1"/>
              </a:solidFill>
            </a:ln>
            <a:effectLst>
              <a:outerShdw dist="25400" dir="2700000" algn="ctr" rotWithShape="0">
                <a:srgbClr val="CDCDCD">
                  <a:alpha val="49804"/>
                </a:srgbClr>
              </a:outerShdw>
            </a:effectLst>
          </p:spPr>
          <p:txBody>
            <a:bodyPr wrap="square" lIns="17145" tIns="17145" rIns="17145" bIns="17145" rtlCol="0" anchor="ctr">
              <a:noAutofit/>
            </a:bodyPr>
            <a:lstStyle/>
            <a:p>
              <a:pPr algn="ctr" defTabSz="857250"/>
              <a:r>
                <a:rPr lang="en-US" sz="938">
                  <a:solidFill>
                    <a:srgbClr val="616365"/>
                  </a:solidFill>
                  <a:latin typeface="Arial" panose="020B0604020202020204"/>
                </a:rPr>
                <a:t>RMA Only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333616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D98FE-4C08-44D4-AF94-11DA32DB2E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Big Red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A09E26-369C-4928-9344-A323A12286F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marL="68841" indent="0">
              <a:buNone/>
            </a:pPr>
            <a:r>
              <a:rPr lang="en-US"/>
              <a:t>37.0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17FC072-FC32-4BC7-87A6-1B8073DD7A93}"/>
              </a:ext>
            </a:extLst>
          </p:cNvPr>
          <p:cNvSpPr txBox="1"/>
          <p:nvPr/>
        </p:nvSpPr>
        <p:spPr>
          <a:xfrm>
            <a:off x="5453063" y="1161469"/>
            <a:ext cx="1285875" cy="300038"/>
          </a:xfrm>
          <a:prstGeom prst="rect">
            <a:avLst/>
          </a:prstGeom>
          <a:solidFill>
            <a:srgbClr val="00CCFF"/>
          </a:solidFill>
          <a:ln w="6350" cap="rnd">
            <a:solidFill>
              <a:schemeClr val="tx1"/>
            </a:solidFill>
          </a:ln>
          <a:effectLst>
            <a:outerShdw dist="25400" dir="2700000" algn="ctr" rotWithShape="0">
              <a:srgbClr val="CDCDCD">
                <a:alpha val="49804"/>
              </a:srgbClr>
            </a:outerShdw>
          </a:effectLst>
        </p:spPr>
        <p:txBody>
          <a:bodyPr wrap="square" lIns="17145" tIns="17145" rIns="17145" bIns="17145" rtlCol="0" anchor="ctr">
            <a:noAutofit/>
          </a:bodyPr>
          <a:lstStyle/>
          <a:p>
            <a:pPr algn="ctr" defTabSz="857250"/>
            <a:r>
              <a:rPr lang="en-US" sz="938">
                <a:solidFill>
                  <a:srgbClr val="616365"/>
                </a:solidFill>
                <a:latin typeface="Arial" panose="020B0604020202020204"/>
              </a:rPr>
              <a:t>BIG RED CORP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60CD8C71-107C-4DA1-AE01-D16B085F6405}"/>
              </a:ext>
            </a:extLst>
          </p:cNvPr>
          <p:cNvCxnSpPr>
            <a:cxnSpLocks/>
            <a:stCxn id="14" idx="2"/>
          </p:cNvCxnSpPr>
          <p:nvPr/>
        </p:nvCxnSpPr>
        <p:spPr>
          <a:xfrm>
            <a:off x="6096000" y="1461506"/>
            <a:ext cx="501" cy="252994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 2">
            <a:extLst>
              <a:ext uri="{FF2B5EF4-FFF2-40B4-BE49-F238E27FC236}">
                <a16:creationId xmlns:a16="http://schemas.microsoft.com/office/drawing/2014/main" id="{C212E6B7-C21B-4C24-B0A0-26551A89B312}"/>
              </a:ext>
            </a:extLst>
          </p:cNvPr>
          <p:cNvGrpSpPr/>
          <p:nvPr/>
        </p:nvGrpSpPr>
        <p:grpSpPr>
          <a:xfrm>
            <a:off x="4167188" y="1714500"/>
            <a:ext cx="1285875" cy="728663"/>
            <a:chOff x="4343400" y="1828800"/>
            <a:chExt cx="1371600" cy="777240"/>
          </a:xfrm>
        </p:grpSpPr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2C68EC8A-673E-4B3F-BD65-2B960174000E}"/>
                </a:ext>
              </a:extLst>
            </p:cNvPr>
            <p:cNvSpPr txBox="1"/>
            <p:nvPr/>
          </p:nvSpPr>
          <p:spPr>
            <a:xfrm>
              <a:off x="4343400" y="2286000"/>
              <a:ext cx="1371600" cy="320040"/>
            </a:xfrm>
            <a:prstGeom prst="rect">
              <a:avLst/>
            </a:prstGeom>
            <a:solidFill>
              <a:srgbClr val="00CCFF"/>
            </a:solidFill>
            <a:ln w="6350" cap="rnd">
              <a:solidFill>
                <a:schemeClr val="tx1"/>
              </a:solidFill>
            </a:ln>
            <a:effectLst>
              <a:outerShdw dist="25400" dir="2700000" algn="ctr" rotWithShape="0">
                <a:srgbClr val="CDCDCD">
                  <a:alpha val="49804"/>
                </a:srgbClr>
              </a:outerShdw>
            </a:effectLst>
          </p:spPr>
          <p:txBody>
            <a:bodyPr wrap="square" lIns="17145" tIns="17145" rIns="17145" bIns="17145" rtlCol="0" anchor="ctr">
              <a:noAutofit/>
            </a:bodyPr>
            <a:lstStyle/>
            <a:p>
              <a:pPr algn="ctr" defTabSz="857250"/>
              <a:r>
                <a:rPr lang="en-US" sz="938">
                  <a:solidFill>
                    <a:srgbClr val="616365"/>
                  </a:solidFill>
                  <a:latin typeface="Arial" panose="020B0604020202020204"/>
                </a:rPr>
                <a:t>CAP N CORK</a:t>
              </a:r>
            </a:p>
          </p:txBody>
        </p: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C058094F-25F6-45DF-9893-0F427E71FE38}"/>
                </a:ext>
              </a:extLst>
            </p:cNvPr>
            <p:cNvCxnSpPr>
              <a:cxnSpLocks/>
            </p:cNvCxnSpPr>
            <p:nvPr/>
          </p:nvCxnSpPr>
          <p:spPr>
            <a:xfrm>
              <a:off x="5029200" y="1828800"/>
              <a:ext cx="0" cy="457200"/>
            </a:xfrm>
            <a:prstGeom prst="line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0EDBA697-7604-480B-B75A-ABED60620460}"/>
              </a:ext>
            </a:extLst>
          </p:cNvPr>
          <p:cNvGrpSpPr/>
          <p:nvPr/>
        </p:nvGrpSpPr>
        <p:grpSpPr>
          <a:xfrm>
            <a:off x="6738938" y="1714500"/>
            <a:ext cx="1285875" cy="728663"/>
            <a:chOff x="7086600" y="1828800"/>
            <a:chExt cx="1371600" cy="777240"/>
          </a:xfrm>
        </p:grpSpPr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CBCCBD88-4552-4EA3-AC5C-D438419290F4}"/>
                </a:ext>
              </a:extLst>
            </p:cNvPr>
            <p:cNvSpPr txBox="1"/>
            <p:nvPr/>
          </p:nvSpPr>
          <p:spPr>
            <a:xfrm>
              <a:off x="7086600" y="2286000"/>
              <a:ext cx="1371600" cy="320040"/>
            </a:xfrm>
            <a:prstGeom prst="rect">
              <a:avLst/>
            </a:prstGeom>
            <a:solidFill>
              <a:srgbClr val="00CCFF"/>
            </a:solidFill>
            <a:ln w="6350" cap="rnd">
              <a:solidFill>
                <a:schemeClr val="tx1"/>
              </a:solidFill>
            </a:ln>
            <a:effectLst>
              <a:outerShdw dist="25400" dir="2700000" algn="ctr" rotWithShape="0">
                <a:srgbClr val="CDCDCD">
                  <a:alpha val="49804"/>
                </a:srgbClr>
              </a:outerShdw>
            </a:effectLst>
          </p:spPr>
          <p:txBody>
            <a:bodyPr wrap="square" lIns="17145" tIns="17145" rIns="17145" bIns="17145" rtlCol="0" anchor="ctr">
              <a:noAutofit/>
            </a:bodyPr>
            <a:lstStyle/>
            <a:p>
              <a:pPr algn="ctr" defTabSz="857250"/>
              <a:r>
                <a:rPr lang="en-US" sz="938">
                  <a:solidFill>
                    <a:srgbClr val="616365"/>
                  </a:solidFill>
                  <a:latin typeface="Arial" panose="020B0604020202020204"/>
                </a:rPr>
                <a:t>BIG RED</a:t>
              </a:r>
            </a:p>
          </p:txBody>
        </p: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84AD7F57-C11D-41F6-AC62-06BBA397E053}"/>
                </a:ext>
              </a:extLst>
            </p:cNvPr>
            <p:cNvCxnSpPr>
              <a:cxnSpLocks/>
            </p:cNvCxnSpPr>
            <p:nvPr/>
          </p:nvCxnSpPr>
          <p:spPr>
            <a:xfrm>
              <a:off x="7772400" y="1828800"/>
              <a:ext cx="0" cy="457200"/>
            </a:xfrm>
            <a:prstGeom prst="line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F38F6D7B-2F85-4E17-8E78-F18C9FA1283A}"/>
              </a:ext>
            </a:extLst>
          </p:cNvPr>
          <p:cNvCxnSpPr>
            <a:cxnSpLocks/>
          </p:cNvCxnSpPr>
          <p:nvPr/>
        </p:nvCxnSpPr>
        <p:spPr>
          <a:xfrm>
            <a:off x="4808021" y="1714500"/>
            <a:ext cx="2571750" cy="0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8">
            <a:extLst>
              <a:ext uri="{FF2B5EF4-FFF2-40B4-BE49-F238E27FC236}">
                <a16:creationId xmlns:a16="http://schemas.microsoft.com/office/drawing/2014/main" id="{CD3688EF-FCBF-8076-BD1B-73DB9C94091D}"/>
              </a:ext>
            </a:extLst>
          </p:cNvPr>
          <p:cNvGrpSpPr/>
          <p:nvPr/>
        </p:nvGrpSpPr>
        <p:grpSpPr>
          <a:xfrm>
            <a:off x="9739313" y="6000750"/>
            <a:ext cx="2143125" cy="428625"/>
            <a:chOff x="10287000" y="6270073"/>
            <a:chExt cx="2286000" cy="457200"/>
          </a:xfrm>
        </p:grpSpPr>
        <p:sp>
          <p:nvSpPr>
            <p:cNvPr id="10" name="Text Box 38">
              <a:extLst>
                <a:ext uri="{FF2B5EF4-FFF2-40B4-BE49-F238E27FC236}">
                  <a16:creationId xmlns:a16="http://schemas.microsoft.com/office/drawing/2014/main" id="{BD6D6397-10C4-717C-DED3-F9EB03901B8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287000" y="6270073"/>
              <a:ext cx="2286000" cy="457200"/>
            </a:xfrm>
            <a:prstGeom prst="rect">
              <a:avLst/>
            </a:prstGeom>
            <a:solidFill>
              <a:srgbClr val="FFFFFF"/>
            </a:solidFill>
            <a:ln w="222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square">
              <a:noAutofit/>
            </a:bodyPr>
            <a:lstStyle/>
            <a:p>
              <a:pPr defTabSz="857250">
                <a:spcBef>
                  <a:spcPct val="50000"/>
                </a:spcBef>
              </a:pPr>
              <a:r>
                <a:rPr lang="en-US" sz="938" b="1" u="sng">
                  <a:solidFill>
                    <a:srgbClr val="616365"/>
                  </a:solidFill>
                  <a:latin typeface="Arial" panose="020B0604020202020204"/>
                </a:rPr>
                <a:t>Key</a:t>
              </a:r>
              <a:r>
                <a:rPr lang="en-US" sz="1125" u="sng">
                  <a:solidFill>
                    <a:srgbClr val="616365"/>
                  </a:solidFill>
                  <a:latin typeface="Times New Roman" pitchFamily="18" charset="0"/>
                </a:rPr>
                <a:t>: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725C3D52-5EE0-FE0D-2BF8-3078E5307EE2}"/>
                </a:ext>
              </a:extLst>
            </p:cNvPr>
            <p:cNvSpPr txBox="1"/>
            <p:nvPr/>
          </p:nvSpPr>
          <p:spPr>
            <a:xfrm>
              <a:off x="10934694" y="6338653"/>
              <a:ext cx="1371600" cy="320040"/>
            </a:xfrm>
            <a:prstGeom prst="rect">
              <a:avLst/>
            </a:prstGeom>
            <a:solidFill>
              <a:srgbClr val="00CCFF"/>
            </a:solidFill>
            <a:ln w="6350" cap="rnd">
              <a:solidFill>
                <a:schemeClr val="tx1"/>
              </a:solidFill>
            </a:ln>
            <a:effectLst>
              <a:outerShdw dist="25400" dir="2700000" algn="ctr" rotWithShape="0">
                <a:srgbClr val="CDCDCD">
                  <a:alpha val="49804"/>
                </a:srgbClr>
              </a:outerShdw>
            </a:effectLst>
          </p:spPr>
          <p:txBody>
            <a:bodyPr wrap="square" lIns="17145" tIns="17145" rIns="17145" bIns="17145" rtlCol="0" anchor="ctr">
              <a:noAutofit/>
            </a:bodyPr>
            <a:lstStyle/>
            <a:p>
              <a:pPr algn="ctr" defTabSz="857250"/>
              <a:r>
                <a:rPr lang="en-US" sz="938">
                  <a:solidFill>
                    <a:srgbClr val="616365"/>
                  </a:solidFill>
                  <a:latin typeface="Arial" panose="020B0604020202020204"/>
                </a:rPr>
                <a:t>RMA Only</a:t>
              </a:r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1EF8145D-3314-9080-CF4A-97F0D308977F}"/>
              </a:ext>
            </a:extLst>
          </p:cNvPr>
          <p:cNvSpPr txBox="1"/>
          <p:nvPr/>
        </p:nvSpPr>
        <p:spPr>
          <a:xfrm>
            <a:off x="5453063" y="1"/>
            <a:ext cx="1285875" cy="202043"/>
          </a:xfrm>
          <a:prstGeom prst="rect">
            <a:avLst/>
          </a:prstGeom>
          <a:solidFill>
            <a:srgbClr val="4E106F"/>
          </a:solidFill>
        </p:spPr>
        <p:txBody>
          <a:bodyPr wrap="square" lIns="0" tIns="0" rIns="0" bIns="0" rtlCol="0">
            <a:spAutoFit/>
          </a:bodyPr>
          <a:lstStyle/>
          <a:p>
            <a:pPr algn="ctr" defTabSz="857250"/>
            <a:r>
              <a:rPr lang="en-US" sz="1313">
                <a:solidFill>
                  <a:srgbClr val="FFFFFF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Poppins" panose="00000500000000000000" pitchFamily="2" charset="0"/>
              </a:rPr>
              <a:t>Redefined in 37.0</a:t>
            </a:r>
          </a:p>
        </p:txBody>
      </p:sp>
    </p:spTree>
    <p:extLst>
      <p:ext uri="{BB962C8B-B14F-4D97-AF65-F5344CB8AC3E}">
        <p14:creationId xmlns:p14="http://schemas.microsoft.com/office/powerpoint/2010/main" val="16256567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BDF1A-C393-93C0-9439-9BF71D1722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Bottle King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A01CEC-BABC-AFFC-9122-CD9976477BF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 vert="horz" lIns="0" tIns="0" rIns="0" bIns="0" rtlCol="0" anchor="b" anchorCtr="0">
            <a:noAutofit/>
          </a:bodyPr>
          <a:lstStyle/>
          <a:p>
            <a:pPr marL="68841" indent="0">
              <a:buNone/>
            </a:pPr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DAB1591-176E-15CB-4BB7-11061D1B1197}"/>
              </a:ext>
            </a:extLst>
          </p:cNvPr>
          <p:cNvSpPr txBox="1"/>
          <p:nvPr/>
        </p:nvSpPr>
        <p:spPr>
          <a:xfrm>
            <a:off x="5238750" y="892969"/>
            <a:ext cx="1285875" cy="300038"/>
          </a:xfrm>
          <a:prstGeom prst="rect">
            <a:avLst/>
          </a:prstGeom>
          <a:solidFill>
            <a:srgbClr val="00CCFF"/>
          </a:solidFill>
          <a:ln w="6350" cap="rnd">
            <a:solidFill>
              <a:schemeClr val="tx1"/>
            </a:solidFill>
          </a:ln>
          <a:effectLst>
            <a:outerShdw dist="25400" dir="2700000" algn="ctr" rotWithShape="0">
              <a:srgbClr val="CDCDCD">
                <a:alpha val="49804"/>
              </a:srgbClr>
            </a:outerShdw>
          </a:effectLst>
        </p:spPr>
        <p:txBody>
          <a:bodyPr wrap="square" lIns="17145" tIns="17145" rIns="17145" bIns="17145" rtlCol="0" anchor="ctr">
            <a:noAutofit/>
          </a:bodyPr>
          <a:lstStyle/>
          <a:p>
            <a:pPr algn="ctr" defTabSz="857250"/>
            <a:r>
              <a:rPr lang="en-US" sz="938">
                <a:solidFill>
                  <a:srgbClr val="616365"/>
                </a:solidFill>
                <a:latin typeface="Arial" panose="020B0604020202020204"/>
              </a:rPr>
              <a:t>BOTTLE KING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B14C369-4881-D249-4F5A-09F9D9A837CE}"/>
              </a:ext>
            </a:extLst>
          </p:cNvPr>
          <p:cNvGrpSpPr/>
          <p:nvPr/>
        </p:nvGrpSpPr>
        <p:grpSpPr>
          <a:xfrm>
            <a:off x="9739313" y="6000750"/>
            <a:ext cx="2143125" cy="428625"/>
            <a:chOff x="10287000" y="6270073"/>
            <a:chExt cx="2286000" cy="457200"/>
          </a:xfrm>
        </p:grpSpPr>
        <p:sp>
          <p:nvSpPr>
            <p:cNvPr id="10" name="Text Box 38">
              <a:extLst>
                <a:ext uri="{FF2B5EF4-FFF2-40B4-BE49-F238E27FC236}">
                  <a16:creationId xmlns:a16="http://schemas.microsoft.com/office/drawing/2014/main" id="{AA122829-47C1-D38C-78F2-35C808B515D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287000" y="6270073"/>
              <a:ext cx="2286000" cy="457200"/>
            </a:xfrm>
            <a:prstGeom prst="rect">
              <a:avLst/>
            </a:prstGeom>
            <a:solidFill>
              <a:srgbClr val="FFFFFF"/>
            </a:solidFill>
            <a:ln w="222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square">
              <a:noAutofit/>
            </a:bodyPr>
            <a:lstStyle/>
            <a:p>
              <a:pPr defTabSz="857250">
                <a:spcBef>
                  <a:spcPct val="50000"/>
                </a:spcBef>
              </a:pPr>
              <a:r>
                <a:rPr lang="en-US" sz="938" b="1" u="sng">
                  <a:solidFill>
                    <a:srgbClr val="616365"/>
                  </a:solidFill>
                  <a:latin typeface="Arial" panose="020B0604020202020204"/>
                </a:rPr>
                <a:t>Key</a:t>
              </a:r>
              <a:r>
                <a:rPr lang="en-US" sz="1125" u="sng">
                  <a:solidFill>
                    <a:srgbClr val="616365"/>
                  </a:solidFill>
                  <a:latin typeface="Times New Roman" pitchFamily="18" charset="0"/>
                </a:rPr>
                <a:t>: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47680DB6-69DC-BE40-5AB3-B9CDB5E618B1}"/>
                </a:ext>
              </a:extLst>
            </p:cNvPr>
            <p:cNvSpPr txBox="1"/>
            <p:nvPr/>
          </p:nvSpPr>
          <p:spPr>
            <a:xfrm>
              <a:off x="10934694" y="6338653"/>
              <a:ext cx="1371600" cy="320040"/>
            </a:xfrm>
            <a:prstGeom prst="rect">
              <a:avLst/>
            </a:prstGeom>
            <a:solidFill>
              <a:srgbClr val="00CCFF"/>
            </a:solidFill>
            <a:ln w="6350" cap="rnd">
              <a:solidFill>
                <a:schemeClr val="tx1"/>
              </a:solidFill>
            </a:ln>
            <a:effectLst>
              <a:outerShdw dist="25400" dir="2700000" algn="ctr" rotWithShape="0">
                <a:srgbClr val="CDCDCD">
                  <a:alpha val="49804"/>
                </a:srgbClr>
              </a:outerShdw>
            </a:effectLst>
          </p:spPr>
          <p:txBody>
            <a:bodyPr wrap="square" lIns="17145" tIns="17145" rIns="17145" bIns="17145" rtlCol="0" anchor="ctr">
              <a:noAutofit/>
            </a:bodyPr>
            <a:lstStyle/>
            <a:p>
              <a:pPr algn="ctr" defTabSz="857250"/>
              <a:r>
                <a:rPr lang="en-US" sz="938">
                  <a:solidFill>
                    <a:srgbClr val="616365"/>
                  </a:solidFill>
                  <a:latin typeface="Arial" panose="020B0604020202020204"/>
                </a:rPr>
                <a:t>RMA Only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524984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D7418-FF95-B809-9DBB-54F3B95D4C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Coborn’s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256F7C-41D4-1693-8E6F-34A6E47E224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 vert="horz" lIns="0" tIns="0" rIns="0" bIns="0" rtlCol="0" anchor="b" anchorCtr="0">
            <a:noAutofit/>
          </a:bodyPr>
          <a:lstStyle/>
          <a:p>
            <a:pPr marL="68841" indent="0">
              <a:buNone/>
            </a:pPr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37D38BF-AA12-DA64-FB16-0C760C975238}"/>
              </a:ext>
            </a:extLst>
          </p:cNvPr>
          <p:cNvSpPr txBox="1"/>
          <p:nvPr/>
        </p:nvSpPr>
        <p:spPr>
          <a:xfrm>
            <a:off x="5238750" y="892969"/>
            <a:ext cx="1285875" cy="300038"/>
          </a:xfrm>
          <a:prstGeom prst="rect">
            <a:avLst/>
          </a:prstGeom>
          <a:solidFill>
            <a:srgbClr val="00CCFF"/>
          </a:solidFill>
          <a:ln w="6350" cap="rnd">
            <a:solidFill>
              <a:schemeClr val="tx1"/>
            </a:solidFill>
          </a:ln>
          <a:effectLst>
            <a:outerShdw dist="25400" dir="2700000" algn="ctr" rotWithShape="0">
              <a:srgbClr val="CDCDCD">
                <a:alpha val="49804"/>
              </a:srgbClr>
            </a:outerShdw>
          </a:effectLst>
        </p:spPr>
        <p:txBody>
          <a:bodyPr wrap="square" lIns="17145" tIns="17145" rIns="17145" bIns="17145" rtlCol="0" anchor="ctr">
            <a:noAutofit/>
          </a:bodyPr>
          <a:lstStyle/>
          <a:p>
            <a:pPr algn="ctr" defTabSz="857250"/>
            <a:r>
              <a:rPr lang="en-US" sz="938">
                <a:solidFill>
                  <a:srgbClr val="616365"/>
                </a:solidFill>
                <a:latin typeface="Arial" panose="020B0604020202020204"/>
              </a:rPr>
              <a:t>COBORN'S LIQUOR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656DB450-91DF-020F-8A9E-1806D96214B7}"/>
              </a:ext>
            </a:extLst>
          </p:cNvPr>
          <p:cNvGrpSpPr/>
          <p:nvPr/>
        </p:nvGrpSpPr>
        <p:grpSpPr>
          <a:xfrm>
            <a:off x="9739313" y="6000750"/>
            <a:ext cx="2143125" cy="428625"/>
            <a:chOff x="10287000" y="6270073"/>
            <a:chExt cx="2286000" cy="457200"/>
          </a:xfrm>
        </p:grpSpPr>
        <p:sp>
          <p:nvSpPr>
            <p:cNvPr id="10" name="Text Box 38">
              <a:extLst>
                <a:ext uri="{FF2B5EF4-FFF2-40B4-BE49-F238E27FC236}">
                  <a16:creationId xmlns:a16="http://schemas.microsoft.com/office/drawing/2014/main" id="{91403B97-DDFC-CA52-7EDF-F127C149976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287000" y="6270073"/>
              <a:ext cx="2286000" cy="457200"/>
            </a:xfrm>
            <a:prstGeom prst="rect">
              <a:avLst/>
            </a:prstGeom>
            <a:solidFill>
              <a:srgbClr val="FFFFFF"/>
            </a:solidFill>
            <a:ln w="222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square">
              <a:noAutofit/>
            </a:bodyPr>
            <a:lstStyle/>
            <a:p>
              <a:pPr defTabSz="857250">
                <a:spcBef>
                  <a:spcPct val="50000"/>
                </a:spcBef>
              </a:pPr>
              <a:r>
                <a:rPr lang="en-US" sz="938" b="1" u="sng">
                  <a:solidFill>
                    <a:srgbClr val="616365"/>
                  </a:solidFill>
                  <a:latin typeface="Arial" panose="020B0604020202020204"/>
                </a:rPr>
                <a:t>Key</a:t>
              </a:r>
              <a:r>
                <a:rPr lang="en-US" sz="1125" u="sng">
                  <a:solidFill>
                    <a:srgbClr val="616365"/>
                  </a:solidFill>
                  <a:latin typeface="Times New Roman" pitchFamily="18" charset="0"/>
                </a:rPr>
                <a:t>: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1CF2F0CE-EC55-794E-D5D1-EC948F6D44C3}"/>
                </a:ext>
              </a:extLst>
            </p:cNvPr>
            <p:cNvSpPr txBox="1"/>
            <p:nvPr/>
          </p:nvSpPr>
          <p:spPr>
            <a:xfrm>
              <a:off x="10934694" y="6338653"/>
              <a:ext cx="1371600" cy="320040"/>
            </a:xfrm>
            <a:prstGeom prst="rect">
              <a:avLst/>
            </a:prstGeom>
            <a:solidFill>
              <a:srgbClr val="00CCFF"/>
            </a:solidFill>
            <a:ln w="6350" cap="rnd">
              <a:solidFill>
                <a:schemeClr val="tx1"/>
              </a:solidFill>
            </a:ln>
            <a:effectLst>
              <a:outerShdw dist="25400" dir="2700000" algn="ctr" rotWithShape="0">
                <a:srgbClr val="CDCDCD">
                  <a:alpha val="49804"/>
                </a:srgbClr>
              </a:outerShdw>
            </a:effectLst>
          </p:spPr>
          <p:txBody>
            <a:bodyPr wrap="square" lIns="17145" tIns="17145" rIns="17145" bIns="17145" rtlCol="0" anchor="ctr">
              <a:noAutofit/>
            </a:bodyPr>
            <a:lstStyle/>
            <a:p>
              <a:pPr algn="ctr" defTabSz="857250"/>
              <a:r>
                <a:rPr lang="en-US" sz="938">
                  <a:solidFill>
                    <a:srgbClr val="616365"/>
                  </a:solidFill>
                  <a:latin typeface="Arial" panose="020B0604020202020204"/>
                </a:rPr>
                <a:t>RMA Only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514386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7B0DF-B13B-033A-2295-C1B86087A3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Gabriel’s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CED4ED-FF7F-8D41-C553-875F9CC11FF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 vert="horz" lIns="0" tIns="0" rIns="0" bIns="0" rtlCol="0" anchor="b" anchorCtr="0">
            <a:noAutofit/>
          </a:bodyPr>
          <a:lstStyle/>
          <a:p>
            <a:pPr marL="68841" indent="0">
              <a:buNone/>
            </a:pPr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0AEB8D7-4CC9-6FDC-2926-6173F29B5509}"/>
              </a:ext>
            </a:extLst>
          </p:cNvPr>
          <p:cNvSpPr txBox="1"/>
          <p:nvPr/>
        </p:nvSpPr>
        <p:spPr>
          <a:xfrm>
            <a:off x="5238750" y="892969"/>
            <a:ext cx="1285875" cy="300038"/>
          </a:xfrm>
          <a:prstGeom prst="rect">
            <a:avLst/>
          </a:prstGeom>
          <a:solidFill>
            <a:srgbClr val="00CCFF"/>
          </a:solidFill>
          <a:ln w="6350" cap="rnd">
            <a:solidFill>
              <a:schemeClr val="tx1"/>
            </a:solidFill>
          </a:ln>
          <a:effectLst>
            <a:outerShdw dist="25400" dir="2700000" algn="ctr" rotWithShape="0">
              <a:srgbClr val="CDCDCD">
                <a:alpha val="49804"/>
              </a:srgbClr>
            </a:outerShdw>
          </a:effectLst>
        </p:spPr>
        <p:txBody>
          <a:bodyPr wrap="square" lIns="17145" tIns="17145" rIns="17145" bIns="17145" rtlCol="0" anchor="ctr">
            <a:noAutofit/>
          </a:bodyPr>
          <a:lstStyle/>
          <a:p>
            <a:pPr algn="ctr" defTabSz="857250"/>
            <a:r>
              <a:rPr lang="en-US" sz="938">
                <a:solidFill>
                  <a:srgbClr val="616365"/>
                </a:solidFill>
                <a:latin typeface="Arial" panose="020B0604020202020204"/>
              </a:rPr>
              <a:t>GABRIEL'S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481F56F-2022-E6C5-124B-557B5D2234BE}"/>
              </a:ext>
            </a:extLst>
          </p:cNvPr>
          <p:cNvGrpSpPr/>
          <p:nvPr/>
        </p:nvGrpSpPr>
        <p:grpSpPr>
          <a:xfrm>
            <a:off x="9739313" y="6000750"/>
            <a:ext cx="2143125" cy="428625"/>
            <a:chOff x="10287000" y="6270073"/>
            <a:chExt cx="2286000" cy="457200"/>
          </a:xfrm>
        </p:grpSpPr>
        <p:sp>
          <p:nvSpPr>
            <p:cNvPr id="13" name="Text Box 38">
              <a:extLst>
                <a:ext uri="{FF2B5EF4-FFF2-40B4-BE49-F238E27FC236}">
                  <a16:creationId xmlns:a16="http://schemas.microsoft.com/office/drawing/2014/main" id="{D61022C4-9B3D-4410-7C4E-E4588CD0C5D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287000" y="6270073"/>
              <a:ext cx="2286000" cy="457200"/>
            </a:xfrm>
            <a:prstGeom prst="rect">
              <a:avLst/>
            </a:prstGeom>
            <a:solidFill>
              <a:srgbClr val="FFFFFF"/>
            </a:solidFill>
            <a:ln w="222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square">
              <a:noAutofit/>
            </a:bodyPr>
            <a:lstStyle/>
            <a:p>
              <a:pPr defTabSz="857250">
                <a:spcBef>
                  <a:spcPct val="50000"/>
                </a:spcBef>
              </a:pPr>
              <a:r>
                <a:rPr lang="en-US" sz="938" b="1" u="sng">
                  <a:solidFill>
                    <a:srgbClr val="616365"/>
                  </a:solidFill>
                  <a:latin typeface="Arial" panose="020B0604020202020204"/>
                </a:rPr>
                <a:t>Key</a:t>
              </a:r>
              <a:r>
                <a:rPr lang="en-US" sz="1125" u="sng">
                  <a:solidFill>
                    <a:srgbClr val="616365"/>
                  </a:solidFill>
                  <a:latin typeface="Times New Roman" pitchFamily="18" charset="0"/>
                </a:rPr>
                <a:t>: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6DE436BE-CEEF-9CBB-E1DF-60F775E3D7A0}"/>
                </a:ext>
              </a:extLst>
            </p:cNvPr>
            <p:cNvSpPr txBox="1"/>
            <p:nvPr/>
          </p:nvSpPr>
          <p:spPr>
            <a:xfrm>
              <a:off x="10934694" y="6338653"/>
              <a:ext cx="1371600" cy="320040"/>
            </a:xfrm>
            <a:prstGeom prst="rect">
              <a:avLst/>
            </a:prstGeom>
            <a:solidFill>
              <a:srgbClr val="00CCFF"/>
            </a:solidFill>
            <a:ln w="6350" cap="rnd">
              <a:solidFill>
                <a:schemeClr val="tx1"/>
              </a:solidFill>
            </a:ln>
            <a:effectLst>
              <a:outerShdw dist="25400" dir="2700000" algn="ctr" rotWithShape="0">
                <a:srgbClr val="CDCDCD">
                  <a:alpha val="49804"/>
                </a:srgbClr>
              </a:outerShdw>
            </a:effectLst>
          </p:spPr>
          <p:txBody>
            <a:bodyPr wrap="square" lIns="17145" tIns="17145" rIns="17145" bIns="17145" rtlCol="0" anchor="ctr">
              <a:noAutofit/>
            </a:bodyPr>
            <a:lstStyle/>
            <a:p>
              <a:pPr algn="ctr" defTabSz="857250"/>
              <a:r>
                <a:rPr lang="en-US" sz="938">
                  <a:solidFill>
                    <a:srgbClr val="616365"/>
                  </a:solidFill>
                  <a:latin typeface="Arial" panose="020B0604020202020204"/>
                </a:rPr>
                <a:t>RMA Only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673255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5FF2FA-0DED-8A96-9EDB-D168C008E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Goody </a:t>
            </a:r>
            <a:r>
              <a:rPr lang="en-US" err="1"/>
              <a:t>Goody</a:t>
            </a:r>
            <a:r>
              <a:rPr lang="en-US"/>
              <a:t> Liquor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4083B2-96F0-CF89-84C2-E301CAD039F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 vert="horz" lIns="0" tIns="0" rIns="0" bIns="0" rtlCol="0" anchor="b" anchorCtr="0">
            <a:noAutofit/>
          </a:bodyPr>
          <a:lstStyle/>
          <a:p>
            <a:pPr marL="68841" indent="0">
              <a:buNone/>
            </a:pPr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C92A0A5-4E15-1E68-B649-DB57931E0530}"/>
              </a:ext>
            </a:extLst>
          </p:cNvPr>
          <p:cNvSpPr txBox="1"/>
          <p:nvPr/>
        </p:nvSpPr>
        <p:spPr>
          <a:xfrm>
            <a:off x="5238750" y="892969"/>
            <a:ext cx="1285875" cy="300038"/>
          </a:xfrm>
          <a:prstGeom prst="rect">
            <a:avLst/>
          </a:prstGeom>
          <a:solidFill>
            <a:srgbClr val="00CCFF"/>
          </a:solidFill>
          <a:ln w="6350" cap="rnd">
            <a:solidFill>
              <a:schemeClr val="tx1"/>
            </a:solidFill>
          </a:ln>
          <a:effectLst>
            <a:outerShdw dist="25400" dir="2700000" algn="ctr" rotWithShape="0">
              <a:srgbClr val="CDCDCD">
                <a:alpha val="49804"/>
              </a:srgbClr>
            </a:outerShdw>
          </a:effectLst>
        </p:spPr>
        <p:txBody>
          <a:bodyPr wrap="square" lIns="17145" tIns="17145" rIns="17145" bIns="17145" rtlCol="0" anchor="ctr">
            <a:noAutofit/>
          </a:bodyPr>
          <a:lstStyle/>
          <a:p>
            <a:pPr algn="ctr" defTabSz="857250"/>
            <a:r>
              <a:rPr lang="en-US" sz="938">
                <a:solidFill>
                  <a:srgbClr val="616365"/>
                </a:solidFill>
                <a:latin typeface="Arial" panose="020B0604020202020204"/>
              </a:rPr>
              <a:t>GOODY </a:t>
            </a:r>
            <a:r>
              <a:rPr lang="en-US" sz="938" err="1">
                <a:solidFill>
                  <a:srgbClr val="616365"/>
                </a:solidFill>
                <a:latin typeface="Arial" panose="020B0604020202020204"/>
              </a:rPr>
              <a:t>GOODY</a:t>
            </a:r>
            <a:endParaRPr lang="en-US" sz="938">
              <a:solidFill>
                <a:srgbClr val="616365"/>
              </a:solidFill>
              <a:latin typeface="Arial" panose="020B0604020202020204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A6A46B86-5178-60B2-7244-36A7D724F4AF}"/>
              </a:ext>
            </a:extLst>
          </p:cNvPr>
          <p:cNvGrpSpPr/>
          <p:nvPr/>
        </p:nvGrpSpPr>
        <p:grpSpPr>
          <a:xfrm>
            <a:off x="9739313" y="6000750"/>
            <a:ext cx="2143125" cy="428625"/>
            <a:chOff x="10287000" y="6270073"/>
            <a:chExt cx="2286000" cy="457200"/>
          </a:xfrm>
        </p:grpSpPr>
        <p:sp>
          <p:nvSpPr>
            <p:cNvPr id="13" name="Text Box 38">
              <a:extLst>
                <a:ext uri="{FF2B5EF4-FFF2-40B4-BE49-F238E27FC236}">
                  <a16:creationId xmlns:a16="http://schemas.microsoft.com/office/drawing/2014/main" id="{108FFC5B-C57B-1B1E-1410-C85C33C31AB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287000" y="6270073"/>
              <a:ext cx="2286000" cy="457200"/>
            </a:xfrm>
            <a:prstGeom prst="rect">
              <a:avLst/>
            </a:prstGeom>
            <a:solidFill>
              <a:srgbClr val="FFFFFF"/>
            </a:solidFill>
            <a:ln w="222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square">
              <a:noAutofit/>
            </a:bodyPr>
            <a:lstStyle/>
            <a:p>
              <a:pPr defTabSz="857250">
                <a:spcBef>
                  <a:spcPct val="50000"/>
                </a:spcBef>
              </a:pPr>
              <a:r>
                <a:rPr lang="en-US" sz="938" b="1" u="sng">
                  <a:solidFill>
                    <a:srgbClr val="616365"/>
                  </a:solidFill>
                  <a:latin typeface="Arial" panose="020B0604020202020204"/>
                </a:rPr>
                <a:t>Key</a:t>
              </a:r>
              <a:r>
                <a:rPr lang="en-US" sz="1125" u="sng">
                  <a:solidFill>
                    <a:srgbClr val="616365"/>
                  </a:solidFill>
                  <a:latin typeface="Times New Roman" pitchFamily="18" charset="0"/>
                </a:rPr>
                <a:t>: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29CECB9E-51E6-4B69-3660-3BA8A14A1D80}"/>
                </a:ext>
              </a:extLst>
            </p:cNvPr>
            <p:cNvSpPr txBox="1"/>
            <p:nvPr/>
          </p:nvSpPr>
          <p:spPr>
            <a:xfrm>
              <a:off x="10934694" y="6338653"/>
              <a:ext cx="1371600" cy="320040"/>
            </a:xfrm>
            <a:prstGeom prst="rect">
              <a:avLst/>
            </a:prstGeom>
            <a:solidFill>
              <a:srgbClr val="00CCFF"/>
            </a:solidFill>
            <a:ln w="6350" cap="rnd">
              <a:solidFill>
                <a:schemeClr val="tx1"/>
              </a:solidFill>
            </a:ln>
            <a:effectLst>
              <a:outerShdw dist="25400" dir="2700000" algn="ctr" rotWithShape="0">
                <a:srgbClr val="CDCDCD">
                  <a:alpha val="49804"/>
                </a:srgbClr>
              </a:outerShdw>
            </a:effectLst>
          </p:spPr>
          <p:txBody>
            <a:bodyPr wrap="square" lIns="17145" tIns="17145" rIns="17145" bIns="17145" rtlCol="0" anchor="ctr">
              <a:noAutofit/>
            </a:bodyPr>
            <a:lstStyle/>
            <a:p>
              <a:pPr algn="ctr" defTabSz="857250"/>
              <a:r>
                <a:rPr lang="en-US" sz="938">
                  <a:solidFill>
                    <a:srgbClr val="616365"/>
                  </a:solidFill>
                  <a:latin typeface="Arial" panose="020B0604020202020204"/>
                </a:rPr>
                <a:t>RMA Only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164683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46A66AC-1DF0-4579-6DE7-A6C748FFB7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/>
              <a:t>Haskells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83E980-5337-4EFF-1FB6-7C5DA5F2D83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 vert="horz" lIns="0" tIns="0" rIns="0" bIns="0" rtlCol="0" anchor="b" anchorCtr="0">
            <a:noAutofit/>
          </a:bodyPr>
          <a:lstStyle/>
          <a:p>
            <a:pPr marL="68841" indent="0">
              <a:buNone/>
            </a:pPr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F2818CE9-1240-9EC0-465F-AFDBB8C34E20}"/>
              </a:ext>
            </a:extLst>
          </p:cNvPr>
          <p:cNvCxnSpPr>
            <a:cxnSpLocks/>
          </p:cNvCxnSpPr>
          <p:nvPr/>
        </p:nvCxnSpPr>
        <p:spPr>
          <a:xfrm>
            <a:off x="6099105" y="1489164"/>
            <a:ext cx="0" cy="258299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7D3322E9-DE92-FD8D-63D8-24F64B6F4DEE}"/>
              </a:ext>
            </a:extLst>
          </p:cNvPr>
          <p:cNvSpPr txBox="1"/>
          <p:nvPr/>
        </p:nvSpPr>
        <p:spPr>
          <a:xfrm>
            <a:off x="5453063" y="1201936"/>
            <a:ext cx="1285875" cy="300038"/>
          </a:xfrm>
          <a:prstGeom prst="rect">
            <a:avLst/>
          </a:prstGeom>
          <a:solidFill>
            <a:srgbClr val="00CCFF"/>
          </a:solidFill>
          <a:ln w="6350" cap="rnd">
            <a:solidFill>
              <a:schemeClr val="tx1"/>
            </a:solidFill>
          </a:ln>
          <a:effectLst>
            <a:outerShdw dist="25400" dir="2700000" algn="ctr" rotWithShape="0">
              <a:srgbClr val="CDCDCD">
                <a:alpha val="49804"/>
              </a:srgbClr>
            </a:outerShdw>
          </a:effectLst>
        </p:spPr>
        <p:txBody>
          <a:bodyPr wrap="square" lIns="17145" tIns="17145" rIns="17145" bIns="17145" rtlCol="0" anchor="ctr">
            <a:noAutofit/>
          </a:bodyPr>
          <a:lstStyle>
            <a:defPPr>
              <a:defRPr lang="en-US"/>
            </a:defPPr>
            <a:lvl1pPr algn="ctr">
              <a:defRPr sz="1000">
                <a:latin typeface="+mj-lt"/>
              </a:defRPr>
            </a:lvl1pPr>
          </a:lstStyle>
          <a:p>
            <a:pPr defTabSz="857250"/>
            <a:r>
              <a:rPr lang="en-US" sz="938">
                <a:solidFill>
                  <a:srgbClr val="616365"/>
                </a:solidFill>
                <a:latin typeface="Arial" panose="020B0604020202020204"/>
              </a:rPr>
              <a:t>HASKELLS </a:t>
            </a:r>
            <a:br>
              <a:rPr lang="en-US" sz="938">
                <a:solidFill>
                  <a:srgbClr val="616365"/>
                </a:solidFill>
                <a:latin typeface="Arial" panose="020B0604020202020204"/>
              </a:rPr>
            </a:br>
            <a:r>
              <a:rPr lang="en-US" sz="938">
                <a:solidFill>
                  <a:srgbClr val="616365"/>
                </a:solidFill>
                <a:latin typeface="Arial" panose="020B0604020202020204"/>
              </a:rPr>
              <a:t>TOTAL</a:t>
            </a:r>
            <a:endParaRPr lang="pl-PL" sz="938">
              <a:solidFill>
                <a:srgbClr val="616365"/>
              </a:solidFill>
              <a:latin typeface="Arial" panose="020B0604020202020204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2AABD72-82F7-E71C-1F95-6463D22739F6}"/>
              </a:ext>
            </a:extLst>
          </p:cNvPr>
          <p:cNvCxnSpPr>
            <a:cxnSpLocks/>
          </p:cNvCxnSpPr>
          <p:nvPr/>
        </p:nvCxnSpPr>
        <p:spPr>
          <a:xfrm>
            <a:off x="5000522" y="1747413"/>
            <a:ext cx="2208817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7E84CF4E-79A4-153F-DB66-F5F6A4BC2C78}"/>
              </a:ext>
            </a:extLst>
          </p:cNvPr>
          <p:cNvSpPr txBox="1"/>
          <p:nvPr/>
        </p:nvSpPr>
        <p:spPr>
          <a:xfrm>
            <a:off x="4348655" y="1972083"/>
            <a:ext cx="1285875" cy="300038"/>
          </a:xfrm>
          <a:prstGeom prst="rect">
            <a:avLst/>
          </a:prstGeom>
          <a:solidFill>
            <a:srgbClr val="00CCFF"/>
          </a:solidFill>
          <a:ln w="6350" cap="rnd">
            <a:solidFill>
              <a:schemeClr val="tx1"/>
            </a:solidFill>
          </a:ln>
          <a:effectLst>
            <a:outerShdw dist="25400" dir="2700000" algn="ctr" rotWithShape="0">
              <a:srgbClr val="CDCDCD">
                <a:alpha val="49804"/>
              </a:srgbClr>
            </a:outerShdw>
          </a:effectLst>
        </p:spPr>
        <p:txBody>
          <a:bodyPr wrap="square" lIns="17145" tIns="17145" rIns="17145" bIns="17145" rtlCol="0" anchor="ctr">
            <a:noAutofit/>
          </a:bodyPr>
          <a:lstStyle>
            <a:defPPr>
              <a:defRPr lang="en-US"/>
            </a:defPPr>
            <a:lvl1pPr algn="ctr">
              <a:defRPr sz="1000">
                <a:latin typeface="+mj-lt"/>
              </a:defRPr>
            </a:lvl1pPr>
          </a:lstStyle>
          <a:p>
            <a:pPr defTabSz="857250"/>
            <a:r>
              <a:rPr lang="en-US" sz="938">
                <a:solidFill>
                  <a:srgbClr val="616365"/>
                </a:solidFill>
                <a:latin typeface="Arial" panose="020B0604020202020204"/>
              </a:rPr>
              <a:t>HASKELLS</a:t>
            </a:r>
            <a:endParaRPr lang="pl-PL" sz="938">
              <a:solidFill>
                <a:srgbClr val="616365"/>
              </a:solidFill>
              <a:latin typeface="Arial" panose="020B0604020202020204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A6BB6E2-E826-BF6D-823B-5DFB9810BA7F}"/>
              </a:ext>
            </a:extLst>
          </p:cNvPr>
          <p:cNvSpPr txBox="1"/>
          <p:nvPr/>
        </p:nvSpPr>
        <p:spPr>
          <a:xfrm>
            <a:off x="6557471" y="1972083"/>
            <a:ext cx="1285875" cy="300038"/>
          </a:xfrm>
          <a:prstGeom prst="rect">
            <a:avLst/>
          </a:prstGeom>
          <a:solidFill>
            <a:srgbClr val="00CCFF"/>
          </a:solidFill>
          <a:ln w="6350" cap="rnd">
            <a:solidFill>
              <a:schemeClr val="tx1"/>
            </a:solidFill>
          </a:ln>
          <a:effectLst>
            <a:outerShdw dist="25400" dir="2700000" algn="ctr" rotWithShape="0">
              <a:srgbClr val="CDCDCD">
                <a:alpha val="49804"/>
              </a:srgbClr>
            </a:outerShdw>
          </a:effectLst>
        </p:spPr>
        <p:txBody>
          <a:bodyPr wrap="square" lIns="17145" tIns="17145" rIns="17145" bIns="17145" rtlCol="0" anchor="ctr">
            <a:noAutofit/>
          </a:bodyPr>
          <a:lstStyle>
            <a:defPPr>
              <a:defRPr lang="en-US"/>
            </a:defPPr>
            <a:lvl1pPr algn="ctr">
              <a:defRPr sz="1000">
                <a:latin typeface="+mj-lt"/>
              </a:defRPr>
            </a:lvl1pPr>
          </a:lstStyle>
          <a:p>
            <a:pPr defTabSz="857250"/>
            <a:r>
              <a:rPr lang="en-US" sz="938">
                <a:solidFill>
                  <a:srgbClr val="616365"/>
                </a:solidFill>
                <a:latin typeface="Arial" panose="020B0604020202020204"/>
              </a:rPr>
              <a:t>HASKELLS </a:t>
            </a:r>
            <a:br>
              <a:rPr lang="en-US" sz="938">
                <a:solidFill>
                  <a:srgbClr val="616365"/>
                </a:solidFill>
                <a:latin typeface="Arial" panose="020B0604020202020204"/>
              </a:rPr>
            </a:br>
            <a:r>
              <a:rPr lang="en-US" sz="938">
                <a:solidFill>
                  <a:srgbClr val="616365"/>
                </a:solidFill>
                <a:latin typeface="Arial" panose="020B0604020202020204"/>
              </a:rPr>
              <a:t>FRANCHISE</a:t>
            </a:r>
            <a:endParaRPr lang="pl-PL" sz="938">
              <a:solidFill>
                <a:srgbClr val="616365"/>
              </a:solidFill>
              <a:latin typeface="Arial" panose="020B0604020202020204"/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3BA1414C-5083-C625-210E-A699CFBDF96C}"/>
              </a:ext>
            </a:extLst>
          </p:cNvPr>
          <p:cNvCxnSpPr>
            <a:cxnSpLocks/>
          </p:cNvCxnSpPr>
          <p:nvPr/>
        </p:nvCxnSpPr>
        <p:spPr>
          <a:xfrm>
            <a:off x="4997494" y="1756392"/>
            <a:ext cx="0" cy="214313"/>
          </a:xfrm>
          <a:prstGeom prst="line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35C06FF6-F906-91F2-CE3E-12B344F8CD21}"/>
              </a:ext>
            </a:extLst>
          </p:cNvPr>
          <p:cNvCxnSpPr>
            <a:cxnSpLocks/>
          </p:cNvCxnSpPr>
          <p:nvPr/>
        </p:nvCxnSpPr>
        <p:spPr>
          <a:xfrm>
            <a:off x="7200409" y="1756392"/>
            <a:ext cx="0" cy="214313"/>
          </a:xfrm>
          <a:prstGeom prst="line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oup 17">
            <a:extLst>
              <a:ext uri="{FF2B5EF4-FFF2-40B4-BE49-F238E27FC236}">
                <a16:creationId xmlns:a16="http://schemas.microsoft.com/office/drawing/2014/main" id="{6C5437D5-20B3-7600-E847-43EBEF6A93DE}"/>
              </a:ext>
            </a:extLst>
          </p:cNvPr>
          <p:cNvGrpSpPr/>
          <p:nvPr/>
        </p:nvGrpSpPr>
        <p:grpSpPr>
          <a:xfrm>
            <a:off x="9739313" y="6000750"/>
            <a:ext cx="2143125" cy="428625"/>
            <a:chOff x="10287000" y="6270073"/>
            <a:chExt cx="2286000" cy="457200"/>
          </a:xfrm>
        </p:grpSpPr>
        <p:sp>
          <p:nvSpPr>
            <p:cNvPr id="19" name="Text Box 38">
              <a:extLst>
                <a:ext uri="{FF2B5EF4-FFF2-40B4-BE49-F238E27FC236}">
                  <a16:creationId xmlns:a16="http://schemas.microsoft.com/office/drawing/2014/main" id="{651598C0-ED98-16E0-5C04-E8439DCD6FF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287000" y="6270073"/>
              <a:ext cx="2286000" cy="457200"/>
            </a:xfrm>
            <a:prstGeom prst="rect">
              <a:avLst/>
            </a:prstGeom>
            <a:solidFill>
              <a:srgbClr val="FFFFFF"/>
            </a:solidFill>
            <a:ln w="222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square">
              <a:noAutofit/>
            </a:bodyPr>
            <a:lstStyle/>
            <a:p>
              <a:pPr defTabSz="857250">
                <a:spcBef>
                  <a:spcPct val="50000"/>
                </a:spcBef>
              </a:pPr>
              <a:r>
                <a:rPr lang="en-US" sz="938" b="1" u="sng">
                  <a:solidFill>
                    <a:srgbClr val="616365"/>
                  </a:solidFill>
                  <a:latin typeface="Arial" panose="020B0604020202020204"/>
                </a:rPr>
                <a:t>Key</a:t>
              </a:r>
              <a:r>
                <a:rPr lang="en-US" sz="1125" u="sng">
                  <a:solidFill>
                    <a:srgbClr val="616365"/>
                  </a:solidFill>
                  <a:latin typeface="Times New Roman" pitchFamily="18" charset="0"/>
                </a:rPr>
                <a:t>: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13D98BAF-C9BC-FA9B-B465-E01EE36035A0}"/>
                </a:ext>
              </a:extLst>
            </p:cNvPr>
            <p:cNvSpPr txBox="1"/>
            <p:nvPr/>
          </p:nvSpPr>
          <p:spPr>
            <a:xfrm>
              <a:off x="10934694" y="6338653"/>
              <a:ext cx="1371600" cy="320040"/>
            </a:xfrm>
            <a:prstGeom prst="rect">
              <a:avLst/>
            </a:prstGeom>
            <a:solidFill>
              <a:srgbClr val="00CCFF"/>
            </a:solidFill>
            <a:ln w="6350" cap="rnd">
              <a:solidFill>
                <a:schemeClr val="tx1"/>
              </a:solidFill>
            </a:ln>
            <a:effectLst>
              <a:outerShdw dist="25400" dir="2700000" algn="ctr" rotWithShape="0">
                <a:srgbClr val="CDCDCD">
                  <a:alpha val="49804"/>
                </a:srgbClr>
              </a:outerShdw>
            </a:effectLst>
          </p:spPr>
          <p:txBody>
            <a:bodyPr wrap="square" lIns="17145" tIns="17145" rIns="17145" bIns="17145" rtlCol="0" anchor="ctr">
              <a:noAutofit/>
            </a:bodyPr>
            <a:lstStyle/>
            <a:p>
              <a:pPr algn="ctr" defTabSz="857250"/>
              <a:r>
                <a:rPr lang="en-US" sz="938">
                  <a:solidFill>
                    <a:srgbClr val="616365"/>
                  </a:solidFill>
                  <a:latin typeface="Arial" panose="020B0604020202020204"/>
                </a:rPr>
                <a:t>RMA Only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441079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D98FE-4C08-44D4-AF94-11DA32DB2E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Hy-Vee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A09E26-369C-4928-9344-A323A12286F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marL="68841" indent="0">
              <a:buNone/>
            </a:pPr>
            <a:r>
              <a:rPr lang="en-US"/>
              <a:t>37.0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072DF68-BFFC-E94F-4505-4571F9C87268}"/>
              </a:ext>
            </a:extLst>
          </p:cNvPr>
          <p:cNvSpPr txBox="1"/>
          <p:nvPr/>
        </p:nvSpPr>
        <p:spPr>
          <a:xfrm>
            <a:off x="5238750" y="892969"/>
            <a:ext cx="1285875" cy="300038"/>
          </a:xfrm>
          <a:prstGeom prst="rect">
            <a:avLst/>
          </a:prstGeom>
          <a:solidFill>
            <a:srgbClr val="00CCFF"/>
          </a:solidFill>
          <a:ln w="6350" cap="rnd">
            <a:solidFill>
              <a:schemeClr val="tx1"/>
            </a:solidFill>
          </a:ln>
          <a:effectLst>
            <a:outerShdw dist="25400" dir="2700000" algn="ctr" rotWithShape="0">
              <a:srgbClr val="CDCDCD">
                <a:alpha val="49804"/>
              </a:srgbClr>
            </a:outerShdw>
          </a:effectLst>
        </p:spPr>
        <p:txBody>
          <a:bodyPr wrap="square" lIns="17145" tIns="17145" rIns="17145" bIns="17145" rtlCol="0" anchor="ctr">
            <a:noAutofit/>
          </a:bodyPr>
          <a:lstStyle/>
          <a:p>
            <a:pPr algn="ctr" defTabSz="857250"/>
            <a:r>
              <a:rPr lang="en-US" sz="938">
                <a:solidFill>
                  <a:srgbClr val="616365"/>
                </a:solidFill>
                <a:latin typeface="Arial" panose="020B0604020202020204"/>
              </a:rPr>
              <a:t>HY-VEE LIQUOR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10D09DD-86DB-B366-D103-518D66A6C808}"/>
              </a:ext>
            </a:extLst>
          </p:cNvPr>
          <p:cNvGrpSpPr/>
          <p:nvPr/>
        </p:nvGrpSpPr>
        <p:grpSpPr>
          <a:xfrm>
            <a:off x="9739313" y="6000750"/>
            <a:ext cx="2143125" cy="428625"/>
            <a:chOff x="10287000" y="6270073"/>
            <a:chExt cx="2286000" cy="457200"/>
          </a:xfrm>
        </p:grpSpPr>
        <p:sp>
          <p:nvSpPr>
            <p:cNvPr id="13" name="Text Box 38">
              <a:extLst>
                <a:ext uri="{FF2B5EF4-FFF2-40B4-BE49-F238E27FC236}">
                  <a16:creationId xmlns:a16="http://schemas.microsoft.com/office/drawing/2014/main" id="{C9D77285-B46E-AE9F-F5DD-BE1B8A22928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287000" y="6270073"/>
              <a:ext cx="2286000" cy="457200"/>
            </a:xfrm>
            <a:prstGeom prst="rect">
              <a:avLst/>
            </a:prstGeom>
            <a:solidFill>
              <a:srgbClr val="FFFFFF"/>
            </a:solidFill>
            <a:ln w="222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square">
              <a:noAutofit/>
            </a:bodyPr>
            <a:lstStyle/>
            <a:p>
              <a:pPr defTabSz="857250">
                <a:spcBef>
                  <a:spcPct val="50000"/>
                </a:spcBef>
              </a:pPr>
              <a:r>
                <a:rPr lang="en-US" sz="938" b="1" u="sng">
                  <a:solidFill>
                    <a:srgbClr val="616365"/>
                  </a:solidFill>
                  <a:latin typeface="Arial" panose="020B0604020202020204"/>
                </a:rPr>
                <a:t>Key</a:t>
              </a:r>
              <a:r>
                <a:rPr lang="en-US" sz="1125" u="sng">
                  <a:solidFill>
                    <a:srgbClr val="616365"/>
                  </a:solidFill>
                  <a:latin typeface="Times New Roman" pitchFamily="18" charset="0"/>
                </a:rPr>
                <a:t>: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4EE00778-46CE-9F52-082B-D33F2E3984EB}"/>
                </a:ext>
              </a:extLst>
            </p:cNvPr>
            <p:cNvSpPr txBox="1"/>
            <p:nvPr/>
          </p:nvSpPr>
          <p:spPr>
            <a:xfrm>
              <a:off x="10934694" y="6338653"/>
              <a:ext cx="1371600" cy="320040"/>
            </a:xfrm>
            <a:prstGeom prst="rect">
              <a:avLst/>
            </a:prstGeom>
            <a:solidFill>
              <a:srgbClr val="00CCFF"/>
            </a:solidFill>
            <a:ln w="6350" cap="rnd">
              <a:solidFill>
                <a:schemeClr val="tx1"/>
              </a:solidFill>
            </a:ln>
            <a:effectLst>
              <a:outerShdw dist="25400" dir="2700000" algn="ctr" rotWithShape="0">
                <a:srgbClr val="CDCDCD">
                  <a:alpha val="49804"/>
                </a:srgbClr>
              </a:outerShdw>
            </a:effectLst>
          </p:spPr>
          <p:txBody>
            <a:bodyPr wrap="square" lIns="17145" tIns="17145" rIns="17145" bIns="17145" rtlCol="0" anchor="ctr">
              <a:noAutofit/>
            </a:bodyPr>
            <a:lstStyle/>
            <a:p>
              <a:pPr algn="ctr" defTabSz="857250"/>
              <a:r>
                <a:rPr lang="en-US" sz="938">
                  <a:solidFill>
                    <a:srgbClr val="616365"/>
                  </a:solidFill>
                  <a:latin typeface="Arial" panose="020B0604020202020204"/>
                </a:rPr>
                <a:t>RMA Only</a:t>
              </a:r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29CDB18C-30DE-5437-C009-4CB27EB1D9D8}"/>
              </a:ext>
            </a:extLst>
          </p:cNvPr>
          <p:cNvSpPr txBox="1"/>
          <p:nvPr/>
        </p:nvSpPr>
        <p:spPr>
          <a:xfrm>
            <a:off x="5453063" y="1"/>
            <a:ext cx="1285875" cy="202043"/>
          </a:xfrm>
          <a:prstGeom prst="rect">
            <a:avLst/>
          </a:prstGeom>
          <a:solidFill>
            <a:srgbClr val="4E106F"/>
          </a:solidFill>
        </p:spPr>
        <p:txBody>
          <a:bodyPr wrap="square" lIns="0" tIns="0" rIns="0" bIns="0" rtlCol="0">
            <a:spAutoFit/>
          </a:bodyPr>
          <a:lstStyle/>
          <a:p>
            <a:pPr algn="ctr" defTabSz="857250"/>
            <a:r>
              <a:rPr lang="en-US" sz="1313">
                <a:solidFill>
                  <a:srgbClr val="FFFFFF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Poppins" panose="00000500000000000000" pitchFamily="2" charset="0"/>
              </a:rPr>
              <a:t>Redefined in 37.0</a:t>
            </a:r>
          </a:p>
        </p:txBody>
      </p:sp>
    </p:spTree>
    <p:extLst>
      <p:ext uri="{BB962C8B-B14F-4D97-AF65-F5344CB8AC3E}">
        <p14:creationId xmlns:p14="http://schemas.microsoft.com/office/powerpoint/2010/main" val="2770016934"/>
      </p:ext>
    </p:extLst>
  </p:cSld>
  <p:clrMapOvr>
    <a:masterClrMapping/>
  </p:clrMapOvr>
</p:sld>
</file>

<file path=ppt/theme/theme1.xml><?xml version="1.0" encoding="utf-8"?>
<a:theme xmlns:a="http://schemas.openxmlformats.org/drawingml/2006/main" name="IRI Directly Usable Templates">
  <a:themeElements>
    <a:clrScheme name="IRI">
      <a:dk1>
        <a:srgbClr val="616365"/>
      </a:dk1>
      <a:lt1>
        <a:srgbClr val="FFFFFF"/>
      </a:lt1>
      <a:dk2>
        <a:srgbClr val="303132"/>
      </a:dk2>
      <a:lt2>
        <a:srgbClr val="E0E1DD"/>
      </a:lt2>
      <a:accent1>
        <a:srgbClr val="002776"/>
      </a:accent1>
      <a:accent2>
        <a:srgbClr val="D2492A"/>
      </a:accent2>
      <a:accent3>
        <a:srgbClr val="009FDA"/>
      </a:accent3>
      <a:accent4>
        <a:srgbClr val="616365"/>
      </a:accent4>
      <a:accent5>
        <a:srgbClr val="E0E1DD"/>
      </a:accent5>
      <a:accent6>
        <a:srgbClr val="FFFFFF"/>
      </a:accent6>
      <a:hlink>
        <a:srgbClr val="009FDA"/>
      </a:hlink>
      <a:folHlink>
        <a:srgbClr val="00277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RI PowerPoint Template" id="{9FF6814C-1E28-4856-B15F-F67270251F56}" vid="{FFB74D43-2D9F-48C0-B6E1-585C2DA4186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1521</Words>
  <Application>Microsoft Office PowerPoint</Application>
  <PresentationFormat>Widescreen</PresentationFormat>
  <Paragraphs>372</Paragraphs>
  <Slides>24</Slides>
  <Notes>23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5" baseType="lpstr">
      <vt:lpstr>Arial</vt:lpstr>
      <vt:lpstr>Calibri</vt:lpstr>
      <vt:lpstr>Courier New</vt:lpstr>
      <vt:lpstr>Poppins</vt:lpstr>
      <vt:lpstr>Roboto Condensed</vt:lpstr>
      <vt:lpstr>Symbol</vt:lpstr>
      <vt:lpstr>Times New Roman</vt:lpstr>
      <vt:lpstr>Verdana</vt:lpstr>
      <vt:lpstr>Wingdings</vt:lpstr>
      <vt:lpstr>IRI Directly Usable Templates</vt:lpstr>
      <vt:lpstr>Visio</vt:lpstr>
      <vt:lpstr>Liquor</vt:lpstr>
      <vt:lpstr>ABC Fine Wine &amp; Spirits</vt:lpstr>
      <vt:lpstr>Big Red</vt:lpstr>
      <vt:lpstr>Bottle King</vt:lpstr>
      <vt:lpstr>Coborn’s</vt:lpstr>
      <vt:lpstr>Gabriel’s</vt:lpstr>
      <vt:lpstr>Goody Goody Liquor</vt:lpstr>
      <vt:lpstr>Haskells</vt:lpstr>
      <vt:lpstr>Hy-Vee</vt:lpstr>
      <vt:lpstr>Mega Wine &amp; Spirits</vt:lpstr>
      <vt:lpstr>MGM</vt:lpstr>
      <vt:lpstr>Total Wine &amp; More</vt:lpstr>
      <vt:lpstr>Twin Liquors</vt:lpstr>
      <vt:lpstr>UNFI (SUPERVALU)</vt:lpstr>
      <vt:lpstr>Sum of Chains</vt:lpstr>
      <vt:lpstr>Sum of Chains - California</vt:lpstr>
      <vt:lpstr>Sum of Chains - Florida</vt:lpstr>
      <vt:lpstr>Sum of Chains - Illinois</vt:lpstr>
      <vt:lpstr>Sum of Chains - Indiana</vt:lpstr>
      <vt:lpstr>Sum of Chains - Massachusetts</vt:lpstr>
      <vt:lpstr>Sum of Chains - Minnesota</vt:lpstr>
      <vt:lpstr>Sum of Chains - Northeast Region</vt:lpstr>
      <vt:lpstr>Sum of Chains - New Jersey</vt:lpstr>
      <vt:lpstr>Sum of Chains - Texas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Liquor</dc:title>
  <dc:creator>Brian Dillon</dc:creator>
  <cp:lastModifiedBy>Brian Dillon</cp:lastModifiedBy>
  <cp:revision>1</cp:revision>
  <dcterms:created xsi:type="dcterms:W3CDTF">2024-01-02T18:08:19Z</dcterms:created>
  <dcterms:modified xsi:type="dcterms:W3CDTF">2024-01-02T18:13:12Z</dcterms:modified>
</cp:coreProperties>
</file>